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autoCompressPictures="0">
  <p:sldMasterIdLst>
    <p:sldMasterId id="2147483648" r:id="rId1"/>
  </p:sldMasterIdLst>
  <p:notesMasterIdLst>
    <p:notesMasterId r:id="rId79"/>
  </p:notesMasterIdLst>
  <p:handoutMasterIdLst>
    <p:handoutMasterId r:id="rId80"/>
  </p:handoutMasterIdLst>
  <p:sldIdLst>
    <p:sldId id="378" r:id="rId2"/>
    <p:sldId id="295" r:id="rId3"/>
    <p:sldId id="301" r:id="rId4"/>
    <p:sldId id="302" r:id="rId5"/>
    <p:sldId id="303" r:id="rId6"/>
    <p:sldId id="304" r:id="rId7"/>
    <p:sldId id="305" r:id="rId8"/>
    <p:sldId id="306" r:id="rId9"/>
    <p:sldId id="307" r:id="rId10"/>
    <p:sldId id="308" r:id="rId11"/>
    <p:sldId id="309" r:id="rId12"/>
    <p:sldId id="262" r:id="rId13"/>
    <p:sldId id="310" r:id="rId14"/>
    <p:sldId id="326" r:id="rId15"/>
    <p:sldId id="341" r:id="rId16"/>
    <p:sldId id="342" r:id="rId17"/>
    <p:sldId id="343" r:id="rId18"/>
    <p:sldId id="344" r:id="rId19"/>
    <p:sldId id="345" r:id="rId20"/>
    <p:sldId id="346" r:id="rId21"/>
    <p:sldId id="347" r:id="rId22"/>
    <p:sldId id="348" r:id="rId23"/>
    <p:sldId id="349" r:id="rId24"/>
    <p:sldId id="338" r:id="rId25"/>
    <p:sldId id="339" r:id="rId26"/>
    <p:sldId id="340" r:id="rId27"/>
    <p:sldId id="328" r:id="rId28"/>
    <p:sldId id="327" r:id="rId29"/>
    <p:sldId id="329" r:id="rId30"/>
    <p:sldId id="330" r:id="rId31"/>
    <p:sldId id="331" r:id="rId32"/>
    <p:sldId id="332" r:id="rId33"/>
    <p:sldId id="337" r:id="rId34"/>
    <p:sldId id="311" r:id="rId35"/>
    <p:sldId id="312" r:id="rId36"/>
    <p:sldId id="313" r:id="rId37"/>
    <p:sldId id="314" r:id="rId38"/>
    <p:sldId id="315" r:id="rId39"/>
    <p:sldId id="316" r:id="rId40"/>
    <p:sldId id="317" r:id="rId41"/>
    <p:sldId id="356" r:id="rId42"/>
    <p:sldId id="357" r:id="rId43"/>
    <p:sldId id="358" r:id="rId44"/>
    <p:sldId id="359" r:id="rId45"/>
    <p:sldId id="360" r:id="rId46"/>
    <p:sldId id="361" r:id="rId47"/>
    <p:sldId id="318" r:id="rId48"/>
    <p:sldId id="350" r:id="rId49"/>
    <p:sldId id="351" r:id="rId50"/>
    <p:sldId id="352" r:id="rId51"/>
    <p:sldId id="353" r:id="rId52"/>
    <p:sldId id="354" r:id="rId53"/>
    <p:sldId id="355"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19" r:id="rId71"/>
    <p:sldId id="320" r:id="rId72"/>
    <p:sldId id="321" r:id="rId73"/>
    <p:sldId id="322" r:id="rId74"/>
    <p:sldId id="323" r:id="rId75"/>
    <p:sldId id="324" r:id="rId76"/>
    <p:sldId id="325" r:id="rId77"/>
    <p:sldId id="279" r:id="rId78"/>
  </p:sldIdLst>
  <p:sldSz cx="9144000" cy="5143500" type="screen16x9"/>
  <p:notesSz cx="6735763" cy="9866313"/>
  <p:embeddedFontLst>
    <p:embeddedFont>
      <p:font typeface="HGPｺﾞｼｯｸE" panose="020B0900000000000000" pitchFamily="34" charset="-128"/>
      <p:regular r:id="rId81"/>
    </p:embeddedFont>
    <p:embeddedFont>
      <p:font typeface="Calibri" panose="020F0502020204030204" pitchFamily="34" charset="0"/>
      <p:regular r:id="rId82"/>
      <p:bold r:id="rId83"/>
      <p:italic r:id="rId84"/>
      <p:boldItalic r:id="rId85"/>
    </p:embeddedFont>
    <p:embeddedFont>
      <p:font typeface="Helvetica" panose="020B0604020202020204" pitchFamily="34" charset="0"/>
      <p:regular r:id="rId86"/>
      <p:bold r:id="rId87"/>
      <p:italic r:id="rId88"/>
      <p:boldItalic r:id="rId89"/>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79">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AC3C"/>
    <a:srgbClr val="F2D43D"/>
    <a:srgbClr val="FF0026"/>
    <a:srgbClr val="2D2D2D"/>
    <a:srgbClr val="FF0000"/>
    <a:srgbClr val="1A1A1A"/>
    <a:srgbClr val="FFFFFF"/>
    <a:srgbClr val="3333CC"/>
    <a:srgbClr val="D91B1B"/>
    <a:srgbClr val="C50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676" autoAdjust="0"/>
    <p:restoredTop sz="96815" autoAdjust="0"/>
  </p:normalViewPr>
  <p:slideViewPr>
    <p:cSldViewPr snapToGrid="0">
      <p:cViewPr varScale="1">
        <p:scale>
          <a:sx n="65" d="100"/>
          <a:sy n="65" d="100"/>
        </p:scale>
        <p:origin x="66" y="480"/>
      </p:cViewPr>
      <p:guideLst>
        <p:guide orient="horz" pos="1620"/>
        <p:guide pos="2879"/>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varScale="1">
      <p:scale>
        <a:sx n="1" d="1"/>
        <a:sy n="1" d="1"/>
      </p:scale>
      <p:origin x="0" y="-3654"/>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4.fntdata"/><Relationship Id="rId89"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87"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fntdata"/><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font" Target="fonts/font5.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6.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40.xml"/><Relationship Id="rId5" Type="http://schemas.openxmlformats.org/officeDocument/2006/relationships/slide" Target="slides/slide34.xml"/><Relationship Id="rId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US" dirty="0"/>
          </a:p>
        </c:rich>
      </c:tx>
      <c:overlay val="1"/>
    </c:title>
    <c:autoTitleDeleted val="0"/>
    <c:plotArea>
      <c:layout>
        <c:manualLayout>
          <c:layoutTarget val="inner"/>
          <c:xMode val="edge"/>
          <c:yMode val="edge"/>
          <c:x val="5.0000000000000001E-3"/>
          <c:y val="5.0000000000000001E-3"/>
          <c:w val="1"/>
          <c:h val="1"/>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dirty="0"/>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dirty="0"/>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dirty="0"/>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dirty="0"/>
          </a:p>
        </p:txBody>
      </p:sp>
    </p:spTree>
    <p:extLst>
      <p:ext uri="{BB962C8B-B14F-4D97-AF65-F5344CB8AC3E}">
        <p14:creationId xmlns:p14="http://schemas.microsoft.com/office/powerpoint/2010/main" val="3398551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dirty="0"/>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dirty="0"/>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dirty="0"/>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dirty="0"/>
          </a:p>
        </p:txBody>
      </p:sp>
    </p:spTree>
    <p:extLst>
      <p:ext uri="{BB962C8B-B14F-4D97-AF65-F5344CB8AC3E}">
        <p14:creationId xmlns:p14="http://schemas.microsoft.com/office/powerpoint/2010/main" val="4766876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n.wikipedia.org/wiki/Virus" TargetMode="External"/><Relationship Id="rId13" Type="http://schemas.openxmlformats.org/officeDocument/2006/relationships/hyperlink" Target="http://en.wikipedia.org/wiki/Digital_forensics" TargetMode="External"/><Relationship Id="rId3" Type="http://schemas.openxmlformats.org/officeDocument/2006/relationships/hyperlink" Target="http://en.wikipedia.org/wiki/Security_information_and_event_management#cite_note-6" TargetMode="External"/><Relationship Id="rId7" Type="http://schemas.openxmlformats.org/officeDocument/2006/relationships/hyperlink" Target="http://en.wikipedia.org/wiki/Virtualization" TargetMode="External"/><Relationship Id="rId12" Type="http://schemas.openxmlformats.org/officeDocument/2006/relationships/hyperlink" Target="http://en.wikipedia.org/wiki/Intrusion_prevention_system#cite_note-GIDPS-1" TargetMode="External"/><Relationship Id="rId17" Type="http://schemas.openxmlformats.org/officeDocument/2006/relationships/hyperlink" Target="http://en.wikipedia.org/wiki/Network_forensics#cite_note-casey-2" TargetMode="External"/><Relationship Id="rId2" Type="http://schemas.openxmlformats.org/officeDocument/2006/relationships/slide" Target="../slides/slide24.xml"/><Relationship Id="rId16" Type="http://schemas.openxmlformats.org/officeDocument/2006/relationships/hyperlink" Target="http://en.wikipedia.org/wiki/Network_forensics#cite_note-1" TargetMode="External"/><Relationship Id="rId1" Type="http://schemas.openxmlformats.org/officeDocument/2006/relationships/notesMaster" Target="../notesMasters/notesMaster1.xml"/><Relationship Id="rId6" Type="http://schemas.openxmlformats.org/officeDocument/2006/relationships/hyperlink" Target="http://en.wikipedia.org/wiki/Scratch_space" TargetMode="External"/><Relationship Id="rId11" Type="http://schemas.openxmlformats.org/officeDocument/2006/relationships/hyperlink" Target="http://en.wikipedia.org/wiki/Network_security" TargetMode="External"/><Relationship Id="rId5" Type="http://schemas.openxmlformats.org/officeDocument/2006/relationships/hyperlink" Target="http://en.wikipedia.org/wiki/Sandbox_(computer_security)#cite_note-1" TargetMode="External"/><Relationship Id="rId15" Type="http://schemas.openxmlformats.org/officeDocument/2006/relationships/hyperlink" Target="http://en.wikipedia.org/wiki/Intrusion_detection" TargetMode="External"/><Relationship Id="rId10" Type="http://schemas.openxmlformats.org/officeDocument/2006/relationships/hyperlink" Target="http://en.wikipedia.org/wiki/Sandbox_(computer_security)#cite_note-2" TargetMode="External"/><Relationship Id="rId4" Type="http://schemas.openxmlformats.org/officeDocument/2006/relationships/hyperlink" Target="http://en.wikipedia.org/wiki/Computer_security" TargetMode="External"/><Relationship Id="rId9" Type="http://schemas.openxmlformats.org/officeDocument/2006/relationships/hyperlink" Target="http://en.wikipedia.org/wiki/Malware" TargetMode="External"/><Relationship Id="rId14" Type="http://schemas.openxmlformats.org/officeDocument/2006/relationships/hyperlink" Target="http://en.wikipedia.org/wiki/Computer_network"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a:t>
            </a:fld>
            <a:endParaRPr lang="en-US" altLang="ja-JP" dirty="0"/>
          </a:p>
        </p:txBody>
      </p:sp>
    </p:spTree>
    <p:extLst>
      <p:ext uri="{BB962C8B-B14F-4D97-AF65-F5344CB8AC3E}">
        <p14:creationId xmlns:p14="http://schemas.microsoft.com/office/powerpoint/2010/main" val="115268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10</a:t>
            </a:fld>
            <a:endParaRPr lang="en-US" altLang="ja-JP" dirty="0"/>
          </a:p>
        </p:txBody>
      </p:sp>
    </p:spTree>
    <p:extLst>
      <p:ext uri="{BB962C8B-B14F-4D97-AF65-F5344CB8AC3E}">
        <p14:creationId xmlns:p14="http://schemas.microsoft.com/office/powerpoint/2010/main" val="4039262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11</a:t>
            </a:fld>
            <a:endParaRPr lang="en-US" altLang="ja-JP" dirty="0"/>
          </a:p>
        </p:txBody>
      </p:sp>
    </p:spTree>
    <p:extLst>
      <p:ext uri="{BB962C8B-B14F-4D97-AF65-F5344CB8AC3E}">
        <p14:creationId xmlns:p14="http://schemas.microsoft.com/office/powerpoint/2010/main" val="4039262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13</a:t>
            </a:fld>
            <a:endParaRPr lang="en-US" altLang="ja-JP" dirty="0"/>
          </a:p>
        </p:txBody>
      </p:sp>
    </p:spTree>
    <p:extLst>
      <p:ext uri="{BB962C8B-B14F-4D97-AF65-F5344CB8AC3E}">
        <p14:creationId xmlns:p14="http://schemas.microsoft.com/office/powerpoint/2010/main" val="63049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14</a:t>
            </a:fld>
            <a:endParaRPr lang="en-US" altLang="ja-JP" dirty="0">
              <a:solidFill>
                <a:srgbClr val="000000"/>
              </a:solidFill>
            </a:endParaRPr>
          </a:p>
        </p:txBody>
      </p:sp>
    </p:spTree>
    <p:extLst>
      <p:ext uri="{BB962C8B-B14F-4D97-AF65-F5344CB8AC3E}">
        <p14:creationId xmlns:p14="http://schemas.microsoft.com/office/powerpoint/2010/main" val="116693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15</a:t>
            </a:fld>
            <a:endParaRPr lang="en-US" altLang="ja-JP" dirty="0"/>
          </a:p>
        </p:txBody>
      </p:sp>
    </p:spTree>
    <p:extLst>
      <p:ext uri="{BB962C8B-B14F-4D97-AF65-F5344CB8AC3E}">
        <p14:creationId xmlns:p14="http://schemas.microsoft.com/office/powerpoint/2010/main" val="2819569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16</a:t>
            </a:fld>
            <a:endParaRPr lang="en-US" altLang="ja-JP" dirty="0"/>
          </a:p>
        </p:txBody>
      </p:sp>
    </p:spTree>
    <p:extLst>
      <p:ext uri="{BB962C8B-B14F-4D97-AF65-F5344CB8AC3E}">
        <p14:creationId xmlns:p14="http://schemas.microsoft.com/office/powerpoint/2010/main" val="3738413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17</a:t>
            </a:fld>
            <a:endParaRPr lang="en-US" altLang="ja-JP" dirty="0"/>
          </a:p>
        </p:txBody>
      </p:sp>
    </p:spTree>
    <p:extLst>
      <p:ext uri="{BB962C8B-B14F-4D97-AF65-F5344CB8AC3E}">
        <p14:creationId xmlns:p14="http://schemas.microsoft.com/office/powerpoint/2010/main" val="431591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18</a:t>
            </a:fld>
            <a:endParaRPr lang="en-US" altLang="ja-JP" dirty="0"/>
          </a:p>
        </p:txBody>
      </p:sp>
    </p:spTree>
    <p:extLst>
      <p:ext uri="{BB962C8B-B14F-4D97-AF65-F5344CB8AC3E}">
        <p14:creationId xmlns:p14="http://schemas.microsoft.com/office/powerpoint/2010/main" val="1452517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19</a:t>
            </a:fld>
            <a:endParaRPr lang="en-US" altLang="ja-JP" dirty="0"/>
          </a:p>
        </p:txBody>
      </p:sp>
    </p:spTree>
    <p:extLst>
      <p:ext uri="{BB962C8B-B14F-4D97-AF65-F5344CB8AC3E}">
        <p14:creationId xmlns:p14="http://schemas.microsoft.com/office/powerpoint/2010/main" val="2248097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20</a:t>
            </a:fld>
            <a:endParaRPr lang="en-US" altLang="ja-JP" dirty="0"/>
          </a:p>
        </p:txBody>
      </p:sp>
    </p:spTree>
    <p:extLst>
      <p:ext uri="{BB962C8B-B14F-4D97-AF65-F5344CB8AC3E}">
        <p14:creationId xmlns:p14="http://schemas.microsoft.com/office/powerpoint/2010/main" val="20607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a:t>
            </a:fld>
            <a:endParaRPr lang="en-US" altLang="ja-JP" dirty="0"/>
          </a:p>
        </p:txBody>
      </p:sp>
    </p:spTree>
    <p:extLst>
      <p:ext uri="{BB962C8B-B14F-4D97-AF65-F5344CB8AC3E}">
        <p14:creationId xmlns:p14="http://schemas.microsoft.com/office/powerpoint/2010/main" val="630492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21</a:t>
            </a:fld>
            <a:endParaRPr lang="en-US" altLang="ja-JP" dirty="0"/>
          </a:p>
        </p:txBody>
      </p:sp>
    </p:spTree>
    <p:extLst>
      <p:ext uri="{BB962C8B-B14F-4D97-AF65-F5344CB8AC3E}">
        <p14:creationId xmlns:p14="http://schemas.microsoft.com/office/powerpoint/2010/main" val="617668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22</a:t>
            </a:fld>
            <a:endParaRPr lang="en-US" altLang="ja-JP" dirty="0"/>
          </a:p>
        </p:txBody>
      </p:sp>
    </p:spTree>
    <p:extLst>
      <p:ext uri="{BB962C8B-B14F-4D97-AF65-F5344CB8AC3E}">
        <p14:creationId xmlns:p14="http://schemas.microsoft.com/office/powerpoint/2010/main" val="1011289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23</a:t>
            </a:fld>
            <a:endParaRPr lang="en-US" altLang="ja-JP" dirty="0"/>
          </a:p>
        </p:txBody>
      </p:sp>
    </p:spTree>
    <p:extLst>
      <p:ext uri="{BB962C8B-B14F-4D97-AF65-F5344CB8AC3E}">
        <p14:creationId xmlns:p14="http://schemas.microsoft.com/office/powerpoint/2010/main" val="84787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b="1" i="0" kern="1200" dirty="0">
                <a:solidFill>
                  <a:schemeClr val="tx1"/>
                </a:solidFill>
                <a:effectLst/>
                <a:latin typeface="Times New Roman" charset="0"/>
                <a:ea typeface="ＭＳ Ｐ明朝" charset="-128"/>
                <a:cs typeface="+mn-cs"/>
              </a:rPr>
              <a:t>Automated Response Integrations are technologies that are able to pass information pertaining to detected security</a:t>
            </a:r>
            <a:r>
              <a:rPr kumimoji="1" lang="en-US" sz="1200" b="1" i="0" kern="1200" baseline="0" dirty="0">
                <a:solidFill>
                  <a:schemeClr val="tx1"/>
                </a:solidFill>
                <a:effectLst/>
                <a:latin typeface="Times New Roman" charset="0"/>
                <a:ea typeface="ＭＳ Ｐ明朝" charset="-128"/>
                <a:cs typeface="+mn-cs"/>
              </a:rPr>
              <a:t> events to EnCase Cybersecurity/Endpoint Security for the purposes of validating that the detected event affected the indicated endpoints, prioritization based on the existence of sensitive data, provide context in the form of capturing RAM at the time of the alert, and enabling remediation. Here is a summary of the categories of partner technologies we integration with to that effect.</a:t>
            </a:r>
            <a:endParaRPr kumimoji="1" lang="en-US" sz="1200" b="1" i="0" kern="1200" dirty="0">
              <a:solidFill>
                <a:schemeClr val="tx1"/>
              </a:solidFill>
              <a:effectLst/>
              <a:latin typeface="Times New Roman" charset="0"/>
              <a:ea typeface="ＭＳ Ｐ明朝"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sz="1200" b="1" i="0" kern="1200" dirty="0">
              <a:solidFill>
                <a:schemeClr val="tx1"/>
              </a:solidFill>
              <a:effectLst/>
              <a:latin typeface="Times New Roman" charset="0"/>
              <a:ea typeface="ＭＳ Ｐ明朝"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b="1" i="0" kern="1200" dirty="0">
                <a:solidFill>
                  <a:schemeClr val="tx1"/>
                </a:solidFill>
                <a:effectLst/>
                <a:latin typeface="Times New Roman" charset="0"/>
                <a:ea typeface="ＭＳ Ｐ明朝" charset="-128"/>
                <a:cs typeface="+mn-cs"/>
              </a:rPr>
              <a:t>SIEM</a:t>
            </a:r>
            <a:r>
              <a:rPr kumimoji="1" lang="en-US" sz="1200" b="0" i="0" kern="1200" dirty="0">
                <a:solidFill>
                  <a:schemeClr val="tx1"/>
                </a:solidFill>
                <a:effectLst/>
                <a:latin typeface="Times New Roman" charset="0"/>
                <a:ea typeface="ＭＳ Ｐ明朝" charset="-128"/>
                <a:cs typeface="+mn-cs"/>
              </a:rPr>
              <a:t> : Security information and event management (</a:t>
            </a:r>
            <a:r>
              <a:rPr kumimoji="1" lang="en-US" sz="1200" b="1" i="0" kern="1200" dirty="0">
                <a:solidFill>
                  <a:schemeClr val="tx1"/>
                </a:solidFill>
                <a:effectLst/>
                <a:latin typeface="Times New Roman" charset="0"/>
                <a:ea typeface="ＭＳ Ｐ明朝" charset="-128"/>
                <a:cs typeface="+mn-cs"/>
              </a:rPr>
              <a:t>SIEM</a:t>
            </a:r>
            <a:r>
              <a:rPr kumimoji="1" lang="en-US" sz="1200" b="0" i="0" kern="1200" dirty="0">
                <a:solidFill>
                  <a:schemeClr val="tx1"/>
                </a:solidFill>
                <a:effectLst/>
                <a:latin typeface="Times New Roman" charset="0"/>
                <a:ea typeface="ＭＳ Ｐ明朝" charset="-128"/>
                <a:cs typeface="+mn-cs"/>
              </a:rPr>
              <a:t>) is a term for software products and services combining security information management (SIM) and security event management (SEM). </a:t>
            </a:r>
            <a:r>
              <a:rPr kumimoji="1" lang="en-US" sz="1200" b="1" i="0" kern="1200" dirty="0">
                <a:solidFill>
                  <a:schemeClr val="tx1"/>
                </a:solidFill>
                <a:effectLst/>
                <a:latin typeface="Times New Roman" charset="0"/>
                <a:ea typeface="ＭＳ Ｐ明朝" charset="-128"/>
                <a:cs typeface="+mn-cs"/>
              </a:rPr>
              <a:t>SIEM</a:t>
            </a:r>
            <a:r>
              <a:rPr kumimoji="1" lang="en-US" sz="1200" b="0" i="0" kern="1200" dirty="0">
                <a:solidFill>
                  <a:schemeClr val="tx1"/>
                </a:solidFill>
                <a:effectLst/>
                <a:latin typeface="Times New Roman" charset="0"/>
                <a:ea typeface="ＭＳ Ｐ明朝" charset="-128"/>
                <a:cs typeface="+mn-cs"/>
              </a:rPr>
              <a:t>technology provides real-time analysis of security alerts generated by network hardware and applications.</a:t>
            </a:r>
          </a:p>
          <a:p>
            <a:pPr lvl="1"/>
            <a:r>
              <a:rPr kumimoji="1" lang="en-US" sz="1200" b="1" i="0" kern="1200" dirty="0">
                <a:solidFill>
                  <a:schemeClr val="tx1"/>
                </a:solidFill>
                <a:effectLst/>
                <a:latin typeface="Times New Roman" charset="0"/>
                <a:ea typeface="ＭＳ Ｐ明朝" charset="-128"/>
                <a:cs typeface="+mn-cs"/>
              </a:rPr>
              <a:t>Data aggregation :</a:t>
            </a:r>
            <a:r>
              <a:rPr kumimoji="1" lang="en-US" sz="1200" b="0" i="0" kern="1200" dirty="0">
                <a:solidFill>
                  <a:schemeClr val="tx1"/>
                </a:solidFill>
                <a:effectLst/>
                <a:latin typeface="Times New Roman" charset="0"/>
                <a:ea typeface="ＭＳ Ｐ明朝" charset="-128"/>
                <a:cs typeface="+mn-cs"/>
              </a:rPr>
              <a:t> Log management aggregates data from many sources, including network, security, servers, databases, applications, providing the ability to consolidate monitored data to help avoid missing crucial events.</a:t>
            </a:r>
          </a:p>
          <a:p>
            <a:pPr lvl="1"/>
            <a:r>
              <a:rPr kumimoji="1" lang="en-US" sz="1200" b="1" i="0" kern="1200" dirty="0">
                <a:solidFill>
                  <a:schemeClr val="tx1"/>
                </a:solidFill>
                <a:effectLst/>
                <a:latin typeface="Times New Roman" charset="0"/>
                <a:ea typeface="ＭＳ Ｐ明朝" charset="-128"/>
                <a:cs typeface="+mn-cs"/>
              </a:rPr>
              <a:t>Correlation :</a:t>
            </a:r>
            <a:r>
              <a:rPr kumimoji="1" lang="en-US" sz="1200" b="0" i="0" kern="1200" dirty="0">
                <a:solidFill>
                  <a:schemeClr val="tx1"/>
                </a:solidFill>
                <a:effectLst/>
                <a:latin typeface="Times New Roman" charset="0"/>
                <a:ea typeface="ＭＳ Ｐ明朝" charset="-128"/>
                <a:cs typeface="+mn-cs"/>
              </a:rPr>
              <a:t> looks for common attributes, and links events together into meaningful bundles. This technology provides the ability to perform a variety of correlation techniques to integrate different sources, in order to turn data into useful information. Correlation is typically a function of the Security Event Management portion of a full SIEM solution</a:t>
            </a:r>
            <a:r>
              <a:rPr kumimoji="1" lang="en-US" sz="1200" b="0" i="0" u="none" strike="noStrike" kern="1200" baseline="30000" dirty="0">
                <a:solidFill>
                  <a:schemeClr val="tx1"/>
                </a:solidFill>
                <a:effectLst/>
                <a:latin typeface="Times New Roman" charset="0"/>
                <a:ea typeface="ＭＳ Ｐ明朝" charset="-128"/>
                <a:cs typeface="+mn-cs"/>
                <a:hlinkClick r:id="rId3"/>
              </a:rPr>
              <a:t>[6]</a:t>
            </a:r>
            <a:endParaRPr kumimoji="1" lang="en-US" sz="1200" b="0" i="0" kern="1200" dirty="0">
              <a:solidFill>
                <a:schemeClr val="tx1"/>
              </a:solidFill>
              <a:effectLst/>
              <a:latin typeface="Times New Roman" charset="0"/>
              <a:ea typeface="ＭＳ Ｐ明朝" charset="-128"/>
              <a:cs typeface="+mn-cs"/>
            </a:endParaRPr>
          </a:p>
          <a:p>
            <a:pPr lvl="1"/>
            <a:r>
              <a:rPr kumimoji="1" lang="en-US" sz="1200" b="1" i="0" kern="1200" dirty="0">
                <a:solidFill>
                  <a:schemeClr val="tx1"/>
                </a:solidFill>
                <a:effectLst/>
                <a:latin typeface="Times New Roman" charset="0"/>
                <a:ea typeface="ＭＳ Ｐ明朝" charset="-128"/>
                <a:cs typeface="+mn-cs"/>
              </a:rPr>
              <a:t>Alerting:</a:t>
            </a:r>
            <a:r>
              <a:rPr kumimoji="1" lang="en-US" sz="1200" b="0" i="0" kern="1200" dirty="0">
                <a:solidFill>
                  <a:schemeClr val="tx1"/>
                </a:solidFill>
                <a:effectLst/>
                <a:latin typeface="Times New Roman" charset="0"/>
                <a:ea typeface="ＭＳ Ｐ明朝" charset="-128"/>
                <a:cs typeface="+mn-cs"/>
              </a:rPr>
              <a:t> the automated analysis of correlated events and production of alerts, to notify recipients of immediate issues. Alerting can be to a dashboard, or sent via third party channels such as email.</a:t>
            </a:r>
          </a:p>
          <a:p>
            <a:endParaRPr lang="en-US" dirty="0"/>
          </a:p>
          <a:p>
            <a:r>
              <a:rPr kumimoji="1" lang="en-US" sz="1200" b="0" i="0" kern="1200" dirty="0">
                <a:solidFill>
                  <a:schemeClr val="tx1"/>
                </a:solidFill>
                <a:effectLst/>
                <a:latin typeface="Times New Roman" charset="0"/>
                <a:ea typeface="ＭＳ Ｐ明朝" charset="-128"/>
                <a:cs typeface="+mn-cs"/>
              </a:rPr>
              <a:t>In </a:t>
            </a:r>
            <a:r>
              <a:rPr kumimoji="1" lang="en-US" sz="1200" b="0" i="0" u="none" strike="noStrike" kern="1200" dirty="0">
                <a:solidFill>
                  <a:schemeClr val="tx1"/>
                </a:solidFill>
                <a:effectLst/>
                <a:latin typeface="Times New Roman" charset="0"/>
                <a:ea typeface="ＭＳ Ｐ明朝" charset="-128"/>
                <a:cs typeface="+mn-cs"/>
                <a:hlinkClick r:id="rId4" tooltip="Computer security"/>
              </a:rPr>
              <a:t>computer security</a:t>
            </a:r>
            <a:r>
              <a:rPr kumimoji="1" lang="en-US" sz="1200" b="0" i="0" kern="1200" dirty="0">
                <a:solidFill>
                  <a:schemeClr val="tx1"/>
                </a:solidFill>
                <a:effectLst/>
                <a:latin typeface="Times New Roman" charset="0"/>
                <a:ea typeface="ＭＳ Ｐ明朝" charset="-128"/>
                <a:cs typeface="+mn-cs"/>
              </a:rPr>
              <a:t>, a </a:t>
            </a:r>
            <a:r>
              <a:rPr kumimoji="1" lang="en-US" sz="1200" b="1" i="0" kern="1200" dirty="0">
                <a:solidFill>
                  <a:schemeClr val="tx1"/>
                </a:solidFill>
                <a:effectLst/>
                <a:latin typeface="Times New Roman" charset="0"/>
                <a:ea typeface="ＭＳ Ｐ明朝" charset="-128"/>
                <a:cs typeface="+mn-cs"/>
              </a:rPr>
              <a:t>sandbox</a:t>
            </a:r>
            <a:r>
              <a:rPr kumimoji="1" lang="en-US" sz="1200" b="0" i="0" kern="1200" dirty="0">
                <a:solidFill>
                  <a:schemeClr val="tx1"/>
                </a:solidFill>
                <a:effectLst/>
                <a:latin typeface="Times New Roman" charset="0"/>
                <a:ea typeface="ＭＳ Ｐ明朝" charset="-128"/>
                <a:cs typeface="+mn-cs"/>
              </a:rPr>
              <a:t> is a security mechanism for separating running programs. It is often used to execute untested code, or untrusted programs from unverified third parties, suppliers, untrusted users and untrusted websites.</a:t>
            </a:r>
            <a:r>
              <a:rPr kumimoji="1" lang="en-US" sz="1200" b="0" i="0" u="none" strike="noStrike" kern="1200" baseline="30000" dirty="0">
                <a:solidFill>
                  <a:schemeClr val="tx1"/>
                </a:solidFill>
                <a:effectLst/>
                <a:latin typeface="Times New Roman" charset="0"/>
                <a:ea typeface="ＭＳ Ｐ明朝" charset="-128"/>
                <a:cs typeface="+mn-cs"/>
                <a:hlinkClick r:id="rId5"/>
              </a:rPr>
              <a:t>[1]</a:t>
            </a:r>
            <a:r>
              <a:rPr kumimoji="1" lang="en-US" sz="1200" b="0" i="0" kern="1200" dirty="0">
                <a:solidFill>
                  <a:schemeClr val="tx1"/>
                </a:solidFill>
                <a:effectLst/>
                <a:latin typeface="Times New Roman" charset="0"/>
                <a:ea typeface="ＭＳ Ｐ明朝" charset="-128"/>
                <a:cs typeface="+mn-cs"/>
              </a:rPr>
              <a:t> A sandbox typically provides a tightly controlled set of resources for guest programs to run in, such as </a:t>
            </a:r>
            <a:r>
              <a:rPr kumimoji="1" lang="en-US" sz="1200" b="0" i="0" u="none" strike="noStrike" kern="1200" dirty="0">
                <a:solidFill>
                  <a:schemeClr val="tx1"/>
                </a:solidFill>
                <a:effectLst/>
                <a:latin typeface="Times New Roman" charset="0"/>
                <a:ea typeface="ＭＳ Ｐ明朝" charset="-128"/>
                <a:cs typeface="+mn-cs"/>
                <a:hlinkClick r:id="rId6" tooltip="Scratch space"/>
              </a:rPr>
              <a:t>scratch space</a:t>
            </a:r>
            <a:r>
              <a:rPr kumimoji="1" lang="en-US" sz="1200" b="0" i="0" kern="1200" dirty="0">
                <a:solidFill>
                  <a:schemeClr val="tx1"/>
                </a:solidFill>
                <a:effectLst/>
                <a:latin typeface="Times New Roman" charset="0"/>
                <a:ea typeface="ＭＳ Ｐ明朝" charset="-128"/>
                <a:cs typeface="+mn-cs"/>
              </a:rPr>
              <a:t> on disk and memory. Network access, the ability to inspect the host system or read from input devices are usually disallowed or heavily restricted.</a:t>
            </a:r>
          </a:p>
          <a:p>
            <a:r>
              <a:rPr kumimoji="1" lang="en-US" sz="1200" b="0" i="0" kern="1200" dirty="0">
                <a:solidFill>
                  <a:schemeClr val="tx1"/>
                </a:solidFill>
                <a:effectLst/>
                <a:latin typeface="Times New Roman" charset="0"/>
                <a:ea typeface="ＭＳ Ｐ明朝" charset="-128"/>
                <a:cs typeface="+mn-cs"/>
              </a:rPr>
              <a:t>In the sense of providing a highly controlled environment, sandboxes may be seen as a specific example of </a:t>
            </a:r>
            <a:r>
              <a:rPr kumimoji="1" lang="en-US" sz="1200" b="0" i="0" u="none" strike="noStrike" kern="1200" dirty="0">
                <a:solidFill>
                  <a:schemeClr val="tx1"/>
                </a:solidFill>
                <a:effectLst/>
                <a:latin typeface="Times New Roman" charset="0"/>
                <a:ea typeface="ＭＳ Ｐ明朝" charset="-128"/>
                <a:cs typeface="+mn-cs"/>
                <a:hlinkClick r:id="rId7" tooltip="Virtualization"/>
              </a:rPr>
              <a:t>virtualization</a:t>
            </a:r>
            <a:r>
              <a:rPr kumimoji="1" lang="en-US" sz="1200" b="0" i="0" kern="1200" dirty="0">
                <a:solidFill>
                  <a:schemeClr val="tx1"/>
                </a:solidFill>
                <a:effectLst/>
                <a:latin typeface="Times New Roman" charset="0"/>
                <a:ea typeface="ＭＳ Ｐ明朝" charset="-128"/>
                <a:cs typeface="+mn-cs"/>
              </a:rPr>
              <a:t>. Sandboxing is frequently used to test unverified programs that may contain a </a:t>
            </a:r>
            <a:r>
              <a:rPr kumimoji="1" lang="en-US" sz="1200" b="0" i="0" u="none" strike="noStrike" kern="1200" dirty="0">
                <a:solidFill>
                  <a:schemeClr val="tx1"/>
                </a:solidFill>
                <a:effectLst/>
                <a:latin typeface="Times New Roman" charset="0"/>
                <a:ea typeface="ＭＳ Ｐ明朝" charset="-128"/>
                <a:cs typeface="+mn-cs"/>
                <a:hlinkClick r:id="rId8" tooltip="Virus"/>
              </a:rPr>
              <a:t>virus</a:t>
            </a:r>
            <a:r>
              <a:rPr kumimoji="1" lang="en-US" sz="1200" b="0" i="0" kern="1200" dirty="0">
                <a:solidFill>
                  <a:schemeClr val="tx1"/>
                </a:solidFill>
                <a:effectLst/>
                <a:latin typeface="Times New Roman" charset="0"/>
                <a:ea typeface="ＭＳ Ｐ明朝" charset="-128"/>
                <a:cs typeface="+mn-cs"/>
              </a:rPr>
              <a:t> or other </a:t>
            </a:r>
            <a:r>
              <a:rPr kumimoji="1" lang="en-US" sz="1200" b="0" i="0" u="none" strike="noStrike" kern="1200" dirty="0">
                <a:solidFill>
                  <a:schemeClr val="tx1"/>
                </a:solidFill>
                <a:effectLst/>
                <a:latin typeface="Times New Roman" charset="0"/>
                <a:ea typeface="ＭＳ Ｐ明朝" charset="-128"/>
                <a:cs typeface="+mn-cs"/>
                <a:hlinkClick r:id="rId9" tooltip="Malware"/>
              </a:rPr>
              <a:t>malignant code</a:t>
            </a:r>
            <a:r>
              <a:rPr kumimoji="1" lang="en-US" sz="1200" b="0" i="0" kern="1200" dirty="0">
                <a:solidFill>
                  <a:schemeClr val="tx1"/>
                </a:solidFill>
                <a:effectLst/>
                <a:latin typeface="Times New Roman" charset="0"/>
                <a:ea typeface="ＭＳ Ｐ明朝" charset="-128"/>
                <a:cs typeface="+mn-cs"/>
              </a:rPr>
              <a:t>, without allowing the software to harm the host device.</a:t>
            </a:r>
            <a:r>
              <a:rPr kumimoji="1" lang="en-US" sz="1200" b="0" i="0" u="none" strike="noStrike" kern="1200" baseline="30000" dirty="0">
                <a:solidFill>
                  <a:schemeClr val="tx1"/>
                </a:solidFill>
                <a:effectLst/>
                <a:latin typeface="Times New Roman" charset="0"/>
                <a:ea typeface="ＭＳ Ｐ明朝" charset="-128"/>
                <a:cs typeface="+mn-cs"/>
                <a:hlinkClick r:id="rId10"/>
              </a:rPr>
              <a:t>[2]</a:t>
            </a:r>
            <a:endParaRPr kumimoji="1" lang="en-US" sz="1200" b="0" i="0" kern="1200" dirty="0">
              <a:solidFill>
                <a:schemeClr val="tx1"/>
              </a:solidFill>
              <a:effectLst/>
              <a:latin typeface="Times New Roman" charset="0"/>
              <a:ea typeface="ＭＳ Ｐ明朝" charset="-128"/>
              <a:cs typeface="+mn-cs"/>
            </a:endParaRPr>
          </a:p>
          <a:p>
            <a:endParaRPr lang="en-US" dirty="0"/>
          </a:p>
          <a:p>
            <a:r>
              <a:rPr kumimoji="1" lang="en-US" sz="1200" b="1" i="0" kern="1200" dirty="0">
                <a:solidFill>
                  <a:schemeClr val="tx1"/>
                </a:solidFill>
                <a:effectLst/>
                <a:latin typeface="Times New Roman" charset="0"/>
                <a:ea typeface="ＭＳ Ｐ明朝" charset="-128"/>
                <a:cs typeface="+mn-cs"/>
              </a:rPr>
              <a:t>Intrusion prevention systems</a:t>
            </a:r>
            <a:r>
              <a:rPr kumimoji="1" lang="en-US" sz="1200" b="0" i="0" kern="1200" dirty="0">
                <a:solidFill>
                  <a:schemeClr val="tx1"/>
                </a:solidFill>
                <a:effectLst/>
                <a:latin typeface="Times New Roman" charset="0"/>
                <a:ea typeface="ＭＳ Ｐ明朝" charset="-128"/>
                <a:cs typeface="+mn-cs"/>
              </a:rPr>
              <a:t> (</a:t>
            </a:r>
            <a:r>
              <a:rPr kumimoji="1" lang="en-US" sz="1200" b="1" i="0" kern="1200" dirty="0">
                <a:solidFill>
                  <a:schemeClr val="tx1"/>
                </a:solidFill>
                <a:effectLst/>
                <a:latin typeface="Times New Roman" charset="0"/>
                <a:ea typeface="ＭＳ Ｐ明朝" charset="-128"/>
                <a:cs typeface="+mn-cs"/>
              </a:rPr>
              <a:t>IPS</a:t>
            </a:r>
            <a:r>
              <a:rPr kumimoji="1" lang="en-US" sz="1200" b="0" i="0" kern="1200" dirty="0">
                <a:solidFill>
                  <a:schemeClr val="tx1"/>
                </a:solidFill>
                <a:effectLst/>
                <a:latin typeface="Times New Roman" charset="0"/>
                <a:ea typeface="ＭＳ Ｐ明朝" charset="-128"/>
                <a:cs typeface="+mn-cs"/>
              </a:rPr>
              <a:t>), also known as </a:t>
            </a:r>
            <a:r>
              <a:rPr kumimoji="1" lang="en-US" sz="1200" b="1" i="0" kern="1200" dirty="0">
                <a:solidFill>
                  <a:schemeClr val="tx1"/>
                </a:solidFill>
                <a:effectLst/>
                <a:latin typeface="Times New Roman" charset="0"/>
                <a:ea typeface="ＭＳ Ｐ明朝" charset="-128"/>
                <a:cs typeface="+mn-cs"/>
              </a:rPr>
              <a:t>intrusion detection and prevention systems</a:t>
            </a:r>
            <a:r>
              <a:rPr kumimoji="1" lang="en-US" sz="1200" b="0" i="0" kern="1200" dirty="0">
                <a:solidFill>
                  <a:schemeClr val="tx1"/>
                </a:solidFill>
                <a:effectLst/>
                <a:latin typeface="Times New Roman" charset="0"/>
                <a:ea typeface="ＭＳ Ｐ明朝" charset="-128"/>
                <a:cs typeface="+mn-cs"/>
              </a:rPr>
              <a:t> (</a:t>
            </a:r>
            <a:r>
              <a:rPr kumimoji="1" lang="en-US" sz="1200" b="1" i="0" kern="1200" dirty="0">
                <a:solidFill>
                  <a:schemeClr val="tx1"/>
                </a:solidFill>
                <a:effectLst/>
                <a:latin typeface="Times New Roman" charset="0"/>
                <a:ea typeface="ＭＳ Ｐ明朝" charset="-128"/>
                <a:cs typeface="+mn-cs"/>
              </a:rPr>
              <a:t>IDPS</a:t>
            </a:r>
            <a:r>
              <a:rPr kumimoji="1" lang="en-US" sz="1200" b="0" i="0" kern="1200" dirty="0">
                <a:solidFill>
                  <a:schemeClr val="tx1"/>
                </a:solidFill>
                <a:effectLst/>
                <a:latin typeface="Times New Roman" charset="0"/>
                <a:ea typeface="ＭＳ Ｐ明朝" charset="-128"/>
                <a:cs typeface="+mn-cs"/>
              </a:rPr>
              <a:t>), are </a:t>
            </a:r>
            <a:r>
              <a:rPr kumimoji="1" lang="en-US" sz="1200" b="0" i="0" u="none" strike="noStrike" kern="1200" dirty="0">
                <a:solidFill>
                  <a:schemeClr val="tx1"/>
                </a:solidFill>
                <a:effectLst/>
                <a:latin typeface="Times New Roman" charset="0"/>
                <a:ea typeface="ＭＳ Ｐ明朝" charset="-128"/>
                <a:cs typeface="+mn-cs"/>
                <a:hlinkClick r:id="rId11" tooltip="Network security"/>
              </a:rPr>
              <a:t>network security</a:t>
            </a:r>
            <a:r>
              <a:rPr kumimoji="1" lang="en-US" sz="1200" b="0" i="0" kern="1200" dirty="0">
                <a:solidFill>
                  <a:schemeClr val="tx1"/>
                </a:solidFill>
                <a:effectLst/>
                <a:latin typeface="Times New Roman" charset="0"/>
                <a:ea typeface="ＭＳ Ｐ明朝" charset="-128"/>
                <a:cs typeface="+mn-cs"/>
              </a:rPr>
              <a:t> appliances that monitor network and/or system activities for malicious activity. The main functions of intrusion prevention systems are to identify malicious activity, log information about this activity, attempt to block/stop it, and report it.</a:t>
            </a:r>
            <a:r>
              <a:rPr kumimoji="1" lang="en-US" sz="1200" b="0" i="0" u="none" strike="noStrike" kern="1200" baseline="30000" dirty="0">
                <a:solidFill>
                  <a:schemeClr val="tx1"/>
                </a:solidFill>
                <a:effectLst/>
                <a:latin typeface="Times New Roman" charset="0"/>
                <a:ea typeface="ＭＳ Ｐ明朝" charset="-128"/>
                <a:cs typeface="+mn-cs"/>
                <a:hlinkClick r:id="rId12"/>
              </a:rPr>
              <a:t>[1]</a:t>
            </a:r>
            <a:endParaRPr kumimoji="1" lang="en-US" sz="1200" b="0" i="0" u="none" strike="noStrike" kern="1200" baseline="30000" dirty="0">
              <a:solidFill>
                <a:schemeClr val="tx1"/>
              </a:solidFill>
              <a:effectLst/>
              <a:latin typeface="Times New Roman" charset="0"/>
              <a:ea typeface="ＭＳ Ｐ明朝" charset="-128"/>
              <a:cs typeface="+mn-cs"/>
            </a:endParaRPr>
          </a:p>
          <a:p>
            <a:endParaRPr kumimoji="1" lang="en-US" sz="1200" b="0" i="0" u="none" strike="noStrike" kern="1200" baseline="30000" dirty="0">
              <a:solidFill>
                <a:schemeClr val="tx1"/>
              </a:solidFill>
              <a:effectLst/>
              <a:latin typeface="Times New Roman" charset="0"/>
              <a:ea typeface="ＭＳ Ｐ明朝" charset="-128"/>
              <a:cs typeface="+mn-cs"/>
            </a:endParaRPr>
          </a:p>
          <a:p>
            <a:r>
              <a:rPr kumimoji="1" lang="en-US" sz="1200" b="1" i="0" kern="1200" dirty="0">
                <a:solidFill>
                  <a:schemeClr val="tx1"/>
                </a:solidFill>
                <a:effectLst/>
                <a:latin typeface="Times New Roman" charset="0"/>
                <a:ea typeface="ＭＳ Ｐ明朝" charset="-128"/>
                <a:cs typeface="+mn-cs"/>
              </a:rPr>
              <a:t>Network Security Analytics (aka network forensics</a:t>
            </a:r>
            <a:r>
              <a:rPr kumimoji="1" lang="en-US" sz="1200" b="1" i="0" kern="1200" baseline="0" dirty="0">
                <a:solidFill>
                  <a:schemeClr val="tx1"/>
                </a:solidFill>
                <a:effectLst/>
                <a:latin typeface="Times New Roman" charset="0"/>
                <a:ea typeface="ＭＳ Ｐ明朝" charset="-128"/>
                <a:cs typeface="+mn-cs"/>
              </a:rPr>
              <a:t>) </a:t>
            </a:r>
            <a:r>
              <a:rPr kumimoji="1" lang="en-US" sz="1200" b="0" i="0" kern="1200" dirty="0">
                <a:solidFill>
                  <a:schemeClr val="tx1"/>
                </a:solidFill>
                <a:effectLst/>
                <a:latin typeface="Times New Roman" charset="0"/>
                <a:ea typeface="ＭＳ Ｐ明朝" charset="-128"/>
                <a:cs typeface="+mn-cs"/>
              </a:rPr>
              <a:t> is a sub-branch of </a:t>
            </a:r>
            <a:r>
              <a:rPr kumimoji="1" lang="en-US" sz="1200" b="0" i="0" u="none" strike="noStrike" kern="1200" dirty="0">
                <a:solidFill>
                  <a:schemeClr val="tx1"/>
                </a:solidFill>
                <a:effectLst/>
                <a:latin typeface="Times New Roman" charset="0"/>
                <a:ea typeface="ＭＳ Ｐ明朝" charset="-128"/>
                <a:cs typeface="+mn-cs"/>
                <a:hlinkClick r:id="rId13" tooltip="Digital forensics"/>
              </a:rPr>
              <a:t>digital forensics</a:t>
            </a:r>
            <a:r>
              <a:rPr kumimoji="1" lang="en-US" sz="1200" b="0" i="0" kern="1200" dirty="0">
                <a:solidFill>
                  <a:schemeClr val="tx1"/>
                </a:solidFill>
                <a:effectLst/>
                <a:latin typeface="Times New Roman" charset="0"/>
                <a:ea typeface="ＭＳ Ｐ明朝" charset="-128"/>
                <a:cs typeface="+mn-cs"/>
              </a:rPr>
              <a:t> relating to the monitoring and analysis of </a:t>
            </a:r>
            <a:r>
              <a:rPr kumimoji="1" lang="en-US" sz="1200" b="0" i="0" u="none" strike="noStrike" kern="1200" dirty="0">
                <a:solidFill>
                  <a:schemeClr val="tx1"/>
                </a:solidFill>
                <a:effectLst/>
                <a:latin typeface="Times New Roman" charset="0"/>
                <a:ea typeface="ＭＳ Ｐ明朝" charset="-128"/>
                <a:cs typeface="+mn-cs"/>
                <a:hlinkClick r:id="rId14" tooltip="Computer network"/>
              </a:rPr>
              <a:t>computer network</a:t>
            </a:r>
            <a:r>
              <a:rPr kumimoji="1" lang="en-US" sz="1200" b="0" i="0" kern="1200" dirty="0">
                <a:solidFill>
                  <a:schemeClr val="tx1"/>
                </a:solidFill>
                <a:effectLst/>
                <a:latin typeface="Times New Roman" charset="0"/>
                <a:ea typeface="ＭＳ Ｐ明朝" charset="-128"/>
                <a:cs typeface="+mn-cs"/>
              </a:rPr>
              <a:t> traffic for the purposes of information gathering, legal evidence, or </a:t>
            </a:r>
            <a:r>
              <a:rPr kumimoji="1" lang="en-US" sz="1200" b="0" i="0" u="none" strike="noStrike" kern="1200" dirty="0">
                <a:solidFill>
                  <a:schemeClr val="tx1"/>
                </a:solidFill>
                <a:effectLst/>
                <a:latin typeface="Times New Roman" charset="0"/>
                <a:ea typeface="ＭＳ Ｐ明朝" charset="-128"/>
                <a:cs typeface="+mn-cs"/>
                <a:hlinkClick r:id="rId15" tooltip="Intrusion detection"/>
              </a:rPr>
              <a:t>intrusion detection</a:t>
            </a:r>
            <a:r>
              <a:rPr kumimoji="1" lang="en-US" sz="1200" b="0" i="0" kern="1200" dirty="0">
                <a:solidFill>
                  <a:schemeClr val="tx1"/>
                </a:solidFill>
                <a:effectLst/>
                <a:latin typeface="Times New Roman" charset="0"/>
                <a:ea typeface="ＭＳ Ｐ明朝" charset="-128"/>
                <a:cs typeface="+mn-cs"/>
              </a:rPr>
              <a:t>.</a:t>
            </a:r>
            <a:r>
              <a:rPr kumimoji="1" lang="en-US" sz="1200" b="0" i="0" u="none" strike="noStrike" kern="1200" baseline="30000" dirty="0">
                <a:solidFill>
                  <a:schemeClr val="tx1"/>
                </a:solidFill>
                <a:effectLst/>
                <a:latin typeface="Times New Roman" charset="0"/>
                <a:ea typeface="ＭＳ Ｐ明朝" charset="-128"/>
                <a:cs typeface="+mn-cs"/>
                <a:hlinkClick r:id="rId16"/>
              </a:rPr>
              <a:t>[1]</a:t>
            </a:r>
            <a:r>
              <a:rPr kumimoji="1" lang="en-US" sz="1200" b="0" i="0" kern="1200" dirty="0">
                <a:solidFill>
                  <a:schemeClr val="tx1"/>
                </a:solidFill>
                <a:effectLst/>
                <a:latin typeface="Times New Roman" charset="0"/>
                <a:ea typeface="ＭＳ Ｐ明朝" charset="-128"/>
                <a:cs typeface="+mn-cs"/>
              </a:rPr>
              <a:t> Unlike other areas of digital forensics, network investigations deal with volatile and dynamic information. Network traffic is transmitted and then lost, so network forensics is often a pro-active investigation.</a:t>
            </a:r>
            <a:r>
              <a:rPr kumimoji="1" lang="en-US" sz="1200" b="0" i="0" u="none" strike="noStrike" kern="1200" baseline="30000" dirty="0">
                <a:solidFill>
                  <a:schemeClr val="tx1"/>
                </a:solidFill>
                <a:effectLst/>
                <a:latin typeface="Times New Roman" charset="0"/>
                <a:ea typeface="ＭＳ Ｐ明朝" charset="-128"/>
                <a:cs typeface="+mn-cs"/>
                <a:hlinkClick r:id="rId17"/>
              </a:rPr>
              <a:t>[2]</a:t>
            </a:r>
            <a:endParaRPr kumimoji="1" lang="en-US" sz="1200" b="0" i="0" u="none" strike="noStrike" kern="1200" baseline="30000" dirty="0">
              <a:solidFill>
                <a:schemeClr val="tx1"/>
              </a:solidFill>
              <a:effectLst/>
              <a:latin typeface="Times New Roman" charset="0"/>
              <a:ea typeface="ＭＳ Ｐ明朝" charset="-128"/>
              <a:cs typeface="+mn-cs"/>
            </a:endParaRPr>
          </a:p>
          <a:p>
            <a:endParaRPr kumimoji="1" lang="en-US" sz="1200" b="0" i="0" u="none" strike="noStrike" kern="1200" baseline="30000" dirty="0">
              <a:solidFill>
                <a:schemeClr val="tx1"/>
              </a:solidFill>
              <a:effectLst/>
              <a:latin typeface="Times New Roman" charset="0"/>
              <a:ea typeface="ＭＳ Ｐ明朝" charset="-128"/>
              <a:cs typeface="+mn-cs"/>
            </a:endParaRPr>
          </a:p>
          <a:p>
            <a:endParaRPr kumimoji="1" lang="en-US" sz="1200" b="0" i="0" u="none" strike="noStrike" kern="1200" baseline="30000" dirty="0">
              <a:solidFill>
                <a:schemeClr val="tx1"/>
              </a:solidFill>
              <a:effectLst/>
              <a:latin typeface="Times New Roman" charset="0"/>
              <a:ea typeface="ＭＳ Ｐ明朝" charset="-128"/>
              <a:cs typeface="+mn-cs"/>
            </a:endParaRPr>
          </a:p>
          <a:p>
            <a:endParaRPr kumimoji="1" lang="en-US" sz="1200" b="0" i="0" u="none" strike="noStrike" kern="1200" baseline="30000" dirty="0">
              <a:solidFill>
                <a:schemeClr val="tx1"/>
              </a:solidFill>
              <a:effectLst/>
              <a:latin typeface="Times New Roman" charset="0"/>
              <a:ea typeface="ＭＳ Ｐ明朝"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b="1" i="0" kern="1200" dirty="0">
                <a:solidFill>
                  <a:schemeClr val="tx1"/>
                </a:solidFill>
                <a:effectLst/>
                <a:latin typeface="Times New Roman" charset="0"/>
                <a:ea typeface="ＭＳ Ｐ明朝" charset="-128"/>
                <a:cs typeface="+mn-cs"/>
              </a:rPr>
              <a:t>Content Repositories are technologies we integration with from the perspective of enabling eDiscovery collections</a:t>
            </a:r>
            <a:r>
              <a:rPr kumimoji="1" lang="en-US" sz="1200" b="1" i="0" kern="1200" baseline="0" dirty="0">
                <a:solidFill>
                  <a:schemeClr val="tx1"/>
                </a:solidFill>
                <a:effectLst/>
                <a:latin typeface="Times New Roman" charset="0"/>
                <a:ea typeface="ＭＳ Ｐ明朝" charset="-128"/>
                <a:cs typeface="+mn-cs"/>
              </a:rPr>
              <a:t> in the Cloud. While there are other cloud repositories we integration with such as Google Doc and Amazon S3, only Box and DropBox are partners we are engaged with on go-to-market activities.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sz="1200" b="1" i="0" kern="1200" baseline="0" dirty="0">
              <a:solidFill>
                <a:schemeClr val="tx1"/>
              </a:solidFill>
              <a:effectLst/>
              <a:latin typeface="Times New Roman" charset="0"/>
              <a:ea typeface="ＭＳ Ｐ明朝"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sz="1200" b="1" i="0" kern="1200" baseline="0" dirty="0">
              <a:solidFill>
                <a:schemeClr val="tx1"/>
              </a:solidFill>
              <a:effectLst/>
              <a:latin typeface="Times New Roman" charset="0"/>
              <a:ea typeface="ＭＳ Ｐ明朝"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b="1" i="0" kern="1200" baseline="0" dirty="0">
                <a:solidFill>
                  <a:schemeClr val="tx1"/>
                </a:solidFill>
                <a:effectLst/>
                <a:latin typeface="Times New Roman" charset="0"/>
                <a:ea typeface="ＭＳ Ｐ明朝" charset="-128"/>
                <a:cs typeface="+mn-cs"/>
              </a:rPr>
              <a:t>Threat Intelligence vendors provide information about unknowns collected with EnCase for the purposes of assessing if the unknown is or is related to known malware.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sz="1200" b="1" i="0" kern="1200" baseline="0" dirty="0">
              <a:solidFill>
                <a:schemeClr val="tx1"/>
              </a:solidFill>
              <a:effectLst/>
              <a:latin typeface="Times New Roman" charset="0"/>
              <a:ea typeface="ＭＳ Ｐ明朝"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sz="1200" b="1" i="0" kern="1200" baseline="0" dirty="0">
              <a:solidFill>
                <a:schemeClr val="tx1"/>
              </a:solidFill>
              <a:effectLst/>
              <a:latin typeface="Times New Roman" charset="0"/>
              <a:ea typeface="ＭＳ Ｐ明朝"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b="1" i="0" kern="1200" baseline="0" dirty="0">
                <a:solidFill>
                  <a:schemeClr val="tx1"/>
                </a:solidFill>
                <a:effectLst/>
                <a:latin typeface="Times New Roman" charset="0"/>
                <a:ea typeface="ＭＳ Ｐ明朝" charset="-128"/>
                <a:cs typeface="+mn-cs"/>
              </a:rPr>
              <a:t>Agent Management technologies, such as McAfee ePolicy Orchestrator (ePO) are able to push and pull our servlet (agent) and monitor its status across the endpoint it is installed on.</a:t>
            </a:r>
            <a:endParaRPr kumimoji="1" lang="en-US" sz="1200" b="1" i="0" kern="1200" dirty="0">
              <a:solidFill>
                <a:schemeClr val="tx1"/>
              </a:solidFill>
              <a:effectLst/>
              <a:latin typeface="Times New Roman" charset="0"/>
              <a:ea typeface="ＭＳ Ｐ明朝" charset="-128"/>
              <a:cs typeface="+mn-cs"/>
            </a:endParaRPr>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24</a:t>
            </a:fld>
            <a:endParaRPr lang="en-US" altLang="ja-JP" dirty="0">
              <a:solidFill>
                <a:srgbClr val="000000"/>
              </a:solidFill>
            </a:endParaRPr>
          </a:p>
        </p:txBody>
      </p:sp>
    </p:spTree>
    <p:extLst>
      <p:ext uri="{BB962C8B-B14F-4D97-AF65-F5344CB8AC3E}">
        <p14:creationId xmlns:p14="http://schemas.microsoft.com/office/powerpoint/2010/main" val="2730854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r>
              <a:rPr lang="en-US" dirty="0"/>
              <a:t>Note: Alerting technologies can be any notification based security tool,</a:t>
            </a:r>
            <a:r>
              <a:rPr lang="en-US" baseline="0" dirty="0"/>
              <a:t> a SIEM, APT engine (fireeye), IDS, etc, etc</a:t>
            </a:r>
            <a:endParaRPr 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25</a:t>
            </a:fld>
            <a:endParaRPr lang="en-US" altLang="ja-JP" dirty="0">
              <a:solidFill>
                <a:srgbClr val="000000"/>
              </a:solidFill>
            </a:endParaRPr>
          </a:p>
        </p:txBody>
      </p:sp>
    </p:spTree>
    <p:extLst>
      <p:ext uri="{BB962C8B-B14F-4D97-AF65-F5344CB8AC3E}">
        <p14:creationId xmlns:p14="http://schemas.microsoft.com/office/powerpoint/2010/main" val="947638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fontScale="47500" lnSpcReduction="20000"/>
          </a:bodyPr>
          <a:lstStyle/>
          <a:p>
            <a:pPr defTabSz="448650">
              <a:defRPr/>
            </a:pPr>
            <a:r>
              <a:rPr lang="en-US" dirty="0"/>
              <a:t>Typically, data theft is done in five overall stages</a:t>
            </a:r>
            <a:r>
              <a:rPr lang="en-US" baseline="30000" dirty="0"/>
              <a:t>.</a:t>
            </a:r>
            <a:r>
              <a:rPr lang="en-US" dirty="0"/>
              <a:t> </a:t>
            </a:r>
          </a:p>
          <a:p>
            <a:pPr defTabSz="448650">
              <a:defRPr/>
            </a:pPr>
            <a:endParaRPr lang="en-US" dirty="0"/>
          </a:p>
          <a:p>
            <a:pPr defTabSz="448650">
              <a:defRPr/>
            </a:pPr>
            <a:r>
              <a:rPr lang="en-US" dirty="0"/>
              <a:t>[0] First, hackers “</a:t>
            </a:r>
            <a:r>
              <a:rPr lang="en-US" b="1" dirty="0"/>
              <a:t>research</a:t>
            </a:r>
            <a:r>
              <a:rPr lang="en-US" dirty="0"/>
              <a:t>” their target in order to find a way to enter the network,</a:t>
            </a:r>
            <a:r>
              <a:rPr lang="en-US" baseline="0" dirty="0"/>
              <a:t> this maps to the </a:t>
            </a:r>
            <a:r>
              <a:rPr lang="en-US" b="1" i="1" baseline="0" dirty="0"/>
              <a:t>Lockheed Martin Cyber Kill Chain’s Reconnaissance and Weaponization </a:t>
            </a:r>
            <a:r>
              <a:rPr lang="en-US" baseline="0" dirty="0"/>
              <a:t>stages where a security gap is identified and an attack methodology is created to gain network access, commonly attackers using the simplest approach first, maybe running a port scan of a webserver to identify services and applications they may know how to exploit, then move to more time consuming methods like advanced or spear phishing attacks where information from social media sites like Facebook and LinkedIn are used to create targeted email with malicious attachments that are likely to be opened.</a:t>
            </a:r>
            <a:endParaRPr lang="en-US" dirty="0"/>
          </a:p>
          <a:p>
            <a:pPr defTabSz="448650">
              <a:defRPr/>
            </a:pPr>
            <a:endParaRPr lang="en-US" dirty="0"/>
          </a:p>
          <a:p>
            <a:pPr defTabSz="448650">
              <a:defRPr/>
            </a:pPr>
            <a:r>
              <a:rPr lang="en-US" dirty="0"/>
              <a:t>[1] Once a weak link is found, the</a:t>
            </a:r>
            <a:r>
              <a:rPr lang="en-US" baseline="0" dirty="0"/>
              <a:t> attacker </a:t>
            </a:r>
            <a:r>
              <a:rPr lang="en-US" dirty="0"/>
              <a:t>“</a:t>
            </a:r>
            <a:r>
              <a:rPr lang="en-US" b="1" dirty="0"/>
              <a:t>infiltrates</a:t>
            </a:r>
            <a:r>
              <a:rPr lang="en-US" dirty="0"/>
              <a:t>” the network using whichever method they have deemed more accessible, this is </a:t>
            </a:r>
            <a:r>
              <a:rPr lang="en-US" b="1" i="1" dirty="0"/>
              <a:t>Delivery,</a:t>
            </a:r>
            <a:r>
              <a:rPr lang="en-US" b="1" i="1" baseline="0" dirty="0"/>
              <a:t> </a:t>
            </a:r>
            <a:r>
              <a:rPr lang="en-US" b="1" i="1" dirty="0"/>
              <a:t>Exploitation and Installation</a:t>
            </a:r>
            <a:r>
              <a:rPr lang="en-US" b="1" i="1" baseline="0" dirty="0"/>
              <a:t> </a:t>
            </a:r>
            <a:r>
              <a:rPr lang="en-US" dirty="0"/>
              <a:t>stages</a:t>
            </a:r>
            <a:r>
              <a:rPr lang="en-US" baseline="0" dirty="0"/>
              <a:t> in the Kill Chain where code is delivered to its intended target through a viable entry point, in the phishing example an email will be relevant to a user and be specific enough to entice them to open that malicious attachment, the malicious attachment will have important information so an alarm is not raised but also execute shell code and open a door providing access to that machine and to advance the attack</a:t>
            </a:r>
            <a:r>
              <a:rPr lang="en-US" dirty="0"/>
              <a:t>. </a:t>
            </a:r>
          </a:p>
          <a:p>
            <a:pPr defTabSz="448650">
              <a:defRPr/>
            </a:pPr>
            <a:endParaRPr lang="en-US" dirty="0"/>
          </a:p>
          <a:p>
            <a:pPr defTabSz="448650">
              <a:defRPr/>
            </a:pPr>
            <a:r>
              <a:rPr lang="en-US" dirty="0"/>
              <a:t>This is where</a:t>
            </a:r>
            <a:r>
              <a:rPr lang="en-US" baseline="0" dirty="0"/>
              <a:t> typical defenses stop providing intel, if the attack hasn’t been identified at this point or has been but gone unnoticed, its rare that the next stages will be detected. Its also imported to note </a:t>
            </a:r>
            <a:endParaRPr lang="en-US" dirty="0"/>
          </a:p>
          <a:p>
            <a:pPr defTabSz="448650">
              <a:defRPr/>
            </a:pPr>
            <a:endParaRPr lang="en-US" dirty="0"/>
          </a:p>
          <a:p>
            <a:pPr defTabSz="448650">
              <a:defRPr/>
            </a:pPr>
            <a:r>
              <a:rPr lang="en-US" dirty="0"/>
              <a:t>[2] We have Our Patient Zero</a:t>
            </a:r>
          </a:p>
          <a:p>
            <a:pPr defTabSz="448650">
              <a:defRPr/>
            </a:pPr>
            <a:endParaRPr lang="en-US" dirty="0"/>
          </a:p>
          <a:p>
            <a:pPr defTabSz="448650">
              <a:defRPr/>
            </a:pPr>
            <a:r>
              <a:rPr lang="en-US" dirty="0"/>
              <a:t>[3] The </a:t>
            </a:r>
            <a:r>
              <a:rPr lang="en-US" b="1" dirty="0"/>
              <a:t>“Discovery“ </a:t>
            </a:r>
            <a:r>
              <a:rPr lang="en-US" dirty="0"/>
              <a:t>stage</a:t>
            </a:r>
            <a:r>
              <a:rPr lang="en-US" baseline="0" dirty="0"/>
              <a:t> normally has two aims, advance the attack and avoid detection. The attacker is enhancing their ability by establishing </a:t>
            </a:r>
            <a:r>
              <a:rPr lang="en-US" b="1" i="1" baseline="0" dirty="0"/>
              <a:t>Command and Control </a:t>
            </a:r>
            <a:r>
              <a:rPr lang="en-US" baseline="0" dirty="0"/>
              <a:t>which may well be deploying additional executables that assist in moving laterally within the organization and gathering information until they can take </a:t>
            </a:r>
            <a:r>
              <a:rPr lang="en-US" b="1" i="1" baseline="0" dirty="0"/>
              <a:t>Action on Objectives</a:t>
            </a:r>
            <a:r>
              <a:rPr lang="en-US" b="0" i="0" baseline="0" dirty="0"/>
              <a:t>. </a:t>
            </a:r>
          </a:p>
          <a:p>
            <a:pPr defTabSz="448650">
              <a:defRPr/>
            </a:pPr>
            <a:endParaRPr lang="en-US" b="0" i="0" baseline="0" dirty="0"/>
          </a:p>
          <a:p>
            <a:pPr defTabSz="448650">
              <a:defRPr/>
            </a:pPr>
            <a:r>
              <a:rPr lang="en-US" b="0" i="0" baseline="0" dirty="0"/>
              <a:t>[4] Typically this stage is where they have the most amount of time, the hard part is done, their toolset is strong and due to their </a:t>
            </a:r>
            <a:r>
              <a:rPr lang="en-US" dirty="0"/>
              <a:t>agenda and</a:t>
            </a:r>
            <a:r>
              <a:rPr lang="en-US" baseline="0" dirty="0"/>
              <a:t> value of their potential findings</a:t>
            </a:r>
            <a:r>
              <a:rPr lang="en-US" dirty="0"/>
              <a:t>, they are usually very patient. They may be hired to steal your companys IP, to observe email interactions to learn more about any upcoming M&amp;A activity, sell facebook likes</a:t>
            </a:r>
            <a:r>
              <a:rPr lang="en-US" baseline="0" dirty="0"/>
              <a:t> – an unusual one and generally more of a botnet - </a:t>
            </a:r>
            <a:r>
              <a:rPr lang="en-US" dirty="0"/>
              <a:t>or they may simply want to steal information about your customer’s profile and credit card information.  But whatever date it is,</a:t>
            </a:r>
            <a:r>
              <a:rPr lang="en-US" baseline="0" dirty="0"/>
              <a:t> its found and </a:t>
            </a:r>
            <a:r>
              <a:rPr lang="en-US" b="1" baseline="0" dirty="0"/>
              <a:t>“Captured”</a:t>
            </a:r>
            <a:r>
              <a:rPr lang="en-US" baseline="0" dirty="0"/>
              <a:t>.</a:t>
            </a:r>
          </a:p>
          <a:p>
            <a:pPr defTabSz="448650">
              <a:defRPr/>
            </a:pPr>
            <a:endParaRPr lang="en-US" dirty="0"/>
          </a:p>
          <a:p>
            <a:pPr defTabSz="448650">
              <a:defRPr/>
            </a:pPr>
            <a:r>
              <a:rPr lang="en-US" dirty="0"/>
              <a:t>[5] Once they have secured their target, the next step is to “</a:t>
            </a:r>
            <a:r>
              <a:rPr lang="en-US" b="1" dirty="0"/>
              <a:t>exfiltrate</a:t>
            </a:r>
            <a:r>
              <a:rPr lang="en-US" dirty="0"/>
              <a:t>” the information out of the network usually through a secure or encrypted tunnel, but in rare occasions can also occur from disgruntled or malicious insiders who </a:t>
            </a:r>
            <a:r>
              <a:rPr lang="en-US" baseline="0" dirty="0"/>
              <a:t>already have access to your systems </a:t>
            </a:r>
            <a:r>
              <a:rPr lang="en-US" dirty="0"/>
              <a:t>through privileged and default accounts, and are harder</a:t>
            </a:r>
            <a:r>
              <a:rPr lang="en-US" baseline="0" dirty="0"/>
              <a:t> to catch.</a:t>
            </a:r>
          </a:p>
          <a:p>
            <a:pPr defTabSz="448650">
              <a:defRPr/>
            </a:pPr>
            <a:endParaRPr lang="en-US" baseline="0" dirty="0"/>
          </a:p>
          <a:p>
            <a:pPr defTabSz="448650">
              <a:defRPr/>
            </a:pPr>
            <a:r>
              <a:rPr lang="en-US" dirty="0"/>
              <a:t>[6] Its these stages between Infiltration</a:t>
            </a:r>
            <a:r>
              <a:rPr lang="en-US" baseline="0" dirty="0"/>
              <a:t> and </a:t>
            </a:r>
            <a:r>
              <a:rPr lang="en-US" dirty="0"/>
              <a:t>Exfiltration where generally organizations lack visibility</a:t>
            </a:r>
            <a:r>
              <a:rPr lang="en-US" baseline="0" dirty="0"/>
              <a:t> </a:t>
            </a:r>
            <a:r>
              <a:rPr lang="en-US" dirty="0"/>
              <a:t>and we</a:t>
            </a:r>
            <a:r>
              <a:rPr lang="en-US" baseline="0" dirty="0"/>
              <a:t> have opportunity with Endpoint visibility, where Guidance focus’ its effort. C</a:t>
            </a:r>
            <a:r>
              <a:rPr lang="en-US" dirty="0"/>
              <a:t>oincidently its also where the majoritiy</a:t>
            </a:r>
            <a:r>
              <a:rPr lang="en-US" baseline="0" dirty="0"/>
              <a:t> of time </a:t>
            </a:r>
            <a:r>
              <a:rPr lang="en-US" dirty="0"/>
              <a:t> is spent for the attack,</a:t>
            </a:r>
            <a:r>
              <a:rPr lang="en-US" baseline="0" dirty="0"/>
              <a:t> infiltration and exfiltration happen fast and have narrow detection windows.</a:t>
            </a:r>
          </a:p>
          <a:p>
            <a:pPr defTabSz="448650">
              <a:defRPr/>
            </a:pPr>
            <a:endParaRPr lang="en-US" baseline="0" dirty="0"/>
          </a:p>
          <a:p>
            <a:pPr defTabSz="448650">
              <a:defRPr/>
            </a:pPr>
            <a:r>
              <a:rPr lang="en-US" baseline="0" dirty="0"/>
              <a:t>[7] And then of course once its out, its out and attackers look seek a return on their time investment, your data.</a:t>
            </a:r>
          </a:p>
          <a:p>
            <a:pPr defTabSz="448650">
              <a:defRPr/>
            </a:pPr>
            <a:endParaRPr lang="en-US" baseline="0" dirty="0"/>
          </a:p>
          <a:p>
            <a:pPr defTabSz="448650">
              <a:defRPr/>
            </a:pPr>
            <a:r>
              <a:rPr lang="en-US" dirty="0"/>
              <a:t>If</a:t>
            </a:r>
            <a:r>
              <a:rPr lang="en-US" baseline="0" dirty="0"/>
              <a:t> you would like to read up on the Lockheed Martin Cyber Kill Chain, here are some links</a:t>
            </a:r>
          </a:p>
          <a:p>
            <a:pPr marL="0" marR="0" indent="0" defTabSz="448650" eaLnBrk="1" fontAlgn="auto" latinLnBrk="0" hangingPunct="1">
              <a:lnSpc>
                <a:spcPct val="117999"/>
              </a:lnSpc>
              <a:spcBef>
                <a:spcPts val="0"/>
              </a:spcBef>
              <a:spcAft>
                <a:spcPts val="0"/>
              </a:spcAft>
              <a:buClrTx/>
              <a:buSzTx/>
              <a:buFontTx/>
              <a:buNone/>
              <a:tabLst/>
              <a:defRPr/>
            </a:pPr>
            <a:r>
              <a:rPr lang="en-US" dirty="0"/>
              <a:t>http://www.darkreading.com/attacks-breaches/deconstructing-the-cyber-kill-chain/a/d-id/1317542</a:t>
            </a:r>
          </a:p>
          <a:p>
            <a:pPr defTabSz="448650">
              <a:defRPr/>
            </a:pPr>
            <a:r>
              <a:rPr lang="en-US" baseline="0" dirty="0"/>
              <a:t>http://www.lockheedmartin.com/us/what-we-do/information-technology/cybersecurity/tradecraft/cyber-kill-chain.html</a:t>
            </a:r>
          </a:p>
          <a:p>
            <a:pPr defTabSz="448650">
              <a:defRPr/>
            </a:pPr>
            <a:r>
              <a:rPr lang="en-US" baseline="0" dirty="0"/>
              <a:t>http://www.lockheedmartin.com/content/dam/lockheed/data/corporate/documents/LM-White-Paper-Intel-Driven-Defense.pdf</a:t>
            </a:r>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26</a:t>
            </a:fld>
            <a:endParaRPr lang="en-US" altLang="ja-JP" dirty="0">
              <a:solidFill>
                <a:srgbClr val="000000"/>
              </a:solidFill>
            </a:endParaRPr>
          </a:p>
        </p:txBody>
      </p:sp>
    </p:spTree>
    <p:extLst>
      <p:ext uri="{BB962C8B-B14F-4D97-AF65-F5344CB8AC3E}">
        <p14:creationId xmlns:p14="http://schemas.microsoft.com/office/powerpoint/2010/main" val="3660800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27</a:t>
            </a:fld>
            <a:endParaRPr lang="en-US" altLang="ja-JP" dirty="0">
              <a:solidFill>
                <a:srgbClr val="000000"/>
              </a:solidFill>
            </a:endParaRPr>
          </a:p>
        </p:txBody>
      </p:sp>
    </p:spTree>
    <p:extLst>
      <p:ext uri="{BB962C8B-B14F-4D97-AF65-F5344CB8AC3E}">
        <p14:creationId xmlns:p14="http://schemas.microsoft.com/office/powerpoint/2010/main" val="3146683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28</a:t>
            </a:fld>
            <a:endParaRPr lang="en-US" altLang="ja-JP" dirty="0">
              <a:solidFill>
                <a:srgbClr val="000000"/>
              </a:solidFill>
            </a:endParaRPr>
          </a:p>
        </p:txBody>
      </p:sp>
    </p:spTree>
    <p:extLst>
      <p:ext uri="{BB962C8B-B14F-4D97-AF65-F5344CB8AC3E}">
        <p14:creationId xmlns:p14="http://schemas.microsoft.com/office/powerpoint/2010/main" val="2066559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29</a:t>
            </a:fld>
            <a:endParaRPr lang="en-US" altLang="ja-JP" dirty="0">
              <a:solidFill>
                <a:srgbClr val="000000"/>
              </a:solidFill>
            </a:endParaRPr>
          </a:p>
        </p:txBody>
      </p:sp>
    </p:spTree>
    <p:extLst>
      <p:ext uri="{BB962C8B-B14F-4D97-AF65-F5344CB8AC3E}">
        <p14:creationId xmlns:p14="http://schemas.microsoft.com/office/powerpoint/2010/main" val="1069996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30</a:t>
            </a:fld>
            <a:endParaRPr lang="en-US" altLang="ja-JP" dirty="0">
              <a:solidFill>
                <a:srgbClr val="000000"/>
              </a:solidFill>
            </a:endParaRPr>
          </a:p>
        </p:txBody>
      </p:sp>
    </p:spTree>
    <p:extLst>
      <p:ext uri="{BB962C8B-B14F-4D97-AF65-F5344CB8AC3E}">
        <p14:creationId xmlns:p14="http://schemas.microsoft.com/office/powerpoint/2010/main" val="225175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a:t>
            </a:fld>
            <a:endParaRPr lang="en-US" altLang="ja-JP" dirty="0"/>
          </a:p>
        </p:txBody>
      </p:sp>
    </p:spTree>
    <p:extLst>
      <p:ext uri="{BB962C8B-B14F-4D97-AF65-F5344CB8AC3E}">
        <p14:creationId xmlns:p14="http://schemas.microsoft.com/office/powerpoint/2010/main" val="4039262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31</a:t>
            </a:fld>
            <a:endParaRPr lang="en-US" altLang="ja-JP" dirty="0">
              <a:solidFill>
                <a:srgbClr val="000000"/>
              </a:solidFill>
            </a:endParaRPr>
          </a:p>
        </p:txBody>
      </p:sp>
    </p:spTree>
    <p:extLst>
      <p:ext uri="{BB962C8B-B14F-4D97-AF65-F5344CB8AC3E}">
        <p14:creationId xmlns:p14="http://schemas.microsoft.com/office/powerpoint/2010/main" val="2317060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32</a:t>
            </a:fld>
            <a:endParaRPr lang="en-US" altLang="ja-JP" dirty="0">
              <a:solidFill>
                <a:srgbClr val="000000"/>
              </a:solidFill>
            </a:endParaRPr>
          </a:p>
        </p:txBody>
      </p:sp>
    </p:spTree>
    <p:extLst>
      <p:ext uri="{BB962C8B-B14F-4D97-AF65-F5344CB8AC3E}">
        <p14:creationId xmlns:p14="http://schemas.microsoft.com/office/powerpoint/2010/main" val="1816134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fontScale="70000" lnSpcReduction="20000"/>
          </a:bodyPr>
          <a:lstStyle/>
          <a:p>
            <a:r>
              <a:rPr lang="en-US" dirty="0"/>
              <a:t>The final version of the NIST Cybersecurity Framework was published by the National Institute of Standards and Technology (NIST) in February 2014 as a voluntary standard to achieve cybersecurity best practices for the agencies Managing, and the industries serving, critical infrastructure in the United States.</a:t>
            </a:r>
          </a:p>
          <a:p>
            <a:endParaRPr lang="en-US" dirty="0"/>
          </a:p>
          <a:p>
            <a:r>
              <a:rPr kumimoji="1" lang="en-US" sz="1200" b="0" i="0" u="none" strike="noStrike" kern="1200" baseline="0" dirty="0">
                <a:solidFill>
                  <a:schemeClr val="tx1"/>
                </a:solidFill>
                <a:latin typeface="Times New Roman" charset="0"/>
                <a:ea typeface="ＭＳ Ｐ明朝" charset="-128"/>
                <a:cs typeface="+mn-cs"/>
              </a:rPr>
              <a:t>The functions that NIST identified as critical to institutional understanding and cybersecurity risk management are Identify, Protect, Detect, Respond, and Recover. EnCase Endpoint Security from Guidance Software can simplify the process of bringing your organization’s security tactics and processes into alignment with requirements of the Identify, Detect, and Respond functions of the NIST Cybersecurity Framework.</a:t>
            </a:r>
          </a:p>
          <a:p>
            <a:endParaRPr kumimoji="1" lang="en-US" sz="1200" b="0" i="0" u="none" strike="noStrike" kern="1200" baseline="0" dirty="0">
              <a:solidFill>
                <a:schemeClr val="tx1"/>
              </a:solidFill>
              <a:latin typeface="Times New Roman" charset="0"/>
              <a:ea typeface="ＭＳ Ｐ明朝" charset="-128"/>
              <a:cs typeface="+mn-cs"/>
            </a:endParaRPr>
          </a:p>
          <a:p>
            <a:r>
              <a:rPr lang="en-US" dirty="0"/>
              <a:t>EnCase</a:t>
            </a:r>
            <a:r>
              <a:rPr lang="en-US" baseline="0" dirty="0"/>
              <a:t> Endpoint Security in each phase:</a:t>
            </a:r>
          </a:p>
          <a:p>
            <a:endParaRPr lang="en-US" baseline="0" dirty="0"/>
          </a:p>
          <a:p>
            <a:pPr lvl="1"/>
            <a:r>
              <a:rPr lang="en-US" b="1" baseline="0" dirty="0"/>
              <a:t>Identify: Access Management</a:t>
            </a:r>
          </a:p>
          <a:p>
            <a:pPr lvl="1"/>
            <a:r>
              <a:rPr lang="en-US" baseline="0" dirty="0"/>
              <a:t>ID.AM-1 and 2</a:t>
            </a:r>
          </a:p>
          <a:p>
            <a:pPr lvl="1"/>
            <a:r>
              <a:rPr lang="en-US" baseline="0" dirty="0"/>
              <a:t>Inventory physical devices and software applications</a:t>
            </a:r>
          </a:p>
          <a:p>
            <a:endParaRPr lang="en-US" baseline="0" dirty="0"/>
          </a:p>
          <a:p>
            <a:pPr lvl="1"/>
            <a:r>
              <a:rPr lang="en-US" b="1" baseline="0" dirty="0"/>
              <a:t>Detect: Anomalies and Events</a:t>
            </a:r>
          </a:p>
          <a:p>
            <a:pPr lvl="1"/>
            <a:r>
              <a:rPr lang="en-US" baseline="0" dirty="0"/>
              <a:t>DE.AE-1 to 5</a:t>
            </a:r>
          </a:p>
          <a:p>
            <a:pPr lvl="1"/>
            <a:r>
              <a:rPr lang="en-US" baseline="0" dirty="0"/>
              <a:t>Baseline of users and systems, detect events and understand attack targets, aggregate and correlate event data from multiple sources, understand the impact and  establish alert thresholds</a:t>
            </a:r>
          </a:p>
          <a:p>
            <a:pPr lvl="1"/>
            <a:endParaRPr lang="en-US" baseline="0" dirty="0"/>
          </a:p>
          <a:p>
            <a:pPr lvl="1"/>
            <a:r>
              <a:rPr lang="en-US" b="1" baseline="0" dirty="0"/>
              <a:t>Detect: Security Continuous Monitoring</a:t>
            </a:r>
          </a:p>
          <a:p>
            <a:pPr lvl="1"/>
            <a:r>
              <a:rPr lang="en-US" baseline="0" dirty="0"/>
              <a:t>DE.CM-1,3,4 and 6</a:t>
            </a:r>
          </a:p>
          <a:p>
            <a:pPr lvl="1"/>
            <a:r>
              <a:rPr lang="en-US" baseline="0" dirty="0"/>
              <a:t>Detect malicious code and cybersecurity events on the network, in personnel activity and external provider activity. </a:t>
            </a:r>
          </a:p>
          <a:p>
            <a:pPr lvl="1"/>
            <a:endParaRPr lang="en-US" baseline="0" dirty="0"/>
          </a:p>
          <a:p>
            <a:pPr lvl="1"/>
            <a:r>
              <a:rPr lang="en-US" b="1" baseline="0" dirty="0"/>
              <a:t>Respond: Analysis</a:t>
            </a:r>
          </a:p>
          <a:p>
            <a:pPr lvl="1"/>
            <a:r>
              <a:rPr lang="en-US" baseline="0" dirty="0"/>
              <a:t>RS.AN-1 to 4</a:t>
            </a:r>
          </a:p>
          <a:p>
            <a:pPr lvl="1"/>
            <a:r>
              <a:rPr lang="en-US" baseline="0" dirty="0"/>
              <a:t>Investigate notifications from detection systems, understand impact , perform forensic analysis and categorize according to response plans</a:t>
            </a:r>
          </a:p>
          <a:p>
            <a:pPr lvl="1"/>
            <a:endParaRPr lang="en-US" baseline="0" dirty="0"/>
          </a:p>
          <a:p>
            <a:pPr lvl="1"/>
            <a:r>
              <a:rPr lang="en-US" b="1" baseline="0" dirty="0"/>
              <a:t>Respond: Mitigation</a:t>
            </a:r>
          </a:p>
          <a:p>
            <a:pPr lvl="1"/>
            <a:r>
              <a:rPr lang="en-US" baseline="0" dirty="0"/>
              <a:t>RS.MI-1 to 3</a:t>
            </a:r>
          </a:p>
          <a:p>
            <a:pPr lvl="1"/>
            <a:r>
              <a:rPr lang="en-US" baseline="0" dirty="0"/>
              <a:t>Contain and mitigate incidents and newly identified vulverabilties</a:t>
            </a:r>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33</a:t>
            </a:fld>
            <a:endParaRPr lang="en-US" altLang="ja-JP" dirty="0">
              <a:solidFill>
                <a:srgbClr val="000000"/>
              </a:solidFill>
            </a:endParaRPr>
          </a:p>
        </p:txBody>
      </p:sp>
    </p:spTree>
    <p:extLst>
      <p:ext uri="{BB962C8B-B14F-4D97-AF65-F5344CB8AC3E}">
        <p14:creationId xmlns:p14="http://schemas.microsoft.com/office/powerpoint/2010/main" val="3823184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34</a:t>
            </a:fld>
            <a:endParaRPr lang="en-US" altLang="ja-JP" dirty="0"/>
          </a:p>
        </p:txBody>
      </p:sp>
    </p:spTree>
    <p:extLst>
      <p:ext uri="{BB962C8B-B14F-4D97-AF65-F5344CB8AC3E}">
        <p14:creationId xmlns:p14="http://schemas.microsoft.com/office/powerpoint/2010/main" val="3086448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35</a:t>
            </a:fld>
            <a:endParaRPr lang="en-US" altLang="ja-JP" dirty="0"/>
          </a:p>
        </p:txBody>
      </p:sp>
    </p:spTree>
    <p:extLst>
      <p:ext uri="{BB962C8B-B14F-4D97-AF65-F5344CB8AC3E}">
        <p14:creationId xmlns:p14="http://schemas.microsoft.com/office/powerpoint/2010/main" val="122046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36</a:t>
            </a:fld>
            <a:endParaRPr lang="en-US" altLang="ja-JP" dirty="0"/>
          </a:p>
        </p:txBody>
      </p:sp>
    </p:spTree>
    <p:extLst>
      <p:ext uri="{BB962C8B-B14F-4D97-AF65-F5344CB8AC3E}">
        <p14:creationId xmlns:p14="http://schemas.microsoft.com/office/powerpoint/2010/main" val="122046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37</a:t>
            </a:fld>
            <a:endParaRPr lang="en-US" altLang="ja-JP" dirty="0"/>
          </a:p>
        </p:txBody>
      </p:sp>
    </p:spTree>
    <p:extLst>
      <p:ext uri="{BB962C8B-B14F-4D97-AF65-F5344CB8AC3E}">
        <p14:creationId xmlns:p14="http://schemas.microsoft.com/office/powerpoint/2010/main" val="122046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38</a:t>
            </a:fld>
            <a:endParaRPr lang="en-US" altLang="ja-JP" dirty="0"/>
          </a:p>
        </p:txBody>
      </p:sp>
    </p:spTree>
    <p:extLst>
      <p:ext uri="{BB962C8B-B14F-4D97-AF65-F5344CB8AC3E}">
        <p14:creationId xmlns:p14="http://schemas.microsoft.com/office/powerpoint/2010/main" val="122046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39</a:t>
            </a:fld>
            <a:endParaRPr lang="en-US" altLang="ja-JP" dirty="0"/>
          </a:p>
        </p:txBody>
      </p:sp>
    </p:spTree>
    <p:extLst>
      <p:ext uri="{BB962C8B-B14F-4D97-AF65-F5344CB8AC3E}">
        <p14:creationId xmlns:p14="http://schemas.microsoft.com/office/powerpoint/2010/main" val="122046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40</a:t>
            </a:fld>
            <a:endParaRPr lang="en-US" altLang="ja-JP" dirty="0"/>
          </a:p>
        </p:txBody>
      </p:sp>
    </p:spTree>
    <p:extLst>
      <p:ext uri="{BB962C8B-B14F-4D97-AF65-F5344CB8AC3E}">
        <p14:creationId xmlns:p14="http://schemas.microsoft.com/office/powerpoint/2010/main" val="308644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a:t>
            </a:fld>
            <a:endParaRPr lang="en-US" altLang="ja-JP" dirty="0"/>
          </a:p>
        </p:txBody>
      </p:sp>
    </p:spTree>
    <p:extLst>
      <p:ext uri="{BB962C8B-B14F-4D97-AF65-F5344CB8AC3E}">
        <p14:creationId xmlns:p14="http://schemas.microsoft.com/office/powerpoint/2010/main" val="40392625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41</a:t>
            </a:fld>
            <a:endParaRPr lang="en-US" altLang="ja-JP" dirty="0">
              <a:solidFill>
                <a:srgbClr val="000000"/>
              </a:solidFill>
            </a:endParaRPr>
          </a:p>
        </p:txBody>
      </p:sp>
    </p:spTree>
    <p:extLst>
      <p:ext uri="{BB962C8B-B14F-4D97-AF65-F5344CB8AC3E}">
        <p14:creationId xmlns:p14="http://schemas.microsoft.com/office/powerpoint/2010/main" val="3719857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42</a:t>
            </a:fld>
            <a:endParaRPr lang="en-US" altLang="ja-JP" dirty="0">
              <a:solidFill>
                <a:srgbClr val="000000"/>
              </a:solidFill>
            </a:endParaRPr>
          </a:p>
        </p:txBody>
      </p:sp>
    </p:spTree>
    <p:extLst>
      <p:ext uri="{BB962C8B-B14F-4D97-AF65-F5344CB8AC3E}">
        <p14:creationId xmlns:p14="http://schemas.microsoft.com/office/powerpoint/2010/main" val="3941581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43</a:t>
            </a:fld>
            <a:endParaRPr lang="en-US" altLang="ja-JP" dirty="0">
              <a:solidFill>
                <a:srgbClr val="000000"/>
              </a:solidFill>
            </a:endParaRPr>
          </a:p>
        </p:txBody>
      </p:sp>
    </p:spTree>
    <p:extLst>
      <p:ext uri="{BB962C8B-B14F-4D97-AF65-F5344CB8AC3E}">
        <p14:creationId xmlns:p14="http://schemas.microsoft.com/office/powerpoint/2010/main" val="4192859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44</a:t>
            </a:fld>
            <a:endParaRPr lang="en-US" altLang="ja-JP" dirty="0">
              <a:solidFill>
                <a:srgbClr val="000000"/>
              </a:solidFill>
            </a:endParaRPr>
          </a:p>
        </p:txBody>
      </p:sp>
    </p:spTree>
    <p:extLst>
      <p:ext uri="{BB962C8B-B14F-4D97-AF65-F5344CB8AC3E}">
        <p14:creationId xmlns:p14="http://schemas.microsoft.com/office/powerpoint/2010/main" val="498125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45</a:t>
            </a:fld>
            <a:endParaRPr lang="en-US" altLang="ja-JP" dirty="0">
              <a:solidFill>
                <a:srgbClr val="000000"/>
              </a:solidFill>
            </a:endParaRPr>
          </a:p>
        </p:txBody>
      </p:sp>
    </p:spTree>
    <p:extLst>
      <p:ext uri="{BB962C8B-B14F-4D97-AF65-F5344CB8AC3E}">
        <p14:creationId xmlns:p14="http://schemas.microsoft.com/office/powerpoint/2010/main" val="1848214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46</a:t>
            </a:fld>
            <a:endParaRPr lang="en-US" altLang="ja-JP" dirty="0">
              <a:solidFill>
                <a:srgbClr val="000000"/>
              </a:solidFill>
            </a:endParaRPr>
          </a:p>
        </p:txBody>
      </p:sp>
    </p:spTree>
    <p:extLst>
      <p:ext uri="{BB962C8B-B14F-4D97-AF65-F5344CB8AC3E}">
        <p14:creationId xmlns:p14="http://schemas.microsoft.com/office/powerpoint/2010/main" val="1645573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47</a:t>
            </a:fld>
            <a:endParaRPr lang="en-US" altLang="ja-JP" dirty="0"/>
          </a:p>
        </p:txBody>
      </p:sp>
    </p:spTree>
    <p:extLst>
      <p:ext uri="{BB962C8B-B14F-4D97-AF65-F5344CB8AC3E}">
        <p14:creationId xmlns:p14="http://schemas.microsoft.com/office/powerpoint/2010/main" val="122046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48</a:t>
            </a:fld>
            <a:endParaRPr lang="en-US" altLang="ja-JP" dirty="0">
              <a:solidFill>
                <a:srgbClr val="000000"/>
              </a:solidFill>
            </a:endParaRPr>
          </a:p>
        </p:txBody>
      </p:sp>
    </p:spTree>
    <p:extLst>
      <p:ext uri="{BB962C8B-B14F-4D97-AF65-F5344CB8AC3E}">
        <p14:creationId xmlns:p14="http://schemas.microsoft.com/office/powerpoint/2010/main" val="2082483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49</a:t>
            </a:fld>
            <a:endParaRPr lang="en-US" altLang="ja-JP" dirty="0">
              <a:solidFill>
                <a:srgbClr val="000000"/>
              </a:solidFill>
            </a:endParaRPr>
          </a:p>
        </p:txBody>
      </p:sp>
    </p:spTree>
    <p:extLst>
      <p:ext uri="{BB962C8B-B14F-4D97-AF65-F5344CB8AC3E}">
        <p14:creationId xmlns:p14="http://schemas.microsoft.com/office/powerpoint/2010/main" val="1556309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50</a:t>
            </a:fld>
            <a:endParaRPr lang="en-US" altLang="ja-JP" dirty="0">
              <a:solidFill>
                <a:srgbClr val="000000"/>
              </a:solidFill>
            </a:endParaRPr>
          </a:p>
        </p:txBody>
      </p:sp>
    </p:spTree>
    <p:extLst>
      <p:ext uri="{BB962C8B-B14F-4D97-AF65-F5344CB8AC3E}">
        <p14:creationId xmlns:p14="http://schemas.microsoft.com/office/powerpoint/2010/main" val="51313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5</a:t>
            </a:fld>
            <a:endParaRPr lang="en-US" altLang="ja-JP" dirty="0"/>
          </a:p>
        </p:txBody>
      </p:sp>
    </p:spTree>
    <p:extLst>
      <p:ext uri="{BB962C8B-B14F-4D97-AF65-F5344CB8AC3E}">
        <p14:creationId xmlns:p14="http://schemas.microsoft.com/office/powerpoint/2010/main" val="40392625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51</a:t>
            </a:fld>
            <a:endParaRPr lang="en-US" altLang="ja-JP" dirty="0">
              <a:solidFill>
                <a:srgbClr val="000000"/>
              </a:solidFill>
            </a:endParaRPr>
          </a:p>
        </p:txBody>
      </p:sp>
    </p:spTree>
    <p:extLst>
      <p:ext uri="{BB962C8B-B14F-4D97-AF65-F5344CB8AC3E}">
        <p14:creationId xmlns:p14="http://schemas.microsoft.com/office/powerpoint/2010/main" val="1030531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52</a:t>
            </a:fld>
            <a:endParaRPr lang="en-US" altLang="ja-JP" dirty="0">
              <a:solidFill>
                <a:srgbClr val="000000"/>
              </a:solidFill>
            </a:endParaRPr>
          </a:p>
        </p:txBody>
      </p:sp>
    </p:spTree>
    <p:extLst>
      <p:ext uri="{BB962C8B-B14F-4D97-AF65-F5344CB8AC3E}">
        <p14:creationId xmlns:p14="http://schemas.microsoft.com/office/powerpoint/2010/main" val="1085109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53</a:t>
            </a:fld>
            <a:endParaRPr lang="en-US" altLang="ja-JP" dirty="0">
              <a:solidFill>
                <a:srgbClr val="000000"/>
              </a:solidFill>
            </a:endParaRPr>
          </a:p>
        </p:txBody>
      </p:sp>
    </p:spTree>
    <p:extLst>
      <p:ext uri="{BB962C8B-B14F-4D97-AF65-F5344CB8AC3E}">
        <p14:creationId xmlns:p14="http://schemas.microsoft.com/office/powerpoint/2010/main" val="35434779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54</a:t>
            </a:fld>
            <a:endParaRPr lang="en-US" altLang="ja-JP" dirty="0">
              <a:solidFill>
                <a:srgbClr val="000000"/>
              </a:solidFill>
            </a:endParaRPr>
          </a:p>
        </p:txBody>
      </p:sp>
    </p:spTree>
    <p:extLst>
      <p:ext uri="{BB962C8B-B14F-4D97-AF65-F5344CB8AC3E}">
        <p14:creationId xmlns:p14="http://schemas.microsoft.com/office/powerpoint/2010/main" val="35047910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55</a:t>
            </a:fld>
            <a:endParaRPr lang="en-US" altLang="ja-JP" dirty="0">
              <a:solidFill>
                <a:srgbClr val="000000"/>
              </a:solidFill>
            </a:endParaRPr>
          </a:p>
        </p:txBody>
      </p:sp>
    </p:spTree>
    <p:extLst>
      <p:ext uri="{BB962C8B-B14F-4D97-AF65-F5344CB8AC3E}">
        <p14:creationId xmlns:p14="http://schemas.microsoft.com/office/powerpoint/2010/main" val="5427278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56</a:t>
            </a:fld>
            <a:endParaRPr lang="en-US" altLang="ja-JP" dirty="0">
              <a:solidFill>
                <a:srgbClr val="000000"/>
              </a:solidFill>
            </a:endParaRPr>
          </a:p>
        </p:txBody>
      </p:sp>
    </p:spTree>
    <p:extLst>
      <p:ext uri="{BB962C8B-B14F-4D97-AF65-F5344CB8AC3E}">
        <p14:creationId xmlns:p14="http://schemas.microsoft.com/office/powerpoint/2010/main" val="3810904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57</a:t>
            </a:fld>
            <a:endParaRPr lang="en-US" altLang="ja-JP" dirty="0">
              <a:solidFill>
                <a:srgbClr val="000000"/>
              </a:solidFill>
            </a:endParaRPr>
          </a:p>
        </p:txBody>
      </p:sp>
    </p:spTree>
    <p:extLst>
      <p:ext uri="{BB962C8B-B14F-4D97-AF65-F5344CB8AC3E}">
        <p14:creationId xmlns:p14="http://schemas.microsoft.com/office/powerpoint/2010/main" val="946836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58</a:t>
            </a:fld>
            <a:endParaRPr lang="en-US" altLang="ja-JP" dirty="0">
              <a:solidFill>
                <a:srgbClr val="000000"/>
              </a:solidFill>
            </a:endParaRPr>
          </a:p>
        </p:txBody>
      </p:sp>
    </p:spTree>
    <p:extLst>
      <p:ext uri="{BB962C8B-B14F-4D97-AF65-F5344CB8AC3E}">
        <p14:creationId xmlns:p14="http://schemas.microsoft.com/office/powerpoint/2010/main" val="4285209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59</a:t>
            </a:fld>
            <a:endParaRPr lang="en-US" altLang="ja-JP" dirty="0">
              <a:solidFill>
                <a:srgbClr val="000000"/>
              </a:solidFill>
            </a:endParaRPr>
          </a:p>
        </p:txBody>
      </p:sp>
    </p:spTree>
    <p:extLst>
      <p:ext uri="{BB962C8B-B14F-4D97-AF65-F5344CB8AC3E}">
        <p14:creationId xmlns:p14="http://schemas.microsoft.com/office/powerpoint/2010/main" val="38724323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60</a:t>
            </a:fld>
            <a:endParaRPr lang="en-US" altLang="ja-JP" dirty="0">
              <a:solidFill>
                <a:srgbClr val="000000"/>
              </a:solidFill>
            </a:endParaRPr>
          </a:p>
        </p:txBody>
      </p:sp>
    </p:spTree>
    <p:extLst>
      <p:ext uri="{BB962C8B-B14F-4D97-AF65-F5344CB8AC3E}">
        <p14:creationId xmlns:p14="http://schemas.microsoft.com/office/powerpoint/2010/main" val="198380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6</a:t>
            </a:fld>
            <a:endParaRPr lang="en-US" altLang="ja-JP" dirty="0"/>
          </a:p>
        </p:txBody>
      </p:sp>
    </p:spTree>
    <p:extLst>
      <p:ext uri="{BB962C8B-B14F-4D97-AF65-F5344CB8AC3E}">
        <p14:creationId xmlns:p14="http://schemas.microsoft.com/office/powerpoint/2010/main" val="40392625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61</a:t>
            </a:fld>
            <a:endParaRPr lang="en-US" altLang="ja-JP" dirty="0">
              <a:solidFill>
                <a:srgbClr val="000000"/>
              </a:solidFill>
            </a:endParaRPr>
          </a:p>
        </p:txBody>
      </p:sp>
    </p:spTree>
    <p:extLst>
      <p:ext uri="{BB962C8B-B14F-4D97-AF65-F5344CB8AC3E}">
        <p14:creationId xmlns:p14="http://schemas.microsoft.com/office/powerpoint/2010/main" val="4242916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62</a:t>
            </a:fld>
            <a:endParaRPr lang="en-US" altLang="ja-JP" dirty="0">
              <a:solidFill>
                <a:srgbClr val="000000"/>
              </a:solidFill>
            </a:endParaRPr>
          </a:p>
        </p:txBody>
      </p:sp>
    </p:spTree>
    <p:extLst>
      <p:ext uri="{BB962C8B-B14F-4D97-AF65-F5344CB8AC3E}">
        <p14:creationId xmlns:p14="http://schemas.microsoft.com/office/powerpoint/2010/main" val="13089599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63</a:t>
            </a:fld>
            <a:endParaRPr lang="en-US" altLang="ja-JP" dirty="0">
              <a:solidFill>
                <a:srgbClr val="000000"/>
              </a:solidFill>
            </a:endParaRPr>
          </a:p>
        </p:txBody>
      </p:sp>
    </p:spTree>
    <p:extLst>
      <p:ext uri="{BB962C8B-B14F-4D97-AF65-F5344CB8AC3E}">
        <p14:creationId xmlns:p14="http://schemas.microsoft.com/office/powerpoint/2010/main" val="39520963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64</a:t>
            </a:fld>
            <a:endParaRPr lang="en-US" altLang="ja-JP" dirty="0">
              <a:solidFill>
                <a:srgbClr val="000000"/>
              </a:solidFill>
            </a:endParaRPr>
          </a:p>
        </p:txBody>
      </p:sp>
    </p:spTree>
    <p:extLst>
      <p:ext uri="{BB962C8B-B14F-4D97-AF65-F5344CB8AC3E}">
        <p14:creationId xmlns:p14="http://schemas.microsoft.com/office/powerpoint/2010/main" val="18747647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65</a:t>
            </a:fld>
            <a:endParaRPr lang="en-US" altLang="ja-JP" dirty="0">
              <a:solidFill>
                <a:srgbClr val="000000"/>
              </a:solidFill>
            </a:endParaRPr>
          </a:p>
        </p:txBody>
      </p:sp>
    </p:spTree>
    <p:extLst>
      <p:ext uri="{BB962C8B-B14F-4D97-AF65-F5344CB8AC3E}">
        <p14:creationId xmlns:p14="http://schemas.microsoft.com/office/powerpoint/2010/main" val="11059583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66</a:t>
            </a:fld>
            <a:endParaRPr lang="en-US" altLang="ja-JP" dirty="0">
              <a:solidFill>
                <a:srgbClr val="000000"/>
              </a:solidFill>
            </a:endParaRPr>
          </a:p>
        </p:txBody>
      </p:sp>
    </p:spTree>
    <p:extLst>
      <p:ext uri="{BB962C8B-B14F-4D97-AF65-F5344CB8AC3E}">
        <p14:creationId xmlns:p14="http://schemas.microsoft.com/office/powerpoint/2010/main" val="11743569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67</a:t>
            </a:fld>
            <a:endParaRPr lang="en-US" altLang="ja-JP" dirty="0">
              <a:solidFill>
                <a:srgbClr val="000000"/>
              </a:solidFill>
            </a:endParaRPr>
          </a:p>
        </p:txBody>
      </p:sp>
    </p:spTree>
    <p:extLst>
      <p:ext uri="{BB962C8B-B14F-4D97-AF65-F5344CB8AC3E}">
        <p14:creationId xmlns:p14="http://schemas.microsoft.com/office/powerpoint/2010/main" val="17841744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68</a:t>
            </a:fld>
            <a:endParaRPr lang="en-US" altLang="ja-JP" dirty="0">
              <a:solidFill>
                <a:srgbClr val="000000"/>
              </a:solidFill>
            </a:endParaRPr>
          </a:p>
        </p:txBody>
      </p:sp>
    </p:spTree>
    <p:extLst>
      <p:ext uri="{BB962C8B-B14F-4D97-AF65-F5344CB8AC3E}">
        <p14:creationId xmlns:p14="http://schemas.microsoft.com/office/powerpoint/2010/main" val="8161956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solidFill>
                  <a:srgbClr val="000000"/>
                </a:solidFill>
              </a:rPr>
              <a:pPr/>
              <a:t>69</a:t>
            </a:fld>
            <a:endParaRPr lang="en-US" altLang="ja-JP" dirty="0">
              <a:solidFill>
                <a:srgbClr val="000000"/>
              </a:solidFill>
            </a:endParaRPr>
          </a:p>
        </p:txBody>
      </p:sp>
    </p:spTree>
    <p:extLst>
      <p:ext uri="{BB962C8B-B14F-4D97-AF65-F5344CB8AC3E}">
        <p14:creationId xmlns:p14="http://schemas.microsoft.com/office/powerpoint/2010/main" val="36695412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70</a:t>
            </a:fld>
            <a:endParaRPr lang="en-US" altLang="ja-JP" dirty="0"/>
          </a:p>
        </p:txBody>
      </p:sp>
    </p:spTree>
    <p:extLst>
      <p:ext uri="{BB962C8B-B14F-4D97-AF65-F5344CB8AC3E}">
        <p14:creationId xmlns:p14="http://schemas.microsoft.com/office/powerpoint/2010/main" val="12204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a:t>
            </a:fld>
            <a:endParaRPr lang="en-US" altLang="ja-JP" dirty="0"/>
          </a:p>
        </p:txBody>
      </p:sp>
    </p:spTree>
    <p:extLst>
      <p:ext uri="{BB962C8B-B14F-4D97-AF65-F5344CB8AC3E}">
        <p14:creationId xmlns:p14="http://schemas.microsoft.com/office/powerpoint/2010/main" val="40392625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71</a:t>
            </a:fld>
            <a:endParaRPr lang="en-US" altLang="ja-JP" dirty="0"/>
          </a:p>
        </p:txBody>
      </p:sp>
    </p:spTree>
    <p:extLst>
      <p:ext uri="{BB962C8B-B14F-4D97-AF65-F5344CB8AC3E}">
        <p14:creationId xmlns:p14="http://schemas.microsoft.com/office/powerpoint/2010/main" val="1220467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72</a:t>
            </a:fld>
            <a:endParaRPr lang="en-US" altLang="ja-JP" dirty="0"/>
          </a:p>
        </p:txBody>
      </p:sp>
    </p:spTree>
    <p:extLst>
      <p:ext uri="{BB962C8B-B14F-4D97-AF65-F5344CB8AC3E}">
        <p14:creationId xmlns:p14="http://schemas.microsoft.com/office/powerpoint/2010/main" val="1220467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73</a:t>
            </a:fld>
            <a:endParaRPr lang="en-US" altLang="ja-JP" dirty="0"/>
          </a:p>
        </p:txBody>
      </p:sp>
    </p:spTree>
    <p:extLst>
      <p:ext uri="{BB962C8B-B14F-4D97-AF65-F5344CB8AC3E}">
        <p14:creationId xmlns:p14="http://schemas.microsoft.com/office/powerpoint/2010/main" val="1220467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74</a:t>
            </a:fld>
            <a:endParaRPr lang="en-US" altLang="ja-JP" dirty="0"/>
          </a:p>
        </p:txBody>
      </p:sp>
    </p:spTree>
    <p:extLst>
      <p:ext uri="{BB962C8B-B14F-4D97-AF65-F5344CB8AC3E}">
        <p14:creationId xmlns:p14="http://schemas.microsoft.com/office/powerpoint/2010/main" val="1220467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75</a:t>
            </a:fld>
            <a:endParaRPr lang="en-US" altLang="ja-JP" dirty="0"/>
          </a:p>
        </p:txBody>
      </p:sp>
    </p:spTree>
    <p:extLst>
      <p:ext uri="{BB962C8B-B14F-4D97-AF65-F5344CB8AC3E}">
        <p14:creationId xmlns:p14="http://schemas.microsoft.com/office/powerpoint/2010/main" val="1220467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87BA4A2-2BD8-46F6-B2E5-DDAA6B853E48}" type="slidenum">
              <a:rPr lang="en-US" altLang="ja-JP"/>
              <a:pPr/>
              <a:t>77</a:t>
            </a:fld>
            <a:endParaRPr lang="en-US" altLang="ja-JP" dirty="0"/>
          </a:p>
        </p:txBody>
      </p:sp>
      <p:sp>
        <p:nvSpPr>
          <p:cNvPr id="54274" name="Rectangle 2"/>
          <p:cNvSpPr>
            <a:spLocks noGrp="1" noRot="1" noChangeAspect="1" noChangeArrowheads="1" noTextEdit="1"/>
          </p:cNvSpPr>
          <p:nvPr>
            <p:ph type="sldImg"/>
          </p:nvPr>
        </p:nvSpPr>
        <p:spPr>
          <a:xfrm>
            <a:off x="77788" y="739775"/>
            <a:ext cx="6577012" cy="3700463"/>
          </a:xfrm>
          <a:ln/>
        </p:spPr>
      </p:sp>
      <p:sp>
        <p:nvSpPr>
          <p:cNvPr id="54275" name="Rectangle 3"/>
          <p:cNvSpPr>
            <a:spLocks noGrp="1" noChangeArrowheads="1"/>
          </p:cNvSpPr>
          <p:nvPr>
            <p:ph type="body" idx="1"/>
          </p:nvPr>
        </p:nvSpPr>
        <p:spPr/>
        <p:txBody>
          <a:bodyPr/>
          <a:lstStyle/>
          <a:p>
            <a:r>
              <a:rPr lang="ja-JP" altLang="en-US"/>
              <a:t>本日は有難うございました。</a:t>
            </a:r>
          </a:p>
        </p:txBody>
      </p:sp>
    </p:spTree>
    <p:extLst>
      <p:ext uri="{BB962C8B-B14F-4D97-AF65-F5344CB8AC3E}">
        <p14:creationId xmlns:p14="http://schemas.microsoft.com/office/powerpoint/2010/main" val="378403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8</a:t>
            </a:fld>
            <a:endParaRPr lang="en-US" altLang="ja-JP" dirty="0"/>
          </a:p>
        </p:txBody>
      </p:sp>
    </p:spTree>
    <p:extLst>
      <p:ext uri="{BB962C8B-B14F-4D97-AF65-F5344CB8AC3E}">
        <p14:creationId xmlns:p14="http://schemas.microsoft.com/office/powerpoint/2010/main" val="403926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F01994-2739-4319-8C13-74EB71056E38}" type="slidenum">
              <a:rPr lang="en-US" altLang="ja-JP" smtClean="0"/>
              <a:pPr/>
              <a:t>9</a:t>
            </a:fld>
            <a:endParaRPr lang="en-US" altLang="ja-JP" dirty="0"/>
          </a:p>
        </p:txBody>
      </p:sp>
    </p:spTree>
    <p:extLst>
      <p:ext uri="{BB962C8B-B14F-4D97-AF65-F5344CB8AC3E}">
        <p14:creationId xmlns:p14="http://schemas.microsoft.com/office/powerpoint/2010/main" val="4039262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sp>
        <p:nvSpPr>
          <p:cNvPr id="41" name="Text Box 13"/>
          <p:cNvSpPr txBox="1">
            <a:spLocks noChangeArrowheads="1"/>
          </p:cNvSpPr>
          <p:nvPr userDrawn="1"/>
        </p:nvSpPr>
        <p:spPr bwMode="gray">
          <a:xfrm>
            <a:off x="6208175" y="4949429"/>
            <a:ext cx="248497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2"/>
                </a:solidFill>
                <a:latin typeface="Arial" charset="0"/>
                <a:ea typeface="ＭＳ Ｐゴシック" pitchFamily="50" charset="-128"/>
              </a:rPr>
              <a:t>© Hitachi</a:t>
            </a:r>
            <a:r>
              <a:rPr kumimoji="0" lang="en-US" altLang="ja-JP" sz="700" baseline="0" dirty="0">
                <a:solidFill>
                  <a:schemeClr val="tx2"/>
                </a:solidFill>
                <a:latin typeface="Arial" charset="0"/>
                <a:ea typeface="ＭＳ Ｐゴシック" pitchFamily="50" charset="-128"/>
              </a:rPr>
              <a:t> Systems Security Inc.</a:t>
            </a:r>
            <a:r>
              <a:rPr kumimoji="0" lang="en-US" altLang="ja-JP" sz="700" dirty="0">
                <a:solidFill>
                  <a:schemeClr val="tx2"/>
                </a:solidFill>
                <a:latin typeface="Arial" charset="0"/>
                <a:ea typeface="ＭＳ Ｐゴシック" pitchFamily="50" charset="-128"/>
              </a:rPr>
              <a:t> 2017. All rights reserved.</a:t>
            </a:r>
          </a:p>
        </p:txBody>
      </p:sp>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2"/>
                </a:solidFill>
                <a:latin typeface="Arial" pitchFamily="34" charset="0"/>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43" name="タイトル 1"/>
          <p:cNvSpPr>
            <a:spLocks noGrp="1"/>
          </p:cNvSpPr>
          <p:nvPr userDrawn="1">
            <p:ph type="title" hasCustomPrompt="1"/>
          </p:nvPr>
        </p:nvSpPr>
        <p:spPr bwMode="gray">
          <a:xfrm>
            <a:off x="2138611" y="2335279"/>
            <a:ext cx="1810111" cy="461665"/>
          </a:xfrm>
          <a:prstGeom prst="rect">
            <a:avLst/>
          </a:prstGeom>
        </p:spPr>
        <p:txBody>
          <a:bodyPr wrap="none">
            <a:spAutoFit/>
          </a:bodyPr>
          <a:lstStyle>
            <a:lvl1pPr>
              <a:lnSpc>
                <a:spcPct val="100000"/>
              </a:lnSpc>
              <a:defRPr sz="2400">
                <a:solidFill>
                  <a:schemeClr val="tx2"/>
                </a:solidFill>
                <a:latin typeface="+mj-lt"/>
                <a:ea typeface="HGP創英角ｺﾞｼｯｸUB" pitchFamily="50" charset="-128"/>
              </a:defRPr>
            </a:lvl1pPr>
          </a:lstStyle>
          <a:p>
            <a:r>
              <a:rPr lang="en-US" altLang="ja-JP" b="1" dirty="0">
                <a:latin typeface="+mj-lt"/>
                <a:cs typeface="Arial" charset="0"/>
              </a:rPr>
              <a:t>Master title</a:t>
            </a:r>
            <a:endParaRPr lang="ja-JP" altLang="en-US" dirty="0"/>
          </a:p>
        </p:txBody>
      </p:sp>
      <p:sp>
        <p:nvSpPr>
          <p:cNvPr id="49" name="テキスト プレースホルダ 48"/>
          <p:cNvSpPr>
            <a:spLocks noGrp="1"/>
          </p:cNvSpPr>
          <p:nvPr userDrawn="1">
            <p:ph type="body" sz="quarter" idx="11" hasCustomPrompt="1"/>
          </p:nvPr>
        </p:nvSpPr>
        <p:spPr bwMode="gray">
          <a:xfrm>
            <a:off x="2138610" y="2742133"/>
            <a:ext cx="954107" cy="369332"/>
          </a:xfrm>
          <a:prstGeom prst="rect">
            <a:avLst/>
          </a:prstGeom>
        </p:spPr>
        <p:txBody>
          <a:bodyPr wrap="none">
            <a:spAutoFit/>
          </a:bodyPr>
          <a:lstStyle>
            <a:lvl1pPr>
              <a:buNone/>
              <a:defRPr sz="1800">
                <a:solidFill>
                  <a:schemeClr val="tx2"/>
                </a:solidFill>
              </a:defRPr>
            </a:lvl1pPr>
          </a:lstStyle>
          <a:p>
            <a:pPr lvl="0"/>
            <a:r>
              <a:rPr kumimoji="1" lang="en-US" altLang="ja-JP"/>
              <a:t>Subtitle</a:t>
            </a:r>
            <a:endParaRPr kumimoji="1" lang="ja-JP" altLang="en-US"/>
          </a:p>
        </p:txBody>
      </p:sp>
      <p:grpSp>
        <p:nvGrpSpPr>
          <p:cNvPr id="40" name="グループ化 39"/>
          <p:cNvGrpSpPr/>
          <p:nvPr userDrawn="1"/>
        </p:nvGrpSpPr>
        <p:grpSpPr bwMode="gray">
          <a:xfrm>
            <a:off x="324487" y="2057426"/>
            <a:ext cx="8495663" cy="97488"/>
            <a:chOff x="324487" y="2057426"/>
            <a:chExt cx="8495663" cy="97488"/>
          </a:xfrm>
        </p:grpSpPr>
        <p:sp>
          <p:nvSpPr>
            <p:cNvPr id="45"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6" name="グループ化 16"/>
            <p:cNvGrpSpPr/>
            <p:nvPr/>
          </p:nvGrpSpPr>
          <p:grpSpPr bwMode="gray">
            <a:xfrm>
              <a:off x="324487" y="2057426"/>
              <a:ext cx="1938812" cy="97488"/>
              <a:chOff x="312738" y="2747963"/>
              <a:chExt cx="1970087" cy="109537"/>
            </a:xfrm>
          </p:grpSpPr>
          <p:sp>
            <p:nvSpPr>
              <p:cNvPr id="47" name="正方形/長方形 46"/>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8" name="正方形/長方形 47"/>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50" name="図 49" descr="ea60_010_030_dwin.wmf"/>
          <p:cNvPicPr>
            <a:picLocks noChangeAspect="1"/>
          </p:cNvPicPr>
          <p:nvPr userDrawn="1"/>
        </p:nvPicPr>
        <p:blipFill>
          <a:blip r:embed="rId2"/>
          <a:stretch>
            <a:fillRect/>
          </a:stretch>
        </p:blipFill>
        <p:spPr>
          <a:xfrm>
            <a:off x="7050655" y="402724"/>
            <a:ext cx="1769495" cy="50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0" y="4916262"/>
            <a:ext cx="488950" cy="228600"/>
          </a:xfrm>
          <a:prstGeom prst="rect">
            <a:avLst/>
          </a:prstGeom>
        </p:spPr>
        <p:txBody>
          <a:bodyPr/>
          <a:lstStyle>
            <a:lvl1pPr algn="r">
              <a:defRPr sz="1100" smtClean="0">
                <a:solidFill>
                  <a:schemeClr val="tx2"/>
                </a:solidFill>
                <a:latin typeface="Arial" pitchFamily="34" charset="0"/>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38" name="Text Box 13"/>
          <p:cNvSpPr txBox="1">
            <a:spLocks noChangeArrowheads="1"/>
          </p:cNvSpPr>
          <p:nvPr userDrawn="1"/>
        </p:nvSpPr>
        <p:spPr bwMode="gray">
          <a:xfrm>
            <a:off x="6233760" y="4949429"/>
            <a:ext cx="2459392" cy="340093"/>
          </a:xfrm>
          <a:prstGeom prst="rect">
            <a:avLst/>
          </a:prstGeom>
          <a:noFill/>
          <a:ln w="25400">
            <a:noFill/>
            <a:miter lim="800000"/>
            <a:headEnd/>
            <a:tailEnd/>
          </a:ln>
        </p:spPr>
        <p:txBody>
          <a:bodyPr wrap="none">
            <a:spAutoFit/>
          </a:bodyPr>
          <a:lstStyle/>
          <a:p>
            <a:pPr marL="0" marR="0" indent="0" algn="r" defTabSz="914400" rtl="0" eaLnBrk="1" fontAlgn="base" latinLnBrk="0" hangingPunct="1">
              <a:lnSpc>
                <a:spcPct val="90000"/>
              </a:lnSpc>
              <a:spcBef>
                <a:spcPct val="50000"/>
              </a:spcBef>
              <a:spcAft>
                <a:spcPct val="0"/>
              </a:spcAft>
              <a:buClrTx/>
              <a:buSzTx/>
              <a:buFontTx/>
              <a:buNone/>
              <a:tabLst/>
              <a:defRPr/>
            </a:pPr>
            <a:r>
              <a:rPr kumimoji="0" lang="en-US" altLang="ja-JP" sz="700" dirty="0">
                <a:solidFill>
                  <a:schemeClr val="tx2"/>
                </a:solidFill>
                <a:latin typeface="Arial" charset="0"/>
                <a:ea typeface="ＭＳ Ｐゴシック" pitchFamily="50" charset="-128"/>
              </a:rPr>
              <a:t>© Hitachi</a:t>
            </a:r>
            <a:r>
              <a:rPr kumimoji="0" lang="en-US" altLang="ja-JP" sz="700" baseline="0" dirty="0">
                <a:solidFill>
                  <a:schemeClr val="tx2"/>
                </a:solidFill>
                <a:latin typeface="Arial" charset="0"/>
                <a:ea typeface="ＭＳ Ｐゴシック" pitchFamily="50" charset="-128"/>
              </a:rPr>
              <a:t> Systems Security Inc</a:t>
            </a:r>
            <a:r>
              <a:rPr kumimoji="0" lang="en-US" altLang="ja-JP" sz="700" dirty="0">
                <a:solidFill>
                  <a:schemeClr val="tx2"/>
                </a:solidFill>
                <a:latin typeface="Arial" charset="0"/>
                <a:ea typeface="ＭＳ Ｐゴシック" pitchFamily="50" charset="-128"/>
              </a:rPr>
              <a:t>. 2017. All rights reserved.</a:t>
            </a:r>
          </a:p>
          <a:p>
            <a:pPr algn="r">
              <a:spcBef>
                <a:spcPct val="50000"/>
              </a:spcBef>
              <a:defRPr/>
            </a:pPr>
            <a:endParaRPr kumimoji="0" lang="en-US" altLang="ja-JP" sz="700" dirty="0">
              <a:solidFill>
                <a:schemeClr val="tx2"/>
              </a:solidFill>
              <a:latin typeface="Arial" charset="0"/>
              <a:ea typeface="ＭＳ Ｐゴシック" pitchFamily="50" charset="-128"/>
            </a:endParaRPr>
          </a:p>
        </p:txBody>
      </p:sp>
      <p:grpSp>
        <p:nvGrpSpPr>
          <p:cNvPr id="39" name="グループ化 38"/>
          <p:cNvGrpSpPr/>
          <p:nvPr userDrawn="1"/>
        </p:nvGrpSpPr>
        <p:grpSpPr bwMode="gray">
          <a:xfrm>
            <a:off x="324487" y="2057426"/>
            <a:ext cx="8495663" cy="97488"/>
            <a:chOff x="324487" y="2057426"/>
            <a:chExt cx="8495663" cy="97488"/>
          </a:xfrm>
        </p:grpSpPr>
        <p:sp>
          <p:nvSpPr>
            <p:cNvPr id="40"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1" name="グループ化 16"/>
            <p:cNvGrpSpPr/>
            <p:nvPr/>
          </p:nvGrpSpPr>
          <p:grpSpPr bwMode="gray">
            <a:xfrm>
              <a:off x="324487" y="2057426"/>
              <a:ext cx="1938812" cy="97488"/>
              <a:chOff x="312738" y="2747963"/>
              <a:chExt cx="1970087" cy="109537"/>
            </a:xfrm>
          </p:grpSpPr>
          <p:sp>
            <p:nvSpPr>
              <p:cNvPr id="42" name="正方形/長方形 41"/>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3" name="正方形/長方形 42"/>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4" name="図 43" descr="ea60_010_030_dwin.wmf"/>
          <p:cNvPicPr>
            <a:picLocks noChangeAspect="1"/>
          </p:cNvPicPr>
          <p:nvPr userDrawn="1"/>
        </p:nvPicPr>
        <p:blipFill>
          <a:blip r:embed="rId2"/>
          <a:stretch>
            <a:fillRect/>
          </a:stretch>
        </p:blipFill>
        <p:spPr>
          <a:xfrm>
            <a:off x="7050655" y="402724"/>
            <a:ext cx="1769495" cy="50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bwMode="gray">
          <a:xfrm>
            <a:off x="566739" y="2365096"/>
            <a:ext cx="1928733" cy="424732"/>
          </a:xfrm>
          <a:prstGeom prst="rect">
            <a:avLst/>
          </a:prstGeom>
        </p:spPr>
        <p:txBody>
          <a:bodyPr wrap="none">
            <a:spAutoFit/>
          </a:bodyPr>
          <a:lstStyle>
            <a:lvl1pPr>
              <a:defRPr lang="en-US" altLang="ja-JP" sz="2400" b="1" smtClean="0">
                <a:solidFill>
                  <a:schemeClr val="tx2"/>
                </a:solidFill>
                <a:ea typeface="HGPｺﾞｼｯｸE" pitchFamily="50" charset="-128"/>
                <a:cs typeface="Arial" charset="0"/>
              </a:defRPr>
            </a:lvl1pPr>
          </a:lstStyle>
          <a:p>
            <a:r>
              <a:rPr lang="en-US" altLang="ja-JP" b="1">
                <a:latin typeface="+mj-lt"/>
                <a:ea typeface="HGPｺﾞｼｯｸE" pitchFamily="50" charset="-128"/>
                <a:cs typeface="Arial" charset="0"/>
              </a:rPr>
              <a:t>chapter title</a:t>
            </a:r>
            <a:endParaRPr lang="ja-JP" altLang="en-US" dirty="0"/>
          </a:p>
        </p:txBody>
      </p:sp>
      <p:sp>
        <p:nvSpPr>
          <p:cNvPr id="54"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2"/>
                </a:solidFill>
                <a:effectLst/>
                <a:uLnTx/>
                <a:uFillTx/>
                <a:latin typeface="Arial" pitchFamily="34" charset="0"/>
                <a:ea typeface="HGPｺﾞｼｯｸE" pitchFamily="50" charset="-128"/>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2"/>
              </a:solidFill>
              <a:effectLst/>
              <a:uLnTx/>
              <a:uFillTx/>
              <a:latin typeface="Arial" pitchFamily="34" charset="0"/>
              <a:ea typeface="HGPｺﾞｼｯｸE" pitchFamily="50" charset="-128"/>
              <a:cs typeface="Arial" pitchFamily="34" charset="0"/>
            </a:endParaRPr>
          </a:p>
        </p:txBody>
      </p:sp>
      <p:sp>
        <p:nvSpPr>
          <p:cNvPr id="39" name="Text Box 13"/>
          <p:cNvSpPr txBox="1">
            <a:spLocks noChangeArrowheads="1"/>
          </p:cNvSpPr>
          <p:nvPr userDrawn="1"/>
        </p:nvSpPr>
        <p:spPr bwMode="gray">
          <a:xfrm>
            <a:off x="6233760" y="4949429"/>
            <a:ext cx="2459392" cy="340093"/>
          </a:xfrm>
          <a:prstGeom prst="rect">
            <a:avLst/>
          </a:prstGeom>
          <a:noFill/>
          <a:ln w="25400">
            <a:noFill/>
            <a:miter lim="800000"/>
            <a:headEnd/>
            <a:tailEnd/>
          </a:ln>
        </p:spPr>
        <p:txBody>
          <a:bodyPr wrap="none">
            <a:spAutoFit/>
          </a:bodyPr>
          <a:lstStyle/>
          <a:p>
            <a:pPr marL="0" marR="0" indent="0" algn="r" defTabSz="914400" rtl="0" eaLnBrk="1" fontAlgn="base" latinLnBrk="0" hangingPunct="1">
              <a:lnSpc>
                <a:spcPct val="90000"/>
              </a:lnSpc>
              <a:spcBef>
                <a:spcPct val="50000"/>
              </a:spcBef>
              <a:spcAft>
                <a:spcPct val="0"/>
              </a:spcAft>
              <a:buClrTx/>
              <a:buSzTx/>
              <a:buFontTx/>
              <a:buNone/>
              <a:tabLst/>
              <a:defRPr/>
            </a:pPr>
            <a:r>
              <a:rPr kumimoji="0" lang="en-US" altLang="ja-JP" sz="700" dirty="0">
                <a:solidFill>
                  <a:schemeClr val="tx2"/>
                </a:solidFill>
                <a:latin typeface="Arial" charset="0"/>
                <a:ea typeface="ＭＳ Ｐゴシック" pitchFamily="50" charset="-128"/>
              </a:rPr>
              <a:t>© Hitachi</a:t>
            </a:r>
            <a:r>
              <a:rPr kumimoji="0" lang="en-US" altLang="ja-JP" sz="700" baseline="0" dirty="0">
                <a:solidFill>
                  <a:schemeClr val="tx2"/>
                </a:solidFill>
                <a:latin typeface="Arial" charset="0"/>
                <a:ea typeface="ＭＳ Ｐゴシック" pitchFamily="50" charset="-128"/>
              </a:rPr>
              <a:t> Systems Security Inc</a:t>
            </a:r>
            <a:r>
              <a:rPr kumimoji="0" lang="en-US" altLang="ja-JP" sz="700" dirty="0">
                <a:solidFill>
                  <a:schemeClr val="tx2"/>
                </a:solidFill>
                <a:latin typeface="Arial" charset="0"/>
                <a:ea typeface="ＭＳ Ｐゴシック" pitchFamily="50" charset="-128"/>
              </a:rPr>
              <a:t>. 2017. All rights reserved.</a:t>
            </a:r>
          </a:p>
          <a:p>
            <a:pPr algn="r">
              <a:spcBef>
                <a:spcPct val="50000"/>
              </a:spcBef>
              <a:defRPr/>
            </a:pPr>
            <a:endParaRPr kumimoji="0" lang="en-US" altLang="ja-JP" sz="700" dirty="0">
              <a:solidFill>
                <a:schemeClr val="tx2"/>
              </a:solidFill>
              <a:latin typeface="Arial" charset="0"/>
              <a:ea typeface="ＭＳ Ｐゴシック" pitchFamily="50" charset="-128"/>
            </a:endParaRPr>
          </a:p>
        </p:txBody>
      </p:sp>
      <p:grpSp>
        <p:nvGrpSpPr>
          <p:cNvPr id="40" name="グループ化 39"/>
          <p:cNvGrpSpPr/>
          <p:nvPr userDrawn="1"/>
        </p:nvGrpSpPr>
        <p:grpSpPr bwMode="gray">
          <a:xfrm>
            <a:off x="324487" y="2057426"/>
            <a:ext cx="8495663" cy="97488"/>
            <a:chOff x="324487" y="2057426"/>
            <a:chExt cx="8495663" cy="97488"/>
          </a:xfrm>
        </p:grpSpPr>
        <p:sp>
          <p:nvSpPr>
            <p:cNvPr id="41"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2" name="グループ化 16"/>
            <p:cNvGrpSpPr/>
            <p:nvPr/>
          </p:nvGrpSpPr>
          <p:grpSpPr bwMode="gray">
            <a:xfrm>
              <a:off x="324487" y="2057426"/>
              <a:ext cx="1938812" cy="97488"/>
              <a:chOff x="312738" y="2747963"/>
              <a:chExt cx="1970087" cy="109537"/>
            </a:xfrm>
          </p:grpSpPr>
          <p:sp>
            <p:nvSpPr>
              <p:cNvPr id="43" name="正方形/長方形 42"/>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4" name="正方形/長方形 43"/>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5" name="図 44" descr="ea60_010_030_dwin.wmf"/>
          <p:cNvPicPr>
            <a:picLocks noChangeAspect="1"/>
          </p:cNvPicPr>
          <p:nvPr userDrawn="1"/>
        </p:nvPicPr>
        <p:blipFill>
          <a:blip r:embed="rId2"/>
          <a:stretch>
            <a:fillRect/>
          </a:stretch>
        </p:blipFill>
        <p:spPr>
          <a:xfrm>
            <a:off x="7050655" y="402724"/>
            <a:ext cx="1769495" cy="50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hasCustomPrompt="1"/>
          </p:nvPr>
        </p:nvSpPr>
        <p:spPr bwMode="gray">
          <a:xfrm>
            <a:off x="113192" y="134612"/>
            <a:ext cx="1893467" cy="369332"/>
          </a:xfrm>
          <a:prstGeom prst="rect">
            <a:avLst/>
          </a:prstGeom>
        </p:spPr>
        <p:txBody>
          <a:bodyPr wrap="none">
            <a:spAutoFit/>
          </a:bodyPr>
          <a:lstStyle>
            <a:lvl1pPr>
              <a:defRPr lang="en-US" altLang="ja-JP" sz="2000" b="1" smtClean="0">
                <a:solidFill>
                  <a:schemeClr val="tx2"/>
                </a:solidFill>
                <a:ea typeface="ＭＳ Ｐゴシック" pitchFamily="50" charset="-128"/>
                <a:cs typeface="Arial" charset="0"/>
              </a:defRPr>
            </a:lvl1pPr>
          </a:lstStyle>
          <a:p>
            <a:r>
              <a:rPr lang="en-US" altLang="ja-JP" b="1">
                <a:latin typeface="+mj-lt"/>
                <a:ea typeface="ＭＳ Ｐゴシック" pitchFamily="50" charset="-128"/>
                <a:cs typeface="Arial" charset="0"/>
              </a:rPr>
              <a:t>Contents Title</a:t>
            </a:r>
            <a:endParaRPr lang="ja-JP" altLang="en-US" dirty="0"/>
          </a:p>
        </p:txBody>
      </p:sp>
      <p:sp>
        <p:nvSpPr>
          <p:cNvPr id="36"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2"/>
                </a:solidFill>
                <a:effectLst/>
                <a:uLnTx/>
                <a:uFillTx/>
                <a:latin typeface="Arial" pitchFamily="34" charset="0"/>
                <a:ea typeface="HGPｺﾞｼｯｸE" pitchFamily="50" charset="-128"/>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2"/>
              </a:solidFill>
              <a:effectLst/>
              <a:uLnTx/>
              <a:uFillTx/>
              <a:latin typeface="Arial" pitchFamily="34" charset="0"/>
              <a:ea typeface="HGPｺﾞｼｯｸE" pitchFamily="50" charset="-128"/>
              <a:cs typeface="Arial" pitchFamily="34" charset="0"/>
            </a:endParaRPr>
          </a:p>
        </p:txBody>
      </p:sp>
      <p:sp>
        <p:nvSpPr>
          <p:cNvPr id="63" name="Text Box 13"/>
          <p:cNvSpPr txBox="1">
            <a:spLocks noChangeArrowheads="1"/>
          </p:cNvSpPr>
          <p:nvPr userDrawn="1"/>
        </p:nvSpPr>
        <p:spPr bwMode="gray">
          <a:xfrm>
            <a:off x="6233759" y="4949429"/>
            <a:ext cx="2459392" cy="340093"/>
          </a:xfrm>
          <a:prstGeom prst="rect">
            <a:avLst/>
          </a:prstGeom>
          <a:noFill/>
          <a:ln w="25400">
            <a:noFill/>
            <a:miter lim="800000"/>
            <a:headEnd/>
            <a:tailEnd/>
          </a:ln>
        </p:spPr>
        <p:txBody>
          <a:bodyPr wrap="none">
            <a:spAutoFit/>
          </a:bodyPr>
          <a:lstStyle/>
          <a:p>
            <a:pPr marL="0" marR="0" indent="0" algn="r" defTabSz="914400" rtl="0" eaLnBrk="1" fontAlgn="base" latinLnBrk="0" hangingPunct="1">
              <a:lnSpc>
                <a:spcPct val="90000"/>
              </a:lnSpc>
              <a:spcBef>
                <a:spcPct val="50000"/>
              </a:spcBef>
              <a:spcAft>
                <a:spcPct val="0"/>
              </a:spcAft>
              <a:buClrTx/>
              <a:buSzTx/>
              <a:buFontTx/>
              <a:buNone/>
              <a:tabLst/>
              <a:defRPr/>
            </a:pPr>
            <a:r>
              <a:rPr kumimoji="0" lang="en-US" altLang="ja-JP" sz="700" dirty="0">
                <a:solidFill>
                  <a:schemeClr val="tx2"/>
                </a:solidFill>
                <a:latin typeface="Arial" charset="0"/>
                <a:ea typeface="ＭＳ Ｐゴシック" pitchFamily="50" charset="-128"/>
              </a:rPr>
              <a:t>© Hitachi</a:t>
            </a:r>
            <a:r>
              <a:rPr kumimoji="0" lang="en-US" altLang="ja-JP" sz="700" baseline="0" dirty="0">
                <a:solidFill>
                  <a:schemeClr val="tx2"/>
                </a:solidFill>
                <a:latin typeface="Arial" charset="0"/>
                <a:ea typeface="ＭＳ Ｐゴシック" pitchFamily="50" charset="-128"/>
              </a:rPr>
              <a:t> Systems Security Inc</a:t>
            </a:r>
            <a:r>
              <a:rPr kumimoji="0" lang="en-US" altLang="ja-JP" sz="700" dirty="0">
                <a:solidFill>
                  <a:schemeClr val="tx2"/>
                </a:solidFill>
                <a:latin typeface="Arial" charset="0"/>
                <a:ea typeface="ＭＳ Ｐゴシック" pitchFamily="50" charset="-128"/>
              </a:rPr>
              <a:t>. 2017. All rights reserved.</a:t>
            </a:r>
          </a:p>
          <a:p>
            <a:pPr algn="r">
              <a:spcBef>
                <a:spcPct val="50000"/>
              </a:spcBef>
              <a:defRPr/>
            </a:pPr>
            <a:endParaRPr kumimoji="0" lang="en-US" altLang="ja-JP" sz="700" dirty="0">
              <a:solidFill>
                <a:schemeClr val="tx2"/>
              </a:solidFill>
              <a:latin typeface="Arial" charset="0"/>
              <a:ea typeface="ＭＳ Ｐゴシック" pitchFamily="50" charset="-128"/>
            </a:endParaRPr>
          </a:p>
        </p:txBody>
      </p:sp>
      <p:sp>
        <p:nvSpPr>
          <p:cNvPr id="68" name="正方形/長方形 11"/>
          <p:cNvSpPr>
            <a:spLocks noChangeArrowheads="1"/>
          </p:cNvSpPr>
          <p:nvPr userDrawn="1"/>
        </p:nvSpPr>
        <p:spPr bwMode="gray">
          <a:xfrm>
            <a:off x="0" y="595775"/>
            <a:ext cx="9144000" cy="66292"/>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69" name="グループ化 62"/>
          <p:cNvGrpSpPr/>
          <p:nvPr userDrawn="1"/>
        </p:nvGrpSpPr>
        <p:grpSpPr bwMode="gray">
          <a:xfrm>
            <a:off x="-3" y="595775"/>
            <a:ext cx="1318393" cy="66292"/>
            <a:chOff x="312738" y="2747963"/>
            <a:chExt cx="1970087" cy="109537"/>
          </a:xfrm>
        </p:grpSpPr>
        <p:sp>
          <p:nvSpPr>
            <p:cNvPr id="70" name="正方形/長方形 69"/>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71" name="正方形/長方形 70"/>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pic>
        <p:nvPicPr>
          <p:cNvPr id="72" name="図 71" descr="ea60_010_030_dwin.wmf"/>
          <p:cNvPicPr>
            <a:picLocks noChangeAspect="1"/>
          </p:cNvPicPr>
          <p:nvPr userDrawn="1"/>
        </p:nvPicPr>
        <p:blipFill>
          <a:blip r:embed="rId2"/>
          <a:stretch>
            <a:fillRect/>
          </a:stretch>
        </p:blipFill>
        <p:spPr>
          <a:xfrm>
            <a:off x="7774175" y="138115"/>
            <a:ext cx="1195200" cy="3428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pic>
        <p:nvPicPr>
          <p:cNvPr id="4" name="図 3" descr="ea60_010_030_dwin.wmf"/>
          <p:cNvPicPr>
            <a:picLocks noChangeAspect="1"/>
          </p:cNvPicPr>
          <p:nvPr userDrawn="1"/>
        </p:nvPicPr>
        <p:blipFill>
          <a:blip r:embed="rId2"/>
          <a:stretch>
            <a:fillRect/>
          </a:stretch>
        </p:blipFill>
        <p:spPr>
          <a:xfrm>
            <a:off x="3222917" y="2167156"/>
            <a:ext cx="2698166" cy="774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3" r:id="rId2"/>
    <p:sldLayoutId id="2147483679" r:id="rId3"/>
    <p:sldLayoutId id="2147483656" r:id="rId4"/>
    <p:sldLayoutId id="2147483677" r:id="rId5"/>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8.jpeg"/><Relationship Id="rId21" Type="http://schemas.openxmlformats.org/officeDocument/2006/relationships/image" Target="../media/image25.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1.gif"/><Relationship Id="rId25" Type="http://schemas.openxmlformats.org/officeDocument/2006/relationships/image" Target="../media/image29.png"/><Relationship Id="rId2" Type="http://schemas.openxmlformats.org/officeDocument/2006/relationships/notesSlide" Target="../notesSlides/notesSlide2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8.png"/><Relationship Id="rId5" Type="http://schemas.openxmlformats.org/officeDocument/2006/relationships/image" Target="../media/image10.png"/><Relationship Id="rId15" Type="http://schemas.microsoft.com/office/2007/relationships/hdphoto" Target="../media/hdphoto1.wdp"/><Relationship Id="rId23" Type="http://schemas.openxmlformats.org/officeDocument/2006/relationships/image" Target="../media/image27.png"/><Relationship Id="rId28" Type="http://schemas.openxmlformats.org/officeDocument/2006/relationships/image" Target="../media/image32.jpeg"/><Relationship Id="rId10" Type="http://schemas.openxmlformats.org/officeDocument/2006/relationships/image" Target="../media/image15.png"/><Relationship Id="rId19" Type="http://schemas.openxmlformats.org/officeDocument/2006/relationships/image" Target="../media/image23.pn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png"/><Relationship Id="rId22" Type="http://schemas.openxmlformats.org/officeDocument/2006/relationships/image" Target="../media/image26.png"/><Relationship Id="rId27"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36.png"/><Relationship Id="rId12" Type="http://schemas.openxmlformats.org/officeDocument/2006/relationships/image" Target="../media/image39.jpeg"/><Relationship Id="rId17" Type="http://schemas.openxmlformats.org/officeDocument/2006/relationships/image" Target="../media/image43.jpeg"/><Relationship Id="rId2" Type="http://schemas.openxmlformats.org/officeDocument/2006/relationships/notesSlide" Target="../notesSlides/notesSlide24.xml"/><Relationship Id="rId16"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41.png"/><Relationship Id="rId10" Type="http://schemas.microsoft.com/office/2007/relationships/hdphoto" Target="../media/hdphoto1.wdp"/><Relationship Id="rId4" Type="http://schemas.openxmlformats.org/officeDocument/2006/relationships/image" Target="../media/image33.png"/><Relationship Id="rId9" Type="http://schemas.openxmlformats.org/officeDocument/2006/relationships/image" Target="../media/image19.png"/><Relationship Id="rId14" Type="http://schemas.openxmlformats.org/officeDocument/2006/relationships/image" Target="../media/image40.jpe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chart" Target="../charts/chart1.xml"/><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hutterstock_307056338.jpg"/>
          <p:cNvPicPr>
            <a:picLocks noChangeAspect="1"/>
          </p:cNvPicPr>
          <p:nvPr/>
        </p:nvPicPr>
        <p:blipFill>
          <a:blip r:embed="rId3">
            <a:lum bright="-10000"/>
          </a:blip>
          <a:srcRect t="6638" b="54163"/>
          <a:stretch>
            <a:fillRect/>
          </a:stretch>
        </p:blipFill>
        <p:spPr>
          <a:xfrm>
            <a:off x="0" y="0"/>
            <a:ext cx="9144000" cy="2159540"/>
          </a:xfrm>
          <a:prstGeom prst="rect">
            <a:avLst/>
          </a:prstGeom>
        </p:spPr>
      </p:pic>
      <p:grpSp>
        <p:nvGrpSpPr>
          <p:cNvPr id="80" name="グループ化 79"/>
          <p:cNvGrpSpPr/>
          <p:nvPr/>
        </p:nvGrpSpPr>
        <p:grpSpPr>
          <a:xfrm>
            <a:off x="7039747" y="1669256"/>
            <a:ext cx="1826141" cy="245806"/>
            <a:chOff x="6649234" y="1669256"/>
            <a:chExt cx="1826141" cy="245806"/>
          </a:xfrm>
        </p:grpSpPr>
        <p:sp>
          <p:nvSpPr>
            <p:cNvPr id="78" name="AutoShape 66"/>
            <p:cNvSpPr>
              <a:spLocks noChangeArrowheads="1"/>
            </p:cNvSpPr>
            <p:nvPr/>
          </p:nvSpPr>
          <p:spPr bwMode="gray">
            <a:xfrm>
              <a:off x="6674644" y="1669256"/>
              <a:ext cx="1745151" cy="230982"/>
            </a:xfrm>
            <a:prstGeom prst="roundRect">
              <a:avLst>
                <a:gd name="adj" fmla="val 10713"/>
              </a:avLst>
            </a:prstGeom>
            <a:solidFill>
              <a:schemeClr val="bg1"/>
            </a:solidFill>
            <a:ln w="19050" cap="rnd">
              <a:solidFill>
                <a:srgbClr val="CC3300"/>
              </a:solidFill>
              <a:round/>
              <a:headEnd/>
              <a:tailEnd/>
            </a:ln>
          </p:spPr>
          <p:txBody>
            <a:bodyPr wrap="none" anchor="ctr"/>
            <a:lstStyle/>
            <a:p>
              <a:pPr algn="l">
                <a:lnSpc>
                  <a:spcPct val="90000"/>
                </a:lnSpc>
              </a:pPr>
              <a:endParaRPr lang="ja-JP" altLang="en-US"/>
            </a:p>
          </p:txBody>
        </p:sp>
        <p:sp>
          <p:nvSpPr>
            <p:cNvPr id="79" name="Text Box 65"/>
            <p:cNvSpPr txBox="1">
              <a:spLocks noChangeArrowheads="1"/>
            </p:cNvSpPr>
            <p:nvPr/>
          </p:nvSpPr>
          <p:spPr bwMode="gray">
            <a:xfrm>
              <a:off x="6649234" y="1670380"/>
              <a:ext cx="1826141" cy="244682"/>
            </a:xfrm>
            <a:prstGeom prst="rect">
              <a:avLst/>
            </a:prstGeom>
            <a:noFill/>
            <a:ln w="3175" cap="rnd">
              <a:noFill/>
              <a:miter lim="800000"/>
              <a:headEnd/>
              <a:tailEnd/>
            </a:ln>
          </p:spPr>
          <p:txBody>
            <a:bodyPr wrap="none">
              <a:spAutoFit/>
            </a:bodyPr>
            <a:lstStyle/>
            <a:p>
              <a:pPr>
                <a:spcBef>
                  <a:spcPct val="30000"/>
                </a:spcBef>
              </a:pPr>
              <a:r>
                <a:rPr lang="en-US" altLang="ja-JP" sz="1100" dirty="0">
                  <a:solidFill>
                    <a:srgbClr val="CC3300"/>
                  </a:solidFill>
                  <a:latin typeface="Arial" charset="0"/>
                  <a:ea typeface="ＭＳ ゴシック" pitchFamily="49" charset="-128"/>
                </a:rPr>
                <a:t>HITACHI CONFIDENTIAL</a:t>
              </a:r>
              <a:endParaRPr lang="en-US" altLang="ja-JP" sz="1100" dirty="0">
                <a:solidFill>
                  <a:srgbClr val="CC3300"/>
                </a:solidFill>
                <a:latin typeface="Arial" charset="0"/>
                <a:ea typeface="HGP創英角ｺﾞｼｯｸUB" pitchFamily="50" charset="-128"/>
              </a:endParaRPr>
            </a:p>
          </p:txBody>
        </p:sp>
      </p:grpSp>
      <p:sp>
        <p:nvSpPr>
          <p:cNvPr id="29" name="タイトル 28"/>
          <p:cNvSpPr>
            <a:spLocks noGrp="1"/>
          </p:cNvSpPr>
          <p:nvPr>
            <p:ph type="title"/>
          </p:nvPr>
        </p:nvSpPr>
        <p:spPr bwMode="gray">
          <a:xfrm>
            <a:off x="2138611" y="2335279"/>
            <a:ext cx="6545382" cy="461665"/>
          </a:xfrm>
        </p:spPr>
        <p:txBody>
          <a:bodyPr wrap="none"/>
          <a:lstStyle/>
          <a:p>
            <a:r>
              <a:rPr lang="en-US" altLang="ja-JP" b="1" dirty="0">
                <a:cs typeface="Arial" charset="0"/>
              </a:rPr>
              <a:t>Competitive Intelligence &amp; Buyer Persona’s</a:t>
            </a:r>
            <a:endParaRPr kumimoji="1" lang="ja-JP" altLang="en-US" sz="2400" b="1" dirty="0">
              <a:solidFill>
                <a:schemeClr val="tx2"/>
              </a:solidFill>
            </a:endParaRPr>
          </a:p>
        </p:txBody>
      </p:sp>
      <p:sp>
        <p:nvSpPr>
          <p:cNvPr id="30" name="テキスト プレースホルダ 29"/>
          <p:cNvSpPr>
            <a:spLocks noGrp="1"/>
          </p:cNvSpPr>
          <p:nvPr>
            <p:ph type="body" sz="quarter" idx="11"/>
          </p:nvPr>
        </p:nvSpPr>
        <p:spPr bwMode="gray">
          <a:xfrm>
            <a:off x="2138610" y="2843428"/>
            <a:ext cx="5262979" cy="369332"/>
          </a:xfrm>
        </p:spPr>
        <p:txBody>
          <a:bodyPr wrap="none">
            <a:spAutoFit/>
          </a:bodyPr>
          <a:lstStyle/>
          <a:p>
            <a:pPr marL="0" indent="0"/>
            <a:r>
              <a:rPr lang="en-US" altLang="ja-JP" dirty="0">
                <a:solidFill>
                  <a:schemeClr val="tx2"/>
                </a:solidFill>
                <a:latin typeface="Arial" panose="020B0604020202020204" pitchFamily="34" charset="0"/>
                <a:cs typeface="Arial" panose="020B0604020202020204" pitchFamily="34" charset="0"/>
              </a:rPr>
              <a:t>Who are your Prospects and what are their roles?</a:t>
            </a:r>
          </a:p>
        </p:txBody>
      </p:sp>
      <p:sp>
        <p:nvSpPr>
          <p:cNvPr id="92" name="Text Box 58"/>
          <p:cNvSpPr txBox="1">
            <a:spLocks noChangeArrowheads="1"/>
          </p:cNvSpPr>
          <p:nvPr/>
        </p:nvSpPr>
        <p:spPr bwMode="gray">
          <a:xfrm>
            <a:off x="2138610" y="4747199"/>
            <a:ext cx="2255489" cy="286232"/>
          </a:xfrm>
          <a:prstGeom prst="rect">
            <a:avLst/>
          </a:prstGeom>
          <a:noFill/>
          <a:ln w="9525">
            <a:noFill/>
            <a:miter lim="800000"/>
            <a:headEnd/>
            <a:tailEnd/>
          </a:ln>
        </p:spPr>
        <p:txBody>
          <a:bodyPr wrap="none">
            <a:spAutoFit/>
          </a:bodyPr>
          <a:lstStyle>
            <a:defPPr>
              <a:defRPr lang="ja-JP"/>
            </a:defPPr>
            <a:lvl1pPr>
              <a:defRPr sz="1400">
                <a:solidFill>
                  <a:schemeClr val="accent5"/>
                </a:solidFill>
                <a:latin typeface="Arial" panose="020B0604020202020204" pitchFamily="34" charset="0"/>
                <a:cs typeface="Arial" panose="020B0604020202020204" pitchFamily="34" charset="0"/>
              </a:defRPr>
            </a:lvl1pPr>
          </a:lstStyle>
          <a:p>
            <a:r>
              <a:rPr lang="en-US" altLang="ja-JP" dirty="0">
                <a:solidFill>
                  <a:schemeClr val="tx2"/>
                </a:solidFill>
              </a:rPr>
              <a:t>A Hitachi Group Company</a:t>
            </a:r>
          </a:p>
        </p:txBody>
      </p:sp>
      <p:pic>
        <p:nvPicPr>
          <p:cNvPr id="49" name="図 48" descr="ea60_010_032_dwin.wmf"/>
          <p:cNvPicPr>
            <a:picLocks noChangeAspect="1"/>
          </p:cNvPicPr>
          <p:nvPr/>
        </p:nvPicPr>
        <p:blipFill>
          <a:blip r:embed="rId4"/>
          <a:stretch>
            <a:fillRect/>
          </a:stretch>
        </p:blipFill>
        <p:spPr>
          <a:xfrm>
            <a:off x="7050655" y="402724"/>
            <a:ext cx="1769495" cy="507600"/>
          </a:xfrm>
          <a:prstGeom prst="rect">
            <a:avLst/>
          </a:prstGeom>
        </p:spPr>
      </p:pic>
      <p:sp>
        <p:nvSpPr>
          <p:cNvPr id="10" name="テキスト プレースホルダ 29"/>
          <p:cNvSpPr txBox="1">
            <a:spLocks/>
          </p:cNvSpPr>
          <p:nvPr/>
        </p:nvSpPr>
        <p:spPr bwMode="gray">
          <a:xfrm>
            <a:off x="2138610" y="3287396"/>
            <a:ext cx="6390913" cy="646331"/>
          </a:xfrm>
          <a:prstGeom prst="rect">
            <a:avLst/>
          </a:prstGeom>
        </p:spPr>
        <p:txBody>
          <a:bodyPr wrap="square">
            <a:spAutoFit/>
          </a:bodyPr>
          <a:lstStyle>
            <a:lvl1pPr marL="342900" indent="-342900" algn="l" rtl="0" fontAlgn="base">
              <a:spcBef>
                <a:spcPct val="20000"/>
              </a:spcBef>
              <a:spcAft>
                <a:spcPct val="0"/>
              </a:spcAft>
              <a:buNone/>
              <a:defRPr kumimoji="1" sz="1800">
                <a:solidFill>
                  <a:schemeClr val="tx2"/>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pPr>
            <a:r>
              <a:rPr lang="en-US" altLang="ja-JP" kern="0" dirty="0">
                <a:latin typeface="Arial" panose="020B0604020202020204" pitchFamily="34" charset="0"/>
                <a:cs typeface="Arial" panose="020B0604020202020204" pitchFamily="34" charset="0"/>
              </a:rPr>
              <a:t>Who are your Competitors and what are their strengths and weaknesses?</a:t>
            </a:r>
          </a:p>
        </p:txBody>
      </p:sp>
      <p:sp>
        <p:nvSpPr>
          <p:cNvPr id="11" name="テキスト プレースホルダ 29"/>
          <p:cNvSpPr txBox="1">
            <a:spLocks/>
          </p:cNvSpPr>
          <p:nvPr/>
        </p:nvSpPr>
        <p:spPr bwMode="gray">
          <a:xfrm>
            <a:off x="2138609" y="3933727"/>
            <a:ext cx="6390913" cy="646331"/>
          </a:xfrm>
          <a:prstGeom prst="rect">
            <a:avLst/>
          </a:prstGeom>
        </p:spPr>
        <p:txBody>
          <a:bodyPr wrap="square">
            <a:spAutoFit/>
          </a:bodyPr>
          <a:lstStyle>
            <a:lvl1pPr marL="342900" indent="-342900" algn="l" rtl="0" fontAlgn="base">
              <a:spcBef>
                <a:spcPct val="20000"/>
              </a:spcBef>
              <a:spcAft>
                <a:spcPct val="0"/>
              </a:spcAft>
              <a:buNone/>
              <a:defRPr kumimoji="1" sz="1800">
                <a:solidFill>
                  <a:schemeClr val="tx2"/>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pPr>
            <a:r>
              <a:rPr lang="en-US" altLang="ja-JP" kern="0" dirty="0">
                <a:latin typeface="Arial" panose="020B0604020202020204" pitchFamily="34" charset="0"/>
                <a:cs typeface="Arial" panose="020B0604020202020204" pitchFamily="34" charset="0"/>
              </a:rPr>
              <a:t>What are the relevant security technologies in the industry and how do they work?</a:t>
            </a:r>
          </a:p>
        </p:txBody>
      </p:sp>
    </p:spTree>
    <p:extLst>
      <p:ext uri="{BB962C8B-B14F-4D97-AF65-F5344CB8AC3E}">
        <p14:creationId xmlns:p14="http://schemas.microsoft.com/office/powerpoint/2010/main" val="176458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889206" cy="369332"/>
          </a:xfrm>
        </p:spPr>
        <p:txBody>
          <a:bodyPr wrap="none">
            <a:spAutoFit/>
          </a:bodyPr>
          <a:lstStyle/>
          <a:p>
            <a:r>
              <a:rPr lang="en-US" altLang="ja-JP" dirty="0">
                <a:latin typeface="Arial" panose="020B0604020202020204" pitchFamily="34" charset="0"/>
                <a:cs typeface="Arial" panose="020B0604020202020204" pitchFamily="34" charset="0"/>
              </a:rPr>
              <a:t>Buyer Discussions - Detection</a:t>
            </a:r>
            <a:endParaRPr lang="ja-JP" altLang="en-US" dirty="0">
              <a:solidFill>
                <a:schemeClr val="tx2"/>
              </a:solidFill>
              <a:latin typeface="Arial" panose="020B0604020202020204" pitchFamily="34" charset="0"/>
              <a:cs typeface="Arial" panose="020B0604020202020204" pitchFamily="34" charset="0"/>
            </a:endParaRPr>
          </a:p>
        </p:txBody>
      </p:sp>
      <p:graphicFrame>
        <p:nvGraphicFramePr>
          <p:cNvPr id="25" name="Content Placeholder 5"/>
          <p:cNvGraphicFramePr>
            <a:graphicFrameLocks/>
          </p:cNvGraphicFramePr>
          <p:nvPr>
            <p:extLst>
              <p:ext uri="{D42A27DB-BD31-4B8C-83A1-F6EECF244321}">
                <p14:modId xmlns:p14="http://schemas.microsoft.com/office/powerpoint/2010/main" val="282578084"/>
              </p:ext>
            </p:extLst>
          </p:nvPr>
        </p:nvGraphicFramePr>
        <p:xfrm>
          <a:off x="198439" y="759618"/>
          <a:ext cx="8750808" cy="4164074"/>
        </p:xfrm>
        <a:graphic>
          <a:graphicData uri="http://schemas.openxmlformats.org/drawingml/2006/table">
            <a:tbl>
              <a:tblPr firstRow="1" bandRow="1">
                <a:tableStyleId>{073A0DAA-6AF3-43AB-8588-CEC1D06C72B9}</a:tableStyleId>
              </a:tblPr>
              <a:tblGrid>
                <a:gridCol w="2187702">
                  <a:extLst>
                    <a:ext uri="{9D8B030D-6E8A-4147-A177-3AD203B41FA5}">
                      <a16:colId xmlns:a16="http://schemas.microsoft.com/office/drawing/2014/main" val="20000"/>
                    </a:ext>
                  </a:extLst>
                </a:gridCol>
                <a:gridCol w="2187702">
                  <a:extLst>
                    <a:ext uri="{9D8B030D-6E8A-4147-A177-3AD203B41FA5}">
                      <a16:colId xmlns:a16="http://schemas.microsoft.com/office/drawing/2014/main" val="20002"/>
                    </a:ext>
                  </a:extLst>
                </a:gridCol>
                <a:gridCol w="2187702">
                  <a:extLst>
                    <a:ext uri="{9D8B030D-6E8A-4147-A177-3AD203B41FA5}">
                      <a16:colId xmlns:a16="http://schemas.microsoft.com/office/drawing/2014/main" val="20003"/>
                    </a:ext>
                  </a:extLst>
                </a:gridCol>
                <a:gridCol w="2187702">
                  <a:extLst>
                    <a:ext uri="{9D8B030D-6E8A-4147-A177-3AD203B41FA5}">
                      <a16:colId xmlns:a16="http://schemas.microsoft.com/office/drawing/2014/main" val="20001"/>
                    </a:ext>
                  </a:extLst>
                </a:gridCol>
              </a:tblGrid>
              <a:tr h="472440">
                <a:tc>
                  <a:txBody>
                    <a:bodyPr/>
                    <a:lstStyle/>
                    <a:p>
                      <a:pPr algn="ctr">
                        <a:lnSpc>
                          <a:spcPct val="100000"/>
                        </a:lnSpc>
                        <a:spcBef>
                          <a:spcPts val="0"/>
                        </a:spcBef>
                        <a:spcAft>
                          <a:spcPts val="0"/>
                        </a:spcAft>
                      </a:pPr>
                      <a:r>
                        <a:rPr lang="en-US" sz="1600" kern="1200" dirty="0">
                          <a:solidFill>
                            <a:schemeClr val="bg1"/>
                          </a:solidFill>
                          <a:latin typeface="Arial" pitchFamily="34" charset="0"/>
                          <a:cs typeface="Arial" pitchFamily="34" charset="0"/>
                        </a:rPr>
                        <a:t>Position</a:t>
                      </a:r>
                      <a:endParaRPr lang="en-US" sz="1600" b="1" kern="1200" dirty="0">
                        <a:solidFill>
                          <a:schemeClr val="bg1"/>
                        </a:solidFill>
                        <a:latin typeface="Arial" pitchFamily="34" charset="0"/>
                        <a:ea typeface="+mn-ea"/>
                        <a:cs typeface="Arial" pitchFamily="34" charset="0"/>
                      </a:endParaRPr>
                    </a:p>
                  </a:txBody>
                  <a:tcPr marL="105580" marR="105580" anchor="ctr">
                    <a:lnL w="9525" cap="flat" cmpd="sng" algn="ctr">
                      <a:solidFill>
                        <a:schemeClr val="bg2">
                          <a:lumMod val="50000"/>
                        </a:schemeClr>
                      </a:solidFill>
                      <a:prstDash val="solid"/>
                      <a:round/>
                      <a:headEnd type="none" w="med" len="med"/>
                      <a:tailEnd type="none" w="med" len="med"/>
                    </a:lnL>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I Can’t…</a:t>
                      </a:r>
                      <a:endParaRPr lang="en-US" sz="1600" b="1" dirty="0">
                        <a:solidFill>
                          <a:schemeClr val="bg1"/>
                        </a:solidFill>
                        <a:latin typeface="Arial" pitchFamily="34" charset="0"/>
                        <a:cs typeface="Arial" pitchFamily="34" charset="0"/>
                      </a:endParaRPr>
                    </a:p>
                  </a:txBody>
                  <a:tcPr marL="105580" marR="105580" anchor="ctr">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I Want</a:t>
                      </a:r>
                      <a:endParaRPr lang="en-US" sz="1600" b="1" dirty="0">
                        <a:solidFill>
                          <a:schemeClr val="bg1"/>
                        </a:solidFill>
                        <a:latin typeface="Arial" pitchFamily="34" charset="0"/>
                        <a:cs typeface="Arial" pitchFamily="34" charset="0"/>
                      </a:endParaRPr>
                    </a:p>
                  </a:txBody>
                  <a:tcPr marL="105580" marR="105580" anchor="ctr">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Key Messages</a:t>
                      </a:r>
                      <a:endParaRPr lang="en-US" sz="1600" b="1" dirty="0">
                        <a:solidFill>
                          <a:schemeClr val="bg1"/>
                        </a:solidFill>
                        <a:latin typeface="Arial" pitchFamily="34" charset="0"/>
                        <a:cs typeface="Arial" pitchFamily="34" charset="0"/>
                      </a:endParaRPr>
                    </a:p>
                  </a:txBody>
                  <a:tcPr marL="105580" marR="105580" anchor="ctr">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691634">
                <a:tc>
                  <a:txBody>
                    <a:bodyPr/>
                    <a:lstStyle/>
                    <a:p>
                      <a:pPr marL="128016" indent="-128016" algn="ctr">
                        <a:lnSpc>
                          <a:spcPts val="1200"/>
                        </a:lnSpc>
                        <a:spcBef>
                          <a:spcPts val="0"/>
                        </a:spcBef>
                        <a:spcAft>
                          <a:spcPts val="0"/>
                        </a:spcAft>
                        <a:buSzPct val="70000"/>
                      </a:pPr>
                      <a:r>
                        <a:rPr lang="en-US" sz="1100" b="1" dirty="0">
                          <a:solidFill>
                            <a:schemeClr val="tx2"/>
                          </a:solidFill>
                          <a:latin typeface="Arial" pitchFamily="34" charset="0"/>
                          <a:ea typeface="Helvetica" charset="0"/>
                          <a:cs typeface="Arial" pitchFamily="34" charset="0"/>
                        </a:rPr>
                        <a:t>InfoSec, Security Operations (SOC), or Cyber Incident Response Team (CIRT) Director or Manager</a:t>
                      </a:r>
                    </a:p>
                    <a:p>
                      <a:pPr marL="128016" indent="-128016" algn="ctr">
                        <a:lnSpc>
                          <a:spcPts val="1200"/>
                        </a:lnSpc>
                        <a:spcBef>
                          <a:spcPts val="0"/>
                        </a:spcBef>
                        <a:spcAft>
                          <a:spcPts val="0"/>
                        </a:spcAft>
                        <a:buSzPct val="70000"/>
                      </a:pPr>
                      <a:r>
                        <a:rPr lang="en-US" sz="1100" b="1" dirty="0">
                          <a:solidFill>
                            <a:schemeClr val="tx2"/>
                          </a:solidFill>
                          <a:latin typeface="Arial" pitchFamily="34" charset="0"/>
                          <a:ea typeface="Helvetica" charset="0"/>
                          <a:cs typeface="Arial" pitchFamily="34" charset="0"/>
                        </a:rPr>
                        <a:t>(Technology)</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rgbClr val="FF0000"/>
                          </a:solidFill>
                          <a:latin typeface="Arial" pitchFamily="34" charset="0"/>
                          <a:ea typeface="Helvetica" charset="0"/>
                          <a:cs typeface="Arial" pitchFamily="34" charset="0"/>
                        </a:rPr>
                        <a:t>Keep up with all the new threats, nor with how to stop or remove them</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Keep my network and data safe</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Add more standalone solutions that will slow down my network</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Have my team work 24/7 to keep up with incoming infosec alerts</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Manage security incidents after hours</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Keep adding walls/perimeter technology</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Detect insider threats or unauthorized access of data</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4572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rgbClr val="FF0000"/>
                          </a:solidFill>
                          <a:latin typeface="Arial" pitchFamily="34" charset="0"/>
                          <a:ea typeface="Helvetica" charset="0"/>
                          <a:cs typeface="Arial" pitchFamily="34" charset="0"/>
                        </a:rPr>
                        <a:t>To fully understand the scope and impact of a security event</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reduce time it takes to identify and validate threats</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reduce time it takes to respond to and remediate incidents </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reduce risk of losing business continuity</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fully recover from a cyber breach without having to reimage endpoints</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secure corporate data</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implement as few solutions as possible to handle all of my organization’s InfoSec needs (thus preventing system slow down)</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Have SLA’s for response in place to limit and eliminate threat</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Have experienced analysts, familiar with my environment who can analyze data to uncover threat</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Exposes unknown threats with deep log analysis and IDS</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26195" y="2931790"/>
            <a:ext cx="1732549" cy="1828800"/>
          </a:xfrm>
          <a:prstGeom prst="rect">
            <a:avLst/>
          </a:prstGeom>
          <a:solidFill>
            <a:schemeClr val="bg1"/>
          </a:solidFill>
          <a:ln>
            <a:solidFill>
              <a:schemeClr val="bg2">
                <a:lumMod val="50000"/>
              </a:schemeClr>
            </a:solidFill>
          </a:ln>
        </p:spPr>
      </p:pic>
    </p:spTree>
    <p:extLst>
      <p:ext uri="{BB962C8B-B14F-4D97-AF65-F5344CB8AC3E}">
        <p14:creationId xmlns:p14="http://schemas.microsoft.com/office/powerpoint/2010/main" val="1059004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889206" cy="369332"/>
          </a:xfrm>
        </p:spPr>
        <p:txBody>
          <a:bodyPr wrap="none">
            <a:spAutoFit/>
          </a:bodyPr>
          <a:lstStyle/>
          <a:p>
            <a:r>
              <a:rPr lang="en-US" altLang="ja-JP" dirty="0">
                <a:latin typeface="Arial" panose="020B0604020202020204" pitchFamily="34" charset="0"/>
                <a:cs typeface="Arial" panose="020B0604020202020204" pitchFamily="34" charset="0"/>
              </a:rPr>
              <a:t>Buyer Discussions - Detection</a:t>
            </a:r>
            <a:endParaRPr lang="ja-JP" altLang="en-US" dirty="0">
              <a:solidFill>
                <a:schemeClr val="tx2"/>
              </a:solidFill>
              <a:latin typeface="Arial" panose="020B0604020202020204" pitchFamily="34" charset="0"/>
              <a:cs typeface="Arial" panose="020B0604020202020204" pitchFamily="34" charset="0"/>
            </a:endParaRPr>
          </a:p>
        </p:txBody>
      </p:sp>
      <p:graphicFrame>
        <p:nvGraphicFramePr>
          <p:cNvPr id="25" name="Content Placeholder 5"/>
          <p:cNvGraphicFramePr>
            <a:graphicFrameLocks/>
          </p:cNvGraphicFramePr>
          <p:nvPr>
            <p:extLst>
              <p:ext uri="{D42A27DB-BD31-4B8C-83A1-F6EECF244321}">
                <p14:modId xmlns:p14="http://schemas.microsoft.com/office/powerpoint/2010/main" val="2719630704"/>
              </p:ext>
            </p:extLst>
          </p:nvPr>
        </p:nvGraphicFramePr>
        <p:xfrm>
          <a:off x="198439" y="759618"/>
          <a:ext cx="8750808" cy="4164074"/>
        </p:xfrm>
        <a:graphic>
          <a:graphicData uri="http://schemas.openxmlformats.org/drawingml/2006/table">
            <a:tbl>
              <a:tblPr firstRow="1" bandRow="1">
                <a:tableStyleId>{073A0DAA-6AF3-43AB-8588-CEC1D06C72B9}</a:tableStyleId>
              </a:tblPr>
              <a:tblGrid>
                <a:gridCol w="2187702">
                  <a:extLst>
                    <a:ext uri="{9D8B030D-6E8A-4147-A177-3AD203B41FA5}">
                      <a16:colId xmlns:a16="http://schemas.microsoft.com/office/drawing/2014/main" val="20000"/>
                    </a:ext>
                  </a:extLst>
                </a:gridCol>
                <a:gridCol w="2187702">
                  <a:extLst>
                    <a:ext uri="{9D8B030D-6E8A-4147-A177-3AD203B41FA5}">
                      <a16:colId xmlns:a16="http://schemas.microsoft.com/office/drawing/2014/main" val="20002"/>
                    </a:ext>
                  </a:extLst>
                </a:gridCol>
                <a:gridCol w="2187702">
                  <a:extLst>
                    <a:ext uri="{9D8B030D-6E8A-4147-A177-3AD203B41FA5}">
                      <a16:colId xmlns:a16="http://schemas.microsoft.com/office/drawing/2014/main" val="20003"/>
                    </a:ext>
                  </a:extLst>
                </a:gridCol>
                <a:gridCol w="2187702">
                  <a:extLst>
                    <a:ext uri="{9D8B030D-6E8A-4147-A177-3AD203B41FA5}">
                      <a16:colId xmlns:a16="http://schemas.microsoft.com/office/drawing/2014/main" val="20001"/>
                    </a:ext>
                  </a:extLst>
                </a:gridCol>
              </a:tblGrid>
              <a:tr h="472440">
                <a:tc>
                  <a:txBody>
                    <a:bodyPr/>
                    <a:lstStyle/>
                    <a:p>
                      <a:pPr algn="ctr">
                        <a:lnSpc>
                          <a:spcPct val="100000"/>
                        </a:lnSpc>
                        <a:spcBef>
                          <a:spcPts val="0"/>
                        </a:spcBef>
                        <a:spcAft>
                          <a:spcPts val="0"/>
                        </a:spcAft>
                      </a:pPr>
                      <a:r>
                        <a:rPr lang="en-US" sz="1600" kern="1200" dirty="0">
                          <a:solidFill>
                            <a:schemeClr val="bg1"/>
                          </a:solidFill>
                          <a:latin typeface="Arial" pitchFamily="34" charset="0"/>
                          <a:cs typeface="Arial" pitchFamily="34" charset="0"/>
                        </a:rPr>
                        <a:t>Position</a:t>
                      </a:r>
                      <a:endParaRPr lang="en-US" sz="1600" b="1" kern="1200" dirty="0">
                        <a:solidFill>
                          <a:schemeClr val="bg1"/>
                        </a:solidFill>
                        <a:latin typeface="Arial" pitchFamily="34" charset="0"/>
                        <a:ea typeface="+mn-ea"/>
                        <a:cs typeface="Arial" pitchFamily="34" charset="0"/>
                      </a:endParaRPr>
                    </a:p>
                  </a:txBody>
                  <a:tcPr marL="105580" marR="105580" anchor="ctr">
                    <a:lnL w="9525" cap="flat" cmpd="sng" algn="ctr">
                      <a:solidFill>
                        <a:schemeClr val="bg2">
                          <a:lumMod val="50000"/>
                        </a:schemeClr>
                      </a:solidFill>
                      <a:prstDash val="solid"/>
                      <a:round/>
                      <a:headEnd type="none" w="med" len="med"/>
                      <a:tailEnd type="none" w="med" len="med"/>
                    </a:lnL>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I Can’t…</a:t>
                      </a:r>
                      <a:endParaRPr lang="en-US" sz="1600" b="1" dirty="0">
                        <a:solidFill>
                          <a:schemeClr val="bg1"/>
                        </a:solidFill>
                        <a:latin typeface="Arial" pitchFamily="34" charset="0"/>
                        <a:cs typeface="Arial" pitchFamily="34" charset="0"/>
                      </a:endParaRPr>
                    </a:p>
                  </a:txBody>
                  <a:tcPr marL="105580" marR="105580" anchor="ctr">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I Want</a:t>
                      </a:r>
                      <a:endParaRPr lang="en-US" sz="1600" b="1" dirty="0">
                        <a:solidFill>
                          <a:schemeClr val="bg1"/>
                        </a:solidFill>
                        <a:latin typeface="Arial" pitchFamily="34" charset="0"/>
                        <a:cs typeface="Arial" pitchFamily="34" charset="0"/>
                      </a:endParaRPr>
                    </a:p>
                  </a:txBody>
                  <a:tcPr marL="105580" marR="105580" anchor="ctr">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Key Messages</a:t>
                      </a:r>
                      <a:endParaRPr lang="en-US" sz="1600" b="1" dirty="0">
                        <a:solidFill>
                          <a:schemeClr val="bg1"/>
                        </a:solidFill>
                        <a:latin typeface="Arial" pitchFamily="34" charset="0"/>
                        <a:cs typeface="Arial" pitchFamily="34" charset="0"/>
                      </a:endParaRPr>
                    </a:p>
                  </a:txBody>
                  <a:tcPr marL="105580" marR="105580" anchor="ctr">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691634">
                <a:tc>
                  <a:txBody>
                    <a:bodyPr/>
                    <a:lstStyle/>
                    <a:p>
                      <a:pPr algn="ctr">
                        <a:lnSpc>
                          <a:spcPts val="1200"/>
                        </a:lnSpc>
                        <a:buSzPct val="70000"/>
                      </a:pPr>
                      <a:r>
                        <a:rPr lang="en-US" sz="1100" b="1" dirty="0">
                          <a:solidFill>
                            <a:schemeClr val="tx2"/>
                          </a:solidFill>
                          <a:latin typeface="Arial" pitchFamily="34" charset="0"/>
                          <a:ea typeface="Helvetica" charset="0"/>
                          <a:cs typeface="Arial" pitchFamily="34" charset="0"/>
                        </a:rPr>
                        <a:t>Tier 1 InfoSec, Incident Response (IR), or Threat Intelligence (TI) Engineer</a:t>
                      </a:r>
                    </a:p>
                    <a:p>
                      <a:pPr algn="ctr">
                        <a:lnSpc>
                          <a:spcPts val="1200"/>
                        </a:lnSpc>
                        <a:buSzPct val="70000"/>
                      </a:pPr>
                      <a:r>
                        <a:rPr lang="en-US" sz="1100" b="1" dirty="0">
                          <a:solidFill>
                            <a:schemeClr val="tx2"/>
                          </a:solidFill>
                          <a:latin typeface="Arial" pitchFamily="34" charset="0"/>
                          <a:ea typeface="Helvetica" charset="0"/>
                          <a:cs typeface="Arial" pitchFamily="34" charset="0"/>
                        </a:rPr>
                        <a:t>(Functional)</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rgbClr val="FF0000"/>
                          </a:solidFill>
                          <a:latin typeface="Arial" pitchFamily="34" charset="0"/>
                          <a:ea typeface="Helvetica" charset="0"/>
                          <a:cs typeface="Arial" pitchFamily="34" charset="0"/>
                        </a:rPr>
                        <a:t>Continue to manage the growing number of threat alerts</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Respond quickly to incidents</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Waste more time dealing with false positives (alerts that aren’t threats)</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Guarantee that my organization’s network will not be breached</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Find relief from manually managing incident response process  24/7</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lvl="0" indent="-293688">
                        <a:lnSpc>
                          <a:spcPts val="1200"/>
                        </a:lnSpc>
                        <a:buSzPct val="100000"/>
                        <a:buFont typeface="Arial" pitchFamily="34" charset="0"/>
                        <a:buChar char="•"/>
                      </a:pPr>
                      <a:r>
                        <a:rPr lang="en-US" sz="1100" b="0" kern="1200" baseline="0" dirty="0">
                          <a:solidFill>
                            <a:srgbClr val="FF0000"/>
                          </a:solidFill>
                          <a:latin typeface="Arial" pitchFamily="34" charset="0"/>
                          <a:ea typeface="Helvetica" charset="0"/>
                          <a:cs typeface="Arial" pitchFamily="34" charset="0"/>
                        </a:rPr>
                        <a:t>To spend less time validating false positives and focus only on threats that really pose a risk to my systems/data</a:t>
                      </a:r>
                    </a:p>
                    <a:p>
                      <a:pPr marL="293688" lvl="0" indent="-293688">
                        <a:lnSpc>
                          <a:spcPts val="1200"/>
                        </a:lnSpc>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More automation, less manual action</a:t>
                      </a:r>
                    </a:p>
                    <a:p>
                      <a:pPr marL="293688" lvl="0" indent="-293688">
                        <a:lnSpc>
                          <a:spcPts val="1200"/>
                        </a:lnSpc>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efficiently report on my system’s health and risks (or lack thereof) </a:t>
                      </a:r>
                    </a:p>
                    <a:p>
                      <a:pPr marL="293688" lvl="0" indent="-293688">
                        <a:lnSpc>
                          <a:spcPts val="1200"/>
                        </a:lnSpc>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Ensure sensitive data is not at risk of loss/theft</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Have SLA’s for response in place to limit and eliminate threat</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Have experienced analysts, familiar with my environment who can analyze data to uncover threat</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Exposes unknown threats with deep log analysis and IDS</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6" name="Picture 5"/>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939" b="3124"/>
          <a:stretch/>
        </p:blipFill>
        <p:spPr bwMode="auto">
          <a:xfrm>
            <a:off x="426194" y="2931790"/>
            <a:ext cx="1732549" cy="1828800"/>
          </a:xfrm>
          <a:prstGeom prst="rect">
            <a:avLst/>
          </a:prstGeom>
          <a:solidFill>
            <a:schemeClr val="bg1"/>
          </a:solidFill>
          <a:ln>
            <a:solidFill>
              <a:schemeClr val="bg2">
                <a:lumMod val="50000"/>
              </a:schemeClr>
            </a:solidFill>
          </a:ln>
        </p:spPr>
      </p:pic>
    </p:spTree>
    <p:extLst>
      <p:ext uri="{BB962C8B-B14F-4D97-AF65-F5344CB8AC3E}">
        <p14:creationId xmlns:p14="http://schemas.microsoft.com/office/powerpoint/2010/main" val="1556402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8"/>
          <p:cNvSpPr txBox="1">
            <a:spLocks noChangeArrowheads="1"/>
          </p:cNvSpPr>
          <p:nvPr/>
        </p:nvSpPr>
        <p:spPr bwMode="gray">
          <a:xfrm>
            <a:off x="561965" y="4241195"/>
            <a:ext cx="2255489" cy="286232"/>
          </a:xfrm>
          <a:prstGeom prst="rect">
            <a:avLst/>
          </a:prstGeom>
          <a:noFill/>
          <a:ln w="9525">
            <a:noFill/>
            <a:miter lim="800000"/>
            <a:headEnd/>
            <a:tailEnd/>
          </a:ln>
        </p:spPr>
        <p:txBody>
          <a:bodyPr wrap="none">
            <a:spAutoFit/>
          </a:bodyPr>
          <a:lstStyle/>
          <a:p>
            <a:pPr lvl="0"/>
            <a:r>
              <a:rPr lang="en-US" altLang="ja-JP" sz="1400" dirty="0">
                <a:latin typeface="Arial"/>
              </a:rPr>
              <a:t>A Hitachi Group Company</a:t>
            </a:r>
          </a:p>
        </p:txBody>
      </p:sp>
      <p:sp>
        <p:nvSpPr>
          <p:cNvPr id="10275" name="Text Box 35"/>
          <p:cNvSpPr txBox="1">
            <a:spLocks noChangeArrowheads="1"/>
          </p:cNvSpPr>
          <p:nvPr/>
        </p:nvSpPr>
        <p:spPr bwMode="gray">
          <a:xfrm>
            <a:off x="561976" y="1578702"/>
            <a:ext cx="835485" cy="461665"/>
          </a:xfrm>
          <a:prstGeom prst="rect">
            <a:avLst/>
          </a:prstGeom>
          <a:noFill/>
          <a:ln w="9525">
            <a:noFill/>
            <a:miter lim="800000"/>
            <a:headEnd/>
            <a:tailEnd/>
          </a:ln>
          <a:effectLst/>
        </p:spPr>
        <p:txBody>
          <a:bodyPr wrap="none">
            <a:spAutoFit/>
          </a:bodyPr>
          <a:lstStyle/>
          <a:p>
            <a:pPr>
              <a:lnSpc>
                <a:spcPct val="100000"/>
              </a:lnSpc>
            </a:pPr>
            <a:r>
              <a:rPr lang="en-US" altLang="ja-JP" sz="2400" b="1" dirty="0">
                <a:latin typeface="+mn-lt"/>
                <a:ea typeface="Arial Unicode MS" pitchFamily="50" charset="-128"/>
                <a:cs typeface="Arial Unicode MS" pitchFamily="50" charset="-128"/>
              </a:rPr>
              <a:t>END</a:t>
            </a:r>
          </a:p>
        </p:txBody>
      </p:sp>
      <p:sp>
        <p:nvSpPr>
          <p:cNvPr id="9" name="Text Box 31"/>
          <p:cNvSpPr txBox="1">
            <a:spLocks noChangeArrowheads="1"/>
          </p:cNvSpPr>
          <p:nvPr/>
        </p:nvSpPr>
        <p:spPr bwMode="gray">
          <a:xfrm>
            <a:off x="548328" y="2373431"/>
            <a:ext cx="4314001" cy="341632"/>
          </a:xfrm>
          <a:prstGeom prst="rect">
            <a:avLst/>
          </a:prstGeom>
          <a:noFill/>
          <a:ln w="9525">
            <a:noFill/>
            <a:miter lim="800000"/>
            <a:headEnd/>
            <a:tailEnd/>
          </a:ln>
          <a:effectLst/>
        </p:spPr>
        <p:txBody>
          <a:bodyPr wrap="none">
            <a:spAutoFit/>
          </a:bodyPr>
          <a:lstStyle/>
          <a:p>
            <a:pPr>
              <a:defRPr/>
            </a:pPr>
            <a:r>
              <a:rPr lang="en-US" altLang="ja-JP" sz="1800" b="1" dirty="0">
                <a:latin typeface="+mj-lt"/>
                <a:ea typeface="+mn-ea"/>
                <a:cs typeface="Arial" pitchFamily="34" charset="0"/>
              </a:rPr>
              <a:t>Buyer Personas &amp; Buyer Discussions</a:t>
            </a:r>
            <a:endParaRPr lang="ja-JP" altLang="en-US" sz="1800" b="1" dirty="0">
              <a:latin typeface="+mj-lt"/>
              <a:ea typeface="+mn-ea"/>
              <a:cs typeface="Arial" pitchFamily="34" charset="0"/>
            </a:endParaRPr>
          </a:p>
        </p:txBody>
      </p:sp>
      <p:sp>
        <p:nvSpPr>
          <p:cNvPr id="14" name="スライド番号プレースホルダ 13"/>
          <p:cNvSpPr>
            <a:spLocks noGrp="1"/>
          </p:cNvSpPr>
          <p:nvPr>
            <p:ph type="sldNum" sz="quarter" idx="10"/>
          </p:nvPr>
        </p:nvSpPr>
        <p:spPr/>
        <p:txBody>
          <a:bodyPr/>
          <a:lstStyle/>
          <a:p>
            <a:pPr>
              <a:defRPr/>
            </a:pPr>
            <a:fld id="{790173A9-6621-4FFE-BC07-AC198BDD4C9A}" type="slidenum">
              <a:rPr lang="en-US" altLang="ja-JP" smtClean="0"/>
              <a:pPr>
                <a:defRPr/>
              </a:pPr>
              <a:t>12</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hutterstock_307056338.jpg"/>
          <p:cNvPicPr>
            <a:picLocks noChangeAspect="1"/>
          </p:cNvPicPr>
          <p:nvPr/>
        </p:nvPicPr>
        <p:blipFill>
          <a:blip r:embed="rId3">
            <a:lum bright="-10000"/>
          </a:blip>
          <a:srcRect t="6638" b="54163"/>
          <a:stretch>
            <a:fillRect/>
          </a:stretch>
        </p:blipFill>
        <p:spPr>
          <a:xfrm>
            <a:off x="0" y="0"/>
            <a:ext cx="9144000" cy="2159540"/>
          </a:xfrm>
          <a:prstGeom prst="rect">
            <a:avLst/>
          </a:prstGeom>
        </p:spPr>
      </p:pic>
      <p:grpSp>
        <p:nvGrpSpPr>
          <p:cNvPr id="80" name="グループ化 79"/>
          <p:cNvGrpSpPr/>
          <p:nvPr/>
        </p:nvGrpSpPr>
        <p:grpSpPr>
          <a:xfrm>
            <a:off x="7039747" y="1669256"/>
            <a:ext cx="1826141" cy="245806"/>
            <a:chOff x="6649234" y="1669256"/>
            <a:chExt cx="1826141" cy="245806"/>
          </a:xfrm>
        </p:grpSpPr>
        <p:sp>
          <p:nvSpPr>
            <p:cNvPr id="78" name="AutoShape 66"/>
            <p:cNvSpPr>
              <a:spLocks noChangeArrowheads="1"/>
            </p:cNvSpPr>
            <p:nvPr/>
          </p:nvSpPr>
          <p:spPr bwMode="gray">
            <a:xfrm>
              <a:off x="6674644" y="1669256"/>
              <a:ext cx="1745151" cy="230982"/>
            </a:xfrm>
            <a:prstGeom prst="roundRect">
              <a:avLst>
                <a:gd name="adj" fmla="val 10713"/>
              </a:avLst>
            </a:prstGeom>
            <a:solidFill>
              <a:schemeClr val="bg1"/>
            </a:solidFill>
            <a:ln w="19050" cap="rnd">
              <a:solidFill>
                <a:srgbClr val="CC3300"/>
              </a:solidFill>
              <a:round/>
              <a:headEnd/>
              <a:tailEnd/>
            </a:ln>
          </p:spPr>
          <p:txBody>
            <a:bodyPr wrap="none" anchor="ctr"/>
            <a:lstStyle/>
            <a:p>
              <a:pPr algn="l">
                <a:lnSpc>
                  <a:spcPct val="90000"/>
                </a:lnSpc>
              </a:pPr>
              <a:endParaRPr lang="ja-JP" altLang="en-US"/>
            </a:p>
          </p:txBody>
        </p:sp>
        <p:sp>
          <p:nvSpPr>
            <p:cNvPr id="79" name="Text Box 65"/>
            <p:cNvSpPr txBox="1">
              <a:spLocks noChangeArrowheads="1"/>
            </p:cNvSpPr>
            <p:nvPr/>
          </p:nvSpPr>
          <p:spPr bwMode="gray">
            <a:xfrm>
              <a:off x="6649234" y="1670380"/>
              <a:ext cx="1826141" cy="244682"/>
            </a:xfrm>
            <a:prstGeom prst="rect">
              <a:avLst/>
            </a:prstGeom>
            <a:noFill/>
            <a:ln w="3175" cap="rnd">
              <a:noFill/>
              <a:miter lim="800000"/>
              <a:headEnd/>
              <a:tailEnd/>
            </a:ln>
          </p:spPr>
          <p:txBody>
            <a:bodyPr wrap="none">
              <a:spAutoFit/>
            </a:bodyPr>
            <a:lstStyle/>
            <a:p>
              <a:pPr>
                <a:spcBef>
                  <a:spcPct val="30000"/>
                </a:spcBef>
              </a:pPr>
              <a:r>
                <a:rPr lang="en-US" altLang="ja-JP" sz="1100" dirty="0">
                  <a:solidFill>
                    <a:srgbClr val="CC3300"/>
                  </a:solidFill>
                  <a:latin typeface="Arial" charset="0"/>
                  <a:ea typeface="ＭＳ ゴシック" pitchFamily="49" charset="-128"/>
                </a:rPr>
                <a:t>HITACHI CONFIDENTIAL</a:t>
              </a:r>
              <a:endParaRPr lang="en-US" altLang="ja-JP" sz="1100" dirty="0">
                <a:solidFill>
                  <a:srgbClr val="CC3300"/>
                </a:solidFill>
                <a:latin typeface="Arial" charset="0"/>
                <a:ea typeface="HGP創英角ｺﾞｼｯｸUB" pitchFamily="50" charset="-128"/>
              </a:endParaRPr>
            </a:p>
          </p:txBody>
        </p:sp>
      </p:grpSp>
      <p:sp>
        <p:nvSpPr>
          <p:cNvPr id="29" name="タイトル 28"/>
          <p:cNvSpPr>
            <a:spLocks noGrp="1"/>
          </p:cNvSpPr>
          <p:nvPr>
            <p:ph type="title"/>
          </p:nvPr>
        </p:nvSpPr>
        <p:spPr bwMode="gray">
          <a:xfrm>
            <a:off x="2138611" y="2335279"/>
            <a:ext cx="3416320" cy="461665"/>
          </a:xfrm>
        </p:spPr>
        <p:txBody>
          <a:bodyPr wrap="none"/>
          <a:lstStyle/>
          <a:p>
            <a:r>
              <a:rPr lang="en-US" altLang="ja-JP" b="1" dirty="0">
                <a:cs typeface="Arial" charset="0"/>
              </a:rPr>
              <a:t>Competing Effectively</a:t>
            </a:r>
            <a:endParaRPr kumimoji="1" lang="ja-JP" altLang="en-US" sz="2400" b="1" dirty="0">
              <a:solidFill>
                <a:schemeClr val="tx2"/>
              </a:solidFill>
            </a:endParaRPr>
          </a:p>
        </p:txBody>
      </p:sp>
      <p:sp>
        <p:nvSpPr>
          <p:cNvPr id="30" name="テキスト プレースホルダ 29"/>
          <p:cNvSpPr>
            <a:spLocks noGrp="1"/>
          </p:cNvSpPr>
          <p:nvPr>
            <p:ph type="body" sz="quarter" idx="11"/>
          </p:nvPr>
        </p:nvSpPr>
        <p:spPr bwMode="gray">
          <a:xfrm>
            <a:off x="2138610" y="2742133"/>
            <a:ext cx="4621778" cy="369332"/>
          </a:xfrm>
        </p:spPr>
        <p:txBody>
          <a:bodyPr wrap="none">
            <a:spAutoFit/>
          </a:bodyPr>
          <a:lstStyle/>
          <a:p>
            <a:pPr marL="0" indent="0"/>
            <a:r>
              <a:rPr lang="en-US" altLang="ja-JP" dirty="0">
                <a:latin typeface="Arial" panose="020B0604020202020204" pitchFamily="34" charset="0"/>
                <a:cs typeface="Arial" panose="020B0604020202020204" pitchFamily="34" charset="0"/>
              </a:rPr>
              <a:t>MSS Competition &amp; IT Security Technology</a:t>
            </a:r>
          </a:p>
        </p:txBody>
      </p:sp>
      <p:sp>
        <p:nvSpPr>
          <p:cNvPr id="92" name="Text Box 58"/>
          <p:cNvSpPr txBox="1">
            <a:spLocks noChangeArrowheads="1"/>
          </p:cNvSpPr>
          <p:nvPr/>
        </p:nvSpPr>
        <p:spPr bwMode="gray">
          <a:xfrm>
            <a:off x="2155862" y="4473493"/>
            <a:ext cx="2255489" cy="286232"/>
          </a:xfrm>
          <a:prstGeom prst="rect">
            <a:avLst/>
          </a:prstGeom>
          <a:noFill/>
          <a:ln w="9525">
            <a:noFill/>
            <a:miter lim="800000"/>
            <a:headEnd/>
            <a:tailEnd/>
          </a:ln>
        </p:spPr>
        <p:txBody>
          <a:bodyPr wrap="none">
            <a:spAutoFit/>
          </a:bodyPr>
          <a:lstStyle>
            <a:defPPr>
              <a:defRPr lang="ja-JP"/>
            </a:defPPr>
            <a:lvl1pPr>
              <a:defRPr sz="1400">
                <a:solidFill>
                  <a:schemeClr val="accent5"/>
                </a:solidFill>
                <a:latin typeface="Arial" panose="020B0604020202020204" pitchFamily="34" charset="0"/>
                <a:cs typeface="Arial" panose="020B0604020202020204" pitchFamily="34" charset="0"/>
              </a:defRPr>
            </a:lvl1pPr>
          </a:lstStyle>
          <a:p>
            <a:r>
              <a:rPr lang="en-US" altLang="ja-JP" dirty="0">
                <a:solidFill>
                  <a:schemeClr val="tx2"/>
                </a:solidFill>
              </a:rPr>
              <a:t>A Hitachi Group Company</a:t>
            </a:r>
          </a:p>
        </p:txBody>
      </p:sp>
      <p:pic>
        <p:nvPicPr>
          <p:cNvPr id="49" name="図 48" descr="ea60_010_032_dwin.wmf"/>
          <p:cNvPicPr>
            <a:picLocks noChangeAspect="1"/>
          </p:cNvPicPr>
          <p:nvPr/>
        </p:nvPicPr>
        <p:blipFill>
          <a:blip r:embed="rId4"/>
          <a:stretch>
            <a:fillRect/>
          </a:stretch>
        </p:blipFill>
        <p:spPr>
          <a:xfrm>
            <a:off x="7050655" y="402724"/>
            <a:ext cx="1769495" cy="507600"/>
          </a:xfrm>
          <a:prstGeom prst="rect">
            <a:avLst/>
          </a:prstGeom>
        </p:spPr>
      </p:pic>
    </p:spTree>
    <p:extLst>
      <p:ext uri="{BB962C8B-B14F-4D97-AF65-F5344CB8AC3E}">
        <p14:creationId xmlns:p14="http://schemas.microsoft.com/office/powerpoint/2010/main" val="1436126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485249" cy="369332"/>
          </a:xfrm>
        </p:spPr>
        <p:txBody>
          <a:bodyPr wrap="none">
            <a:spAutoFit/>
          </a:bodyPr>
          <a:lstStyle/>
          <a:p>
            <a:r>
              <a:rPr lang="en-US" altLang="ja-JP" dirty="0">
                <a:solidFill>
                  <a:schemeClr val="tx2"/>
                </a:solidFill>
                <a:latin typeface="Arial" panose="020B0604020202020204" pitchFamily="34" charset="0"/>
                <a:cs typeface="Arial" panose="020B0604020202020204" pitchFamily="34" charset="0"/>
              </a:rPr>
              <a:t>Getting Our Terms Straight</a:t>
            </a:r>
            <a:endParaRPr lang="ja-JP" altLang="en-US" dirty="0">
              <a:solidFill>
                <a:schemeClr val="tx2"/>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45924246"/>
              </p:ext>
            </p:extLst>
          </p:nvPr>
        </p:nvGraphicFramePr>
        <p:xfrm>
          <a:off x="738836" y="943662"/>
          <a:ext cx="7468818" cy="3956254"/>
        </p:xfrm>
        <a:graphic>
          <a:graphicData uri="http://schemas.openxmlformats.org/drawingml/2006/table">
            <a:tbl>
              <a:tblPr firstRow="1" firstCol="1" bandRow="1">
                <a:tableStyleId>{08FB837D-C827-4EFA-A057-4D05807E0F7C}</a:tableStyleId>
              </a:tblPr>
              <a:tblGrid>
                <a:gridCol w="2489074">
                  <a:extLst>
                    <a:ext uri="{9D8B030D-6E8A-4147-A177-3AD203B41FA5}">
                      <a16:colId xmlns:a16="http://schemas.microsoft.com/office/drawing/2014/main" val="20000"/>
                    </a:ext>
                  </a:extLst>
                </a:gridCol>
                <a:gridCol w="2489872">
                  <a:extLst>
                    <a:ext uri="{9D8B030D-6E8A-4147-A177-3AD203B41FA5}">
                      <a16:colId xmlns:a16="http://schemas.microsoft.com/office/drawing/2014/main" val="20001"/>
                    </a:ext>
                  </a:extLst>
                </a:gridCol>
                <a:gridCol w="2489872">
                  <a:extLst>
                    <a:ext uri="{9D8B030D-6E8A-4147-A177-3AD203B41FA5}">
                      <a16:colId xmlns:a16="http://schemas.microsoft.com/office/drawing/2014/main" val="20002"/>
                    </a:ext>
                  </a:extLst>
                </a:gridCol>
              </a:tblGrid>
              <a:tr h="314552">
                <a:tc>
                  <a:txBody>
                    <a:bodyPr/>
                    <a:lstStyle/>
                    <a:p>
                      <a:pPr marL="0" marR="0">
                        <a:lnSpc>
                          <a:spcPct val="107000"/>
                        </a:lnSpc>
                        <a:spcBef>
                          <a:spcPts val="0"/>
                        </a:spcBef>
                        <a:spcAft>
                          <a:spcPts val="0"/>
                        </a:spcAft>
                      </a:pPr>
                      <a:r>
                        <a:rPr lang="en-US" sz="1400" b="1">
                          <a:effectLst/>
                        </a:rPr>
                        <a:t>Information Technology</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400" b="1">
                          <a:effectLst/>
                        </a:rPr>
                        <a:t>Information Security</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400" b="1" dirty="0">
                          <a:effectLst/>
                        </a:rPr>
                        <a:t>Cybersecurity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extLst>
                  <a:ext uri="{0D108BD9-81ED-4DB2-BD59-A6C34878D82A}">
                    <a16:rowId xmlns:a16="http://schemas.microsoft.com/office/drawing/2014/main" val="10000"/>
                  </a:ext>
                </a:extLst>
              </a:tr>
              <a:tr h="1213900">
                <a:tc>
                  <a:txBody>
                    <a:bodyPr/>
                    <a:lstStyle/>
                    <a:p>
                      <a:pPr marL="0" marR="0">
                        <a:lnSpc>
                          <a:spcPct val="107000"/>
                        </a:lnSpc>
                        <a:spcBef>
                          <a:spcPts val="0"/>
                        </a:spcBef>
                        <a:spcAft>
                          <a:spcPts val="0"/>
                        </a:spcAft>
                      </a:pPr>
                      <a:r>
                        <a:rPr lang="en-US" sz="1000">
                          <a:effectLst/>
                        </a:rPr>
                        <a:t>Top Priority</a:t>
                      </a:r>
                    </a:p>
                    <a:p>
                      <a:pPr marL="0" marR="0">
                        <a:lnSpc>
                          <a:spcPct val="107000"/>
                        </a:lnSpc>
                        <a:spcBef>
                          <a:spcPts val="0"/>
                        </a:spcBef>
                        <a:spcAft>
                          <a:spcPts val="0"/>
                        </a:spcAft>
                      </a:pPr>
                      <a:r>
                        <a:rPr lang="en-US" sz="1000">
                          <a:effectLst/>
                        </a:rPr>
                        <a:t>Ensuring hardware, software, and other network components remain functional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000" b="1">
                          <a:effectLst/>
                        </a:rPr>
                        <a:t>Top Priority</a:t>
                      </a:r>
                    </a:p>
                    <a:p>
                      <a:pPr marL="0" marR="0">
                        <a:lnSpc>
                          <a:spcPct val="107000"/>
                        </a:lnSpc>
                        <a:spcBef>
                          <a:spcPts val="0"/>
                        </a:spcBef>
                        <a:spcAft>
                          <a:spcPts val="0"/>
                        </a:spcAft>
                      </a:pPr>
                      <a:r>
                        <a:rPr lang="en-US" sz="1000" b="1">
                          <a:effectLst/>
                        </a:rPr>
                        <a:t>Protecting information and information systems from unauthorized access, use, disclosure, disruption, modification, or destruction</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000" b="1">
                          <a:effectLst/>
                        </a:rPr>
                        <a:t>Top Priority</a:t>
                      </a:r>
                    </a:p>
                    <a:p>
                      <a:pPr marL="0" marR="0">
                        <a:lnSpc>
                          <a:spcPct val="107000"/>
                        </a:lnSpc>
                        <a:spcBef>
                          <a:spcPts val="0"/>
                        </a:spcBef>
                        <a:spcAft>
                          <a:spcPts val="0"/>
                        </a:spcAft>
                      </a:pPr>
                      <a:r>
                        <a:rPr lang="en-US" sz="1000" b="1">
                          <a:effectLst/>
                        </a:rPr>
                        <a:t>Protecting data and assets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extLst>
                  <a:ext uri="{0D108BD9-81ED-4DB2-BD59-A6C34878D82A}">
                    <a16:rowId xmlns:a16="http://schemas.microsoft.com/office/drawing/2014/main" val="10001"/>
                  </a:ext>
                </a:extLst>
              </a:tr>
              <a:tr h="606950">
                <a:tc>
                  <a:txBody>
                    <a:bodyPr/>
                    <a:lstStyle/>
                    <a:p>
                      <a:pPr marL="0" marR="0">
                        <a:lnSpc>
                          <a:spcPct val="107000"/>
                        </a:lnSpc>
                        <a:spcBef>
                          <a:spcPts val="0"/>
                        </a:spcBef>
                        <a:spcAft>
                          <a:spcPts val="0"/>
                        </a:spcAft>
                      </a:pPr>
                      <a:r>
                        <a:rPr lang="en-US" sz="1000">
                          <a:effectLst/>
                        </a:rPr>
                        <a:t>Responsible for hardware, software and new technology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000" b="1">
                          <a:effectLst/>
                        </a:rPr>
                        <a:t>Responsible for the protection of data</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000" b="1">
                          <a:effectLst/>
                        </a:rPr>
                        <a:t>Responsible for systems, processes and risks posed by end users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extLst>
                  <a:ext uri="{0D108BD9-81ED-4DB2-BD59-A6C34878D82A}">
                    <a16:rowId xmlns:a16="http://schemas.microsoft.com/office/drawing/2014/main" val="10002"/>
                  </a:ext>
                </a:extLst>
              </a:tr>
              <a:tr h="404635">
                <a:tc>
                  <a:txBody>
                    <a:bodyPr/>
                    <a:lstStyle/>
                    <a:p>
                      <a:pPr marL="0" marR="0">
                        <a:lnSpc>
                          <a:spcPct val="107000"/>
                        </a:lnSpc>
                        <a:spcBef>
                          <a:spcPts val="0"/>
                        </a:spcBef>
                        <a:spcAft>
                          <a:spcPts val="0"/>
                        </a:spcAft>
                      </a:pPr>
                      <a:r>
                        <a:rPr lang="en-US" sz="1000">
                          <a:effectLst/>
                        </a:rPr>
                        <a:t>Puts controls in place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000" b="1">
                          <a:effectLst/>
                        </a:rPr>
                        <a:t>Monitors controls to ensure they work as intended</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000" b="1">
                          <a:effectLst/>
                        </a:rPr>
                        <a:t>Monitors controls to ensure they work as intended</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extLst>
                  <a:ext uri="{0D108BD9-81ED-4DB2-BD59-A6C34878D82A}">
                    <a16:rowId xmlns:a16="http://schemas.microsoft.com/office/drawing/2014/main" val="10003"/>
                  </a:ext>
                </a:extLst>
              </a:tr>
              <a:tr h="606950">
                <a:tc>
                  <a:txBody>
                    <a:bodyPr/>
                    <a:lstStyle/>
                    <a:p>
                      <a:pPr marL="0" marR="0">
                        <a:lnSpc>
                          <a:spcPct val="107000"/>
                        </a:lnSpc>
                        <a:spcBef>
                          <a:spcPts val="0"/>
                        </a:spcBef>
                        <a:spcAft>
                          <a:spcPts val="0"/>
                        </a:spcAft>
                      </a:pPr>
                      <a:r>
                        <a:rPr lang="en-US" sz="1000">
                          <a:effectLst/>
                        </a:rPr>
                        <a:t>Stays up to date on new hardware, software and solutions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000" b="1">
                          <a:effectLst/>
                        </a:rPr>
                        <a:t>Stays up to date on how to protect all types of data assets including print and digital</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000" b="1">
                          <a:effectLst/>
                        </a:rPr>
                        <a:t>Stays up to date on new threats and developments that emerge daily</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extLst>
                  <a:ext uri="{0D108BD9-81ED-4DB2-BD59-A6C34878D82A}">
                    <a16:rowId xmlns:a16="http://schemas.microsoft.com/office/drawing/2014/main" val="10004"/>
                  </a:ext>
                </a:extLst>
              </a:tr>
              <a:tr h="606950">
                <a:tc>
                  <a:txBody>
                    <a:bodyPr/>
                    <a:lstStyle/>
                    <a:p>
                      <a:pPr marL="0" marR="0">
                        <a:lnSpc>
                          <a:spcPct val="107000"/>
                        </a:lnSpc>
                        <a:spcBef>
                          <a:spcPts val="0"/>
                        </a:spcBef>
                        <a:spcAft>
                          <a:spcPts val="0"/>
                        </a:spcAft>
                      </a:pPr>
                      <a:r>
                        <a:rPr lang="en-US" sz="1000">
                          <a:effectLst/>
                        </a:rPr>
                        <a:t>Often measured in uptime and response times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000" b="1">
                          <a:effectLst/>
                        </a:rPr>
                        <a:t>Recommends solutions concerning data protection and access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000" b="1">
                          <a:effectLst/>
                        </a:rPr>
                        <a:t>Recommends and prioritizes action steps and solutions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extLst>
                  <a:ext uri="{0D108BD9-81ED-4DB2-BD59-A6C34878D82A}">
                    <a16:rowId xmlns:a16="http://schemas.microsoft.com/office/drawing/2014/main" val="10005"/>
                  </a:ext>
                </a:extLst>
              </a:tr>
              <a:tr h="202317">
                <a:tc>
                  <a:txBody>
                    <a:bodyPr/>
                    <a:lstStyle/>
                    <a:p>
                      <a:pPr marL="0" marR="0">
                        <a:lnSpc>
                          <a:spcPct val="107000"/>
                        </a:lnSpc>
                        <a:spcBef>
                          <a:spcPts val="0"/>
                        </a:spcBef>
                        <a:spcAft>
                          <a:spcPts val="0"/>
                        </a:spcAft>
                      </a:pPr>
                      <a:r>
                        <a:rPr lang="en-US" sz="1000">
                          <a:effectLst/>
                        </a:rPr>
                        <a:t>“Fix it” mentality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000" b="1">
                          <a:effectLst/>
                        </a:rPr>
                        <a:t>“Secure it” mentality</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tc>
                  <a:txBody>
                    <a:bodyPr/>
                    <a:lstStyle/>
                    <a:p>
                      <a:pPr marL="0" marR="0">
                        <a:lnSpc>
                          <a:spcPct val="107000"/>
                        </a:lnSpc>
                        <a:spcBef>
                          <a:spcPts val="0"/>
                        </a:spcBef>
                        <a:spcAft>
                          <a:spcPts val="0"/>
                        </a:spcAft>
                      </a:pPr>
                      <a:r>
                        <a:rPr lang="en-US" sz="1000" b="1" dirty="0">
                          <a:effectLst/>
                        </a:rPr>
                        <a:t>“Secure it” mentality</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328" marR="6532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0774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00904" cy="369332"/>
          </a:xfrm>
        </p:spPr>
        <p:txBody>
          <a:bodyPr wrap="none">
            <a:spAutoFit/>
          </a:bodyPr>
          <a:lstStyle/>
          <a:p>
            <a:r>
              <a:rPr lang="en-US" altLang="ja-JP" dirty="0">
                <a:latin typeface="Arial" panose="020B0604020202020204" pitchFamily="34" charset="0"/>
                <a:cs typeface="Arial" panose="020B0604020202020204" pitchFamily="34" charset="0"/>
              </a:rPr>
              <a:t>Security Market Overview</a:t>
            </a:r>
            <a:endParaRPr lang="ja-JP" altLang="en-US" dirty="0">
              <a:latin typeface="Arial" panose="020B0604020202020204" pitchFamily="34" charset="0"/>
              <a:cs typeface="Arial" panose="020B0604020202020204" pitchFamily="34" charset="0"/>
            </a:endParaRPr>
          </a:p>
        </p:txBody>
      </p:sp>
      <p:grpSp>
        <p:nvGrpSpPr>
          <p:cNvPr id="11" name="Group 10"/>
          <p:cNvGrpSpPr/>
          <p:nvPr/>
        </p:nvGrpSpPr>
        <p:grpSpPr>
          <a:xfrm>
            <a:off x="200820" y="1281509"/>
            <a:ext cx="8746047" cy="3116738"/>
            <a:chOff x="203200" y="1281509"/>
            <a:chExt cx="8746047" cy="3116738"/>
          </a:xfrm>
        </p:grpSpPr>
        <p:sp>
          <p:nvSpPr>
            <p:cNvPr id="7" name="Text Placeholder 6"/>
            <p:cNvSpPr txBox="1">
              <a:spLocks/>
            </p:cNvSpPr>
            <p:nvPr/>
          </p:nvSpPr>
          <p:spPr>
            <a:xfrm>
              <a:off x="203200" y="1789509"/>
              <a:ext cx="2784624" cy="1219200"/>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b="1" dirty="0">
                  <a:solidFill>
                    <a:srgbClr val="4B4F55"/>
                  </a:solidFill>
                </a:rPr>
                <a:t>MARKET OVERVIEW</a:t>
              </a:r>
            </a:p>
          </p:txBody>
        </p:sp>
        <p:sp>
          <p:nvSpPr>
            <p:cNvPr id="8" name="Text Placeholder 1"/>
            <p:cNvSpPr txBox="1">
              <a:spLocks/>
            </p:cNvSpPr>
            <p:nvPr/>
          </p:nvSpPr>
          <p:spPr>
            <a:xfrm>
              <a:off x="203200" y="1281509"/>
              <a:ext cx="2784624" cy="508000"/>
            </a:xfrm>
            <a:prstGeom prst="rect">
              <a:avLst/>
            </a:prstGeom>
          </p:spPr>
          <p:txBody>
            <a:bodyPr anchor="t"/>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sz="2000" b="1" dirty="0">
                  <a:solidFill>
                    <a:schemeClr val="accent1"/>
                  </a:solidFill>
                </a:rPr>
                <a:t>SECURITY MARKET</a:t>
              </a:r>
            </a:p>
          </p:txBody>
        </p:sp>
        <p:grpSp>
          <p:nvGrpSpPr>
            <p:cNvPr id="10" name="Group 9"/>
            <p:cNvGrpSpPr/>
            <p:nvPr/>
          </p:nvGrpSpPr>
          <p:grpSpPr>
            <a:xfrm>
              <a:off x="3131840" y="1281509"/>
              <a:ext cx="5817407" cy="3116738"/>
              <a:chOff x="3491880" y="1281509"/>
              <a:chExt cx="5817407" cy="3116738"/>
            </a:xfrm>
          </p:grpSpPr>
          <p:sp>
            <p:nvSpPr>
              <p:cNvPr id="6" name="Content Placeholder 5"/>
              <p:cNvSpPr txBox="1">
                <a:spLocks/>
              </p:cNvSpPr>
              <p:nvPr/>
            </p:nvSpPr>
            <p:spPr>
              <a:xfrm>
                <a:off x="3491880" y="1281509"/>
                <a:ext cx="5817407" cy="3116738"/>
              </a:xfrm>
              <a:prstGeom prst="rect">
                <a:avLst/>
              </a:prstGeom>
            </p:spPr>
            <p:txBody>
              <a:bodyPr>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buFontTx/>
                  <a:buNone/>
                </a:pPr>
                <a:r>
                  <a:rPr lang="en-US" sz="1800" b="1" dirty="0">
                    <a:solidFill>
                      <a:schemeClr val="accent4"/>
                    </a:solidFill>
                  </a:rPr>
                  <a:t>Information Technology</a:t>
                </a:r>
              </a:p>
              <a:p>
                <a:pPr marL="0" indent="0">
                  <a:lnSpc>
                    <a:spcPct val="100000"/>
                  </a:lnSpc>
                  <a:buFontTx/>
                  <a:buNone/>
                </a:pPr>
                <a:r>
                  <a:rPr lang="en-US" sz="1800" dirty="0">
                    <a:solidFill>
                      <a:srgbClr val="4B4F55"/>
                    </a:solidFill>
                  </a:rPr>
                  <a:t>the study or use of systems (especially computers and telecommunications) for storing, retrieving, and sending information</a:t>
                </a:r>
              </a:p>
              <a:p>
                <a:pPr marL="0" indent="0">
                  <a:lnSpc>
                    <a:spcPct val="100000"/>
                  </a:lnSpc>
                  <a:buFontTx/>
                  <a:buNone/>
                </a:pPr>
                <a:endParaRPr lang="en-US" sz="1800" b="1" dirty="0">
                  <a:solidFill>
                    <a:schemeClr val="accent2"/>
                  </a:solidFill>
                </a:endParaRPr>
              </a:p>
              <a:p>
                <a:pPr marL="0" indent="0">
                  <a:lnSpc>
                    <a:spcPct val="100000"/>
                  </a:lnSpc>
                  <a:buFontTx/>
                  <a:buNone/>
                </a:pPr>
                <a:r>
                  <a:rPr lang="en-US" sz="1800" b="1" dirty="0">
                    <a:solidFill>
                      <a:schemeClr val="accent4"/>
                    </a:solidFill>
                  </a:rPr>
                  <a:t>Information Security</a:t>
                </a:r>
              </a:p>
              <a:p>
                <a:pPr marL="0" indent="0">
                  <a:lnSpc>
                    <a:spcPct val="100000"/>
                  </a:lnSpc>
                  <a:buFontTx/>
                  <a:buNone/>
                </a:pPr>
                <a:r>
                  <a:rPr lang="en-US" sz="1800" dirty="0">
                    <a:solidFill>
                      <a:srgbClr val="4B4F55"/>
                    </a:solidFill>
                  </a:rPr>
                  <a:t>To protect information and information systems from internal and external unauthorized access, use, disclosure, disruption, modification, perusal, inspection, recording or destruction.</a:t>
                </a:r>
              </a:p>
              <a:p>
                <a:pPr marL="0" indent="0">
                  <a:lnSpc>
                    <a:spcPct val="100000"/>
                  </a:lnSpc>
                  <a:buFontTx/>
                  <a:buNone/>
                </a:pPr>
                <a:endParaRPr lang="en-US" sz="1800" dirty="0">
                  <a:solidFill>
                    <a:srgbClr val="4B4F55"/>
                  </a:solidFill>
                </a:endParaRPr>
              </a:p>
            </p:txBody>
          </p:sp>
          <p:cxnSp>
            <p:nvCxnSpPr>
              <p:cNvPr id="9" name="Straight Connector 8"/>
              <p:cNvCxnSpPr/>
              <p:nvPr/>
            </p:nvCxnSpPr>
            <p:spPr bwMode="auto">
              <a:xfrm>
                <a:off x="3491880" y="1281509"/>
                <a:ext cx="0" cy="2833291"/>
              </a:xfrm>
              <a:prstGeom prst="line">
                <a:avLst/>
              </a:prstGeom>
              <a:noFill/>
              <a:ln w="9525" cap="flat" cmpd="sng" algn="ctr">
                <a:solidFill>
                  <a:schemeClr val="tx2"/>
                </a:solidFill>
                <a:prstDash val="solid"/>
                <a:round/>
                <a:headEnd type="none" w="med" len="med"/>
                <a:tailEnd type="none" w="med" len="med"/>
              </a:ln>
              <a:effectLst/>
            </p:spPr>
          </p:cxnSp>
        </p:grpSp>
      </p:grpSp>
    </p:spTree>
    <p:extLst>
      <p:ext uri="{BB962C8B-B14F-4D97-AF65-F5344CB8AC3E}">
        <p14:creationId xmlns:p14="http://schemas.microsoft.com/office/powerpoint/2010/main" val="230746884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00904" cy="369332"/>
          </a:xfrm>
        </p:spPr>
        <p:txBody>
          <a:bodyPr wrap="none">
            <a:spAutoFit/>
          </a:bodyPr>
          <a:lstStyle/>
          <a:p>
            <a:r>
              <a:rPr lang="en-US" altLang="ja-JP" dirty="0">
                <a:latin typeface="Arial" panose="020B0604020202020204" pitchFamily="34" charset="0"/>
                <a:cs typeface="Arial" panose="020B0604020202020204" pitchFamily="34" charset="0"/>
              </a:rPr>
              <a:t>Security Market Overview</a:t>
            </a:r>
            <a:endParaRPr lang="ja-JP" altLang="en-US" dirty="0">
              <a:latin typeface="Arial" panose="020B0604020202020204" pitchFamily="34" charset="0"/>
              <a:cs typeface="Arial" panose="020B0604020202020204" pitchFamily="34" charset="0"/>
            </a:endParaRPr>
          </a:p>
        </p:txBody>
      </p:sp>
      <p:grpSp>
        <p:nvGrpSpPr>
          <p:cNvPr id="11" name="Group 10"/>
          <p:cNvGrpSpPr/>
          <p:nvPr/>
        </p:nvGrpSpPr>
        <p:grpSpPr>
          <a:xfrm>
            <a:off x="200820" y="1281509"/>
            <a:ext cx="8746047" cy="3116738"/>
            <a:chOff x="203200" y="1281509"/>
            <a:chExt cx="8746047" cy="3116738"/>
          </a:xfrm>
        </p:grpSpPr>
        <p:sp>
          <p:nvSpPr>
            <p:cNvPr id="7" name="Text Placeholder 6"/>
            <p:cNvSpPr txBox="1">
              <a:spLocks/>
            </p:cNvSpPr>
            <p:nvPr/>
          </p:nvSpPr>
          <p:spPr>
            <a:xfrm>
              <a:off x="203200" y="1789509"/>
              <a:ext cx="2784624" cy="1219200"/>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b="1" dirty="0">
                  <a:solidFill>
                    <a:srgbClr val="4B4F55"/>
                  </a:solidFill>
                </a:rPr>
                <a:t>MSSP</a:t>
              </a:r>
            </a:p>
          </p:txBody>
        </p:sp>
        <p:sp>
          <p:nvSpPr>
            <p:cNvPr id="8" name="Text Placeholder 1"/>
            <p:cNvSpPr txBox="1">
              <a:spLocks/>
            </p:cNvSpPr>
            <p:nvPr/>
          </p:nvSpPr>
          <p:spPr>
            <a:xfrm>
              <a:off x="203200" y="1281509"/>
              <a:ext cx="2784624" cy="508000"/>
            </a:xfrm>
            <a:prstGeom prst="rect">
              <a:avLst/>
            </a:prstGeom>
          </p:spPr>
          <p:txBody>
            <a:bodyPr anchor="t"/>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sz="2000" b="1" dirty="0">
                  <a:solidFill>
                    <a:schemeClr val="accent1"/>
                  </a:solidFill>
                </a:rPr>
                <a:t>SECURITY MARKET</a:t>
              </a:r>
            </a:p>
          </p:txBody>
        </p:sp>
        <p:grpSp>
          <p:nvGrpSpPr>
            <p:cNvPr id="10" name="Group 9"/>
            <p:cNvGrpSpPr/>
            <p:nvPr/>
          </p:nvGrpSpPr>
          <p:grpSpPr>
            <a:xfrm>
              <a:off x="3131840" y="1281509"/>
              <a:ext cx="5817407" cy="3116738"/>
              <a:chOff x="3491880" y="1281509"/>
              <a:chExt cx="5817407" cy="3116738"/>
            </a:xfrm>
          </p:grpSpPr>
          <p:sp>
            <p:nvSpPr>
              <p:cNvPr id="6" name="Content Placeholder 5"/>
              <p:cNvSpPr txBox="1">
                <a:spLocks/>
              </p:cNvSpPr>
              <p:nvPr/>
            </p:nvSpPr>
            <p:spPr>
              <a:xfrm>
                <a:off x="3491880" y="1281509"/>
                <a:ext cx="5817407" cy="3116738"/>
              </a:xfrm>
              <a:prstGeom prst="rect">
                <a:avLst/>
              </a:prstGeom>
            </p:spPr>
            <p:txBody>
              <a:bodyPr>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buFontTx/>
                  <a:buNone/>
                </a:pPr>
                <a:r>
                  <a:rPr lang="en-US" sz="1800" b="1" dirty="0">
                    <a:solidFill>
                      <a:schemeClr val="accent4"/>
                    </a:solidFill>
                  </a:rPr>
                  <a:t>Global MSSP 2017 - $10.34B</a:t>
                </a:r>
              </a:p>
              <a:p>
                <a:pPr marL="0" indent="0">
                  <a:lnSpc>
                    <a:spcPct val="100000"/>
                  </a:lnSpc>
                  <a:buFontTx/>
                  <a:buNone/>
                </a:pPr>
                <a:r>
                  <a:rPr lang="en-US" sz="1800" b="1" dirty="0">
                    <a:solidFill>
                      <a:schemeClr val="accent4"/>
                    </a:solidFill>
                  </a:rPr>
                  <a:t>Global MSSP 2020 - $14.5B</a:t>
                </a:r>
              </a:p>
              <a:p>
                <a:pPr marL="0" indent="0">
                  <a:lnSpc>
                    <a:spcPct val="100000"/>
                  </a:lnSpc>
                  <a:buFontTx/>
                  <a:buNone/>
                </a:pPr>
                <a:endParaRPr lang="en-US" sz="1800" b="1" dirty="0">
                  <a:solidFill>
                    <a:schemeClr val="accent4"/>
                  </a:solidFill>
                </a:endParaRPr>
              </a:p>
              <a:p>
                <a:pPr marL="0" indent="0">
                  <a:lnSpc>
                    <a:spcPct val="100000"/>
                  </a:lnSpc>
                  <a:buFontTx/>
                  <a:buNone/>
                </a:pPr>
                <a:r>
                  <a:rPr lang="en-US" sz="1800" b="1" dirty="0">
                    <a:solidFill>
                      <a:schemeClr val="accent4"/>
                    </a:solidFill>
                  </a:rPr>
                  <a:t>Global MDR 2017 - $155M</a:t>
                </a:r>
              </a:p>
              <a:p>
                <a:pPr marL="0" indent="0">
                  <a:lnSpc>
                    <a:spcPct val="100000"/>
                  </a:lnSpc>
                  <a:buFontTx/>
                  <a:buNone/>
                </a:pPr>
                <a:r>
                  <a:rPr lang="en-US" sz="1800" b="1" dirty="0">
                    <a:solidFill>
                      <a:schemeClr val="accent4"/>
                    </a:solidFill>
                  </a:rPr>
                  <a:t>Global MDR 2020 - $2.18BB</a:t>
                </a:r>
              </a:p>
              <a:p>
                <a:pPr marL="0" indent="0">
                  <a:lnSpc>
                    <a:spcPct val="100000"/>
                  </a:lnSpc>
                  <a:buFontTx/>
                  <a:buNone/>
                </a:pPr>
                <a:endParaRPr lang="en-US" sz="1800" b="1" dirty="0">
                  <a:solidFill>
                    <a:schemeClr val="accent4"/>
                  </a:solidFill>
                </a:endParaRPr>
              </a:p>
              <a:p>
                <a:pPr marL="0" indent="0">
                  <a:lnSpc>
                    <a:spcPct val="100000"/>
                  </a:lnSpc>
                  <a:buFontTx/>
                  <a:buNone/>
                </a:pPr>
                <a:r>
                  <a:rPr lang="en-US" sz="1800" b="1" dirty="0">
                    <a:solidFill>
                      <a:schemeClr val="accent4"/>
                    </a:solidFill>
                  </a:rPr>
                  <a:t>By 2020 80%of MSS will offer MDR</a:t>
                </a:r>
              </a:p>
              <a:p>
                <a:pPr marL="0" indent="0">
                  <a:lnSpc>
                    <a:spcPct val="100000"/>
                  </a:lnSpc>
                  <a:buFontTx/>
                  <a:buNone/>
                </a:pPr>
                <a:r>
                  <a:rPr lang="en-US" sz="1800" b="1" dirty="0">
                    <a:solidFill>
                      <a:schemeClr val="accent4"/>
                    </a:solidFill>
                  </a:rPr>
                  <a:t>By 2020 15% of MSS Customers will have MDR</a:t>
                </a:r>
              </a:p>
            </p:txBody>
          </p:sp>
          <p:cxnSp>
            <p:nvCxnSpPr>
              <p:cNvPr id="9" name="Straight Connector 8"/>
              <p:cNvCxnSpPr/>
              <p:nvPr/>
            </p:nvCxnSpPr>
            <p:spPr bwMode="auto">
              <a:xfrm>
                <a:off x="3491880" y="1281509"/>
                <a:ext cx="0" cy="2833291"/>
              </a:xfrm>
              <a:prstGeom prst="line">
                <a:avLst/>
              </a:prstGeom>
              <a:noFill/>
              <a:ln w="9525" cap="flat" cmpd="sng" algn="ctr">
                <a:solidFill>
                  <a:schemeClr val="tx2"/>
                </a:solidFill>
                <a:prstDash val="solid"/>
                <a:round/>
                <a:headEnd type="none" w="med" len="med"/>
                <a:tailEnd type="none" w="med" len="med"/>
              </a:ln>
              <a:effectLst/>
            </p:spPr>
          </p:cxnSp>
        </p:grpSp>
      </p:grpSp>
    </p:spTree>
    <p:extLst>
      <p:ext uri="{BB962C8B-B14F-4D97-AF65-F5344CB8AC3E}">
        <p14:creationId xmlns:p14="http://schemas.microsoft.com/office/powerpoint/2010/main" val="286890369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32964" cy="369332"/>
          </a:xfrm>
        </p:spPr>
        <p:txBody>
          <a:bodyPr wrap="none">
            <a:spAutoFit/>
          </a:bodyPr>
          <a:lstStyle/>
          <a:p>
            <a:r>
              <a:rPr lang="en-US" altLang="ja-JP" dirty="0">
                <a:latin typeface="Arial" panose="020B0604020202020204" pitchFamily="34" charset="0"/>
                <a:cs typeface="Arial" panose="020B0604020202020204" pitchFamily="34" charset="0"/>
              </a:rPr>
              <a:t>Security Market Spending</a:t>
            </a:r>
            <a:endParaRPr lang="ja-JP" altLang="en-US" dirty="0">
              <a:latin typeface="Arial" panose="020B0604020202020204" pitchFamily="34" charset="0"/>
              <a:cs typeface="Arial" panose="020B0604020202020204" pitchFamily="34" charset="0"/>
            </a:endParaRPr>
          </a:p>
        </p:txBody>
      </p:sp>
      <p:grpSp>
        <p:nvGrpSpPr>
          <p:cNvPr id="11" name="Group 10"/>
          <p:cNvGrpSpPr/>
          <p:nvPr/>
        </p:nvGrpSpPr>
        <p:grpSpPr>
          <a:xfrm>
            <a:off x="200820" y="1281509"/>
            <a:ext cx="8746047" cy="3116738"/>
            <a:chOff x="203200" y="1281509"/>
            <a:chExt cx="8746047" cy="3116738"/>
          </a:xfrm>
        </p:grpSpPr>
        <p:sp>
          <p:nvSpPr>
            <p:cNvPr id="7" name="Text Placeholder 6"/>
            <p:cNvSpPr txBox="1">
              <a:spLocks/>
            </p:cNvSpPr>
            <p:nvPr/>
          </p:nvSpPr>
          <p:spPr>
            <a:xfrm>
              <a:off x="203200" y="1789509"/>
              <a:ext cx="2784624" cy="1219200"/>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b="1" dirty="0">
                  <a:solidFill>
                    <a:srgbClr val="4B4F55"/>
                  </a:solidFill>
                </a:rPr>
                <a:t>Spending for Cyber Security 2013-2023</a:t>
              </a:r>
            </a:p>
          </p:txBody>
        </p:sp>
        <p:sp>
          <p:nvSpPr>
            <p:cNvPr id="8" name="Text Placeholder 1"/>
            <p:cNvSpPr txBox="1">
              <a:spLocks/>
            </p:cNvSpPr>
            <p:nvPr/>
          </p:nvSpPr>
          <p:spPr>
            <a:xfrm>
              <a:off x="203200" y="1281509"/>
              <a:ext cx="2784624" cy="508000"/>
            </a:xfrm>
            <a:prstGeom prst="rect">
              <a:avLst/>
            </a:prstGeom>
          </p:spPr>
          <p:txBody>
            <a:bodyPr anchor="t"/>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sz="2000" b="1" dirty="0">
                  <a:solidFill>
                    <a:schemeClr val="accent1"/>
                  </a:solidFill>
                </a:rPr>
                <a:t>SECURITY MARKET</a:t>
              </a:r>
            </a:p>
          </p:txBody>
        </p:sp>
        <p:grpSp>
          <p:nvGrpSpPr>
            <p:cNvPr id="10" name="Group 9"/>
            <p:cNvGrpSpPr/>
            <p:nvPr/>
          </p:nvGrpSpPr>
          <p:grpSpPr>
            <a:xfrm>
              <a:off x="3131840" y="1281509"/>
              <a:ext cx="5817407" cy="3116738"/>
              <a:chOff x="3491880" y="1281509"/>
              <a:chExt cx="5817407" cy="3116738"/>
            </a:xfrm>
          </p:grpSpPr>
          <p:sp>
            <p:nvSpPr>
              <p:cNvPr id="6" name="Content Placeholder 5"/>
              <p:cNvSpPr txBox="1">
                <a:spLocks/>
              </p:cNvSpPr>
              <p:nvPr/>
            </p:nvSpPr>
            <p:spPr>
              <a:xfrm>
                <a:off x="3491880" y="1281509"/>
                <a:ext cx="5817407" cy="3116738"/>
              </a:xfrm>
              <a:prstGeom prst="rect">
                <a:avLst/>
              </a:prstGeom>
            </p:spPr>
            <p:txBody>
              <a:bodyPr>
                <a:noAutofit/>
              </a:bodyPr>
              <a:lstStyle>
                <a:defPPr>
                  <a:defRPr lang="ja-JP"/>
                </a:defPPr>
                <a:lvl1pPr marL="342900" indent="-342900">
                  <a:lnSpc>
                    <a:spcPct val="150000"/>
                  </a:lnSpc>
                  <a:spcBef>
                    <a:spcPts val="0"/>
                  </a:spcBef>
                  <a:buChar char="•"/>
                  <a:defRPr sz="1200">
                    <a:latin typeface="+mn-lt"/>
                    <a:ea typeface="+mn-ea"/>
                  </a:defRPr>
                </a:lvl1pPr>
                <a:lvl2pPr marL="742950" indent="-285750">
                  <a:spcBef>
                    <a:spcPct val="20000"/>
                  </a:spcBef>
                  <a:buChar char="–"/>
                  <a:defRPr sz="2800">
                    <a:solidFill>
                      <a:schemeClr val="tx1"/>
                    </a:solidFill>
                    <a:latin typeface="+mn-lt"/>
                    <a:ea typeface="+mn-ea"/>
                  </a:defRPr>
                </a:lvl2pPr>
                <a:lvl3pPr marL="1143000" indent="-228600">
                  <a:spcBef>
                    <a:spcPct val="20000"/>
                  </a:spcBef>
                  <a:buChar char="•"/>
                  <a:defRPr sz="2400">
                    <a:solidFill>
                      <a:schemeClr val="tx1"/>
                    </a:solidFill>
                    <a:latin typeface="+mn-lt"/>
                    <a:ea typeface="+mn-ea"/>
                  </a:defRPr>
                </a:lvl3pPr>
                <a:lvl4pPr marL="1600200" indent="-228600">
                  <a:spcBef>
                    <a:spcPct val="20000"/>
                  </a:spcBef>
                  <a:buChar char="–"/>
                  <a:defRPr sz="2000">
                    <a:solidFill>
                      <a:schemeClr val="tx1"/>
                    </a:solidFill>
                    <a:latin typeface="+mn-lt"/>
                    <a:ea typeface="+mn-ea"/>
                  </a:defRPr>
                </a:lvl4pPr>
                <a:lvl5pPr marL="2057400" indent="-228600">
                  <a:spcBef>
                    <a:spcPct val="20000"/>
                  </a:spcBef>
                  <a:buChar char="»"/>
                  <a:defRPr sz="2000">
                    <a:solidFill>
                      <a:schemeClr val="tx1"/>
                    </a:solidFill>
                    <a:latin typeface="+mn-lt"/>
                    <a:ea typeface="+mn-ea"/>
                  </a:defRPr>
                </a:lvl5pPr>
                <a:lvl6pPr marL="2514600" indent="-228600" fontAlgn="base">
                  <a:spcBef>
                    <a:spcPct val="20000"/>
                  </a:spcBef>
                  <a:spcAft>
                    <a:spcPct val="0"/>
                  </a:spcAft>
                  <a:buChar char="»"/>
                  <a:defRPr sz="2000">
                    <a:solidFill>
                      <a:schemeClr val="tx1"/>
                    </a:solidFill>
                    <a:latin typeface="+mn-lt"/>
                    <a:ea typeface="+mn-ea"/>
                  </a:defRPr>
                </a:lvl6pPr>
                <a:lvl7pPr marL="2971800" indent="-228600" fontAlgn="base">
                  <a:spcBef>
                    <a:spcPct val="20000"/>
                  </a:spcBef>
                  <a:spcAft>
                    <a:spcPct val="0"/>
                  </a:spcAft>
                  <a:buChar char="»"/>
                  <a:defRPr sz="2000">
                    <a:solidFill>
                      <a:schemeClr val="tx1"/>
                    </a:solidFill>
                    <a:latin typeface="+mn-lt"/>
                    <a:ea typeface="+mn-ea"/>
                  </a:defRPr>
                </a:lvl7pPr>
                <a:lvl8pPr marL="3429000" indent="-228600" fontAlgn="base">
                  <a:spcBef>
                    <a:spcPct val="20000"/>
                  </a:spcBef>
                  <a:spcAft>
                    <a:spcPct val="0"/>
                  </a:spcAft>
                  <a:buChar char="»"/>
                  <a:defRPr sz="2000">
                    <a:solidFill>
                      <a:schemeClr val="tx1"/>
                    </a:solidFill>
                    <a:latin typeface="+mn-lt"/>
                    <a:ea typeface="+mn-ea"/>
                  </a:defRPr>
                </a:lvl8pPr>
                <a:lvl9pPr marL="3886200" indent="-228600" fontAlgn="base">
                  <a:spcBef>
                    <a:spcPct val="20000"/>
                  </a:spcBef>
                  <a:spcAft>
                    <a:spcPct val="0"/>
                  </a:spcAft>
                  <a:buChar char="»"/>
                  <a:defRPr sz="2000">
                    <a:solidFill>
                      <a:schemeClr val="tx1"/>
                    </a:solidFill>
                    <a:latin typeface="+mn-lt"/>
                    <a:ea typeface="+mn-ea"/>
                  </a:defRPr>
                </a:lvl9pPr>
              </a:lstStyle>
              <a:p>
                <a:r>
                  <a:rPr lang="en-US" sz="1600" dirty="0"/>
                  <a:t>North America – Forecasted to be US$93.6 billion</a:t>
                </a:r>
              </a:p>
              <a:p>
                <a:r>
                  <a:rPr lang="en-US" sz="1600" dirty="0"/>
                  <a:t>UK – Expected Government spend to be US$6 billion</a:t>
                </a:r>
              </a:p>
              <a:p>
                <a:r>
                  <a:rPr lang="en-US" sz="1600" dirty="0"/>
                  <a:t>APAC – Projected spend an estimated US$23.2 billion</a:t>
                </a:r>
              </a:p>
              <a:p>
                <a:r>
                  <a:rPr lang="en-US" sz="1600" dirty="0"/>
                  <a:t>ME – Expected spend US$22.8 billion</a:t>
                </a:r>
              </a:p>
              <a:p>
                <a:r>
                  <a:rPr lang="en-US" sz="1600" dirty="0"/>
                  <a:t>LATAM – Expected spend S$1.6 billion</a:t>
                </a:r>
              </a:p>
            </p:txBody>
          </p:sp>
          <p:cxnSp>
            <p:nvCxnSpPr>
              <p:cNvPr id="9" name="Straight Connector 8"/>
              <p:cNvCxnSpPr/>
              <p:nvPr/>
            </p:nvCxnSpPr>
            <p:spPr bwMode="auto">
              <a:xfrm>
                <a:off x="3491880" y="1281509"/>
                <a:ext cx="0" cy="2833291"/>
              </a:xfrm>
              <a:prstGeom prst="line">
                <a:avLst/>
              </a:prstGeom>
              <a:noFill/>
              <a:ln w="9525" cap="flat" cmpd="sng" algn="ctr">
                <a:solidFill>
                  <a:schemeClr val="tx2"/>
                </a:solidFill>
                <a:prstDash val="solid"/>
                <a:round/>
                <a:headEnd type="none" w="med" len="med"/>
                <a:tailEnd type="none" w="med" len="med"/>
              </a:ln>
              <a:effectLst/>
            </p:spPr>
          </p:cxnSp>
        </p:grpSp>
      </p:grpSp>
    </p:spTree>
    <p:extLst>
      <p:ext uri="{BB962C8B-B14F-4D97-AF65-F5344CB8AC3E}">
        <p14:creationId xmlns:p14="http://schemas.microsoft.com/office/powerpoint/2010/main" val="278745456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35658" cy="369332"/>
          </a:xfrm>
        </p:spPr>
        <p:txBody>
          <a:bodyPr wrap="none">
            <a:spAutoFit/>
          </a:bodyPr>
          <a:lstStyle/>
          <a:p>
            <a:r>
              <a:rPr lang="en-US" altLang="ja-JP" dirty="0">
                <a:latin typeface="Arial" panose="020B0604020202020204" pitchFamily="34" charset="0"/>
                <a:cs typeface="Arial" panose="020B0604020202020204" pitchFamily="34" charset="0"/>
              </a:rPr>
              <a:t>Industry Key Topics</a:t>
            </a:r>
            <a:endParaRPr lang="ja-JP" altLang="en-US" dirty="0">
              <a:latin typeface="Arial" panose="020B0604020202020204" pitchFamily="34" charset="0"/>
              <a:cs typeface="Arial" panose="020B0604020202020204" pitchFamily="34" charset="0"/>
            </a:endParaRPr>
          </a:p>
        </p:txBody>
      </p:sp>
      <p:grpSp>
        <p:nvGrpSpPr>
          <p:cNvPr id="11" name="Group 10"/>
          <p:cNvGrpSpPr/>
          <p:nvPr/>
        </p:nvGrpSpPr>
        <p:grpSpPr>
          <a:xfrm>
            <a:off x="200820" y="1281509"/>
            <a:ext cx="8746047" cy="3116738"/>
            <a:chOff x="203200" y="1281509"/>
            <a:chExt cx="8746047" cy="3116738"/>
          </a:xfrm>
        </p:grpSpPr>
        <p:sp>
          <p:nvSpPr>
            <p:cNvPr id="7" name="Text Placeholder 6"/>
            <p:cNvSpPr txBox="1">
              <a:spLocks/>
            </p:cNvSpPr>
            <p:nvPr/>
          </p:nvSpPr>
          <p:spPr>
            <a:xfrm>
              <a:off x="203200" y="1789509"/>
              <a:ext cx="2784624" cy="1219200"/>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PH" b="1" dirty="0">
                  <a:solidFill>
                    <a:srgbClr val="4B4F55"/>
                  </a:solidFill>
                </a:rPr>
                <a:t>Market and Industry Key topics</a:t>
              </a:r>
            </a:p>
          </p:txBody>
        </p:sp>
        <p:sp>
          <p:nvSpPr>
            <p:cNvPr id="8" name="Text Placeholder 1"/>
            <p:cNvSpPr txBox="1">
              <a:spLocks/>
            </p:cNvSpPr>
            <p:nvPr/>
          </p:nvSpPr>
          <p:spPr>
            <a:xfrm>
              <a:off x="203200" y="1281509"/>
              <a:ext cx="2784624" cy="508000"/>
            </a:xfrm>
            <a:prstGeom prst="rect">
              <a:avLst/>
            </a:prstGeom>
          </p:spPr>
          <p:txBody>
            <a:bodyPr anchor="t"/>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sz="2000" b="1" dirty="0">
                  <a:solidFill>
                    <a:schemeClr val="accent1"/>
                  </a:solidFill>
                </a:rPr>
                <a:t>SECURITY MARKET</a:t>
              </a:r>
            </a:p>
          </p:txBody>
        </p:sp>
        <p:grpSp>
          <p:nvGrpSpPr>
            <p:cNvPr id="10" name="Group 9"/>
            <p:cNvGrpSpPr/>
            <p:nvPr/>
          </p:nvGrpSpPr>
          <p:grpSpPr>
            <a:xfrm>
              <a:off x="3131840" y="1281509"/>
              <a:ext cx="5817407" cy="3116738"/>
              <a:chOff x="3491880" y="1281509"/>
              <a:chExt cx="5817407" cy="3116738"/>
            </a:xfrm>
          </p:grpSpPr>
          <p:sp>
            <p:nvSpPr>
              <p:cNvPr id="6" name="Content Placeholder 5"/>
              <p:cNvSpPr txBox="1">
                <a:spLocks/>
              </p:cNvSpPr>
              <p:nvPr/>
            </p:nvSpPr>
            <p:spPr>
              <a:xfrm>
                <a:off x="3491880" y="1281509"/>
                <a:ext cx="5817407" cy="3116738"/>
              </a:xfrm>
              <a:prstGeom prst="rect">
                <a:avLst/>
              </a:prstGeom>
            </p:spPr>
            <p:txBody>
              <a:bodyPr>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ct val="150000"/>
                  </a:lnSpc>
                  <a:spcBef>
                    <a:spcPts val="0"/>
                  </a:spcBef>
                </a:pPr>
                <a:r>
                  <a:rPr lang="en-PH" sz="1200" dirty="0">
                    <a:solidFill>
                      <a:schemeClr val="tx2"/>
                    </a:solidFill>
                  </a:rPr>
                  <a:t>Security has risen to a CEO-level priority</a:t>
                </a:r>
              </a:p>
              <a:p>
                <a:pPr>
                  <a:lnSpc>
                    <a:spcPct val="150000"/>
                  </a:lnSpc>
                  <a:spcBef>
                    <a:spcPts val="0"/>
                  </a:spcBef>
                </a:pPr>
                <a:r>
                  <a:rPr lang="en-PH" sz="1200" dirty="0">
                    <a:solidFill>
                      <a:schemeClr val="tx2"/>
                    </a:solidFill>
                  </a:rPr>
                  <a:t>CISO musical chairs – who owns security?</a:t>
                </a:r>
              </a:p>
              <a:p>
                <a:pPr>
                  <a:lnSpc>
                    <a:spcPct val="150000"/>
                  </a:lnSpc>
                  <a:spcBef>
                    <a:spcPts val="0"/>
                  </a:spcBef>
                </a:pPr>
                <a:r>
                  <a:rPr lang="en-PH" sz="1200" dirty="0">
                    <a:solidFill>
                      <a:schemeClr val="tx2"/>
                    </a:solidFill>
                  </a:rPr>
                  <a:t>Cyber Insurance</a:t>
                </a:r>
              </a:p>
              <a:p>
                <a:pPr>
                  <a:lnSpc>
                    <a:spcPct val="150000"/>
                  </a:lnSpc>
                  <a:spcBef>
                    <a:spcPts val="0"/>
                  </a:spcBef>
                </a:pPr>
                <a:r>
                  <a:rPr lang="en-PH" sz="1200" dirty="0">
                    <a:solidFill>
                      <a:schemeClr val="tx2"/>
                    </a:solidFill>
                  </a:rPr>
                  <a:t>Threat Intelligence</a:t>
                </a:r>
              </a:p>
              <a:p>
                <a:pPr>
                  <a:lnSpc>
                    <a:spcPct val="150000"/>
                  </a:lnSpc>
                  <a:spcBef>
                    <a:spcPts val="0"/>
                  </a:spcBef>
                </a:pPr>
                <a:r>
                  <a:rPr lang="en-PH" sz="1200" dirty="0">
                    <a:solidFill>
                      <a:schemeClr val="tx2"/>
                    </a:solidFill>
                  </a:rPr>
                  <a:t>SIEM and similar technologies bombarding Security teams with Big Data for analysis</a:t>
                </a:r>
              </a:p>
              <a:p>
                <a:pPr>
                  <a:lnSpc>
                    <a:spcPct val="150000"/>
                  </a:lnSpc>
                  <a:spcBef>
                    <a:spcPts val="0"/>
                  </a:spcBef>
                </a:pPr>
                <a:r>
                  <a:rPr lang="en-PH" sz="1200" dirty="0">
                    <a:solidFill>
                      <a:schemeClr val="tx2"/>
                    </a:solidFill>
                  </a:rPr>
                  <a:t>Orchestration solutions (SOA&amp;R) have been getting hype to bring together SIEM and EDR to workable solutions</a:t>
                </a:r>
              </a:p>
              <a:p>
                <a:pPr>
                  <a:lnSpc>
                    <a:spcPct val="150000"/>
                  </a:lnSpc>
                  <a:spcBef>
                    <a:spcPts val="0"/>
                  </a:spcBef>
                </a:pPr>
                <a:r>
                  <a:rPr lang="en-PH" sz="1200" dirty="0">
                    <a:solidFill>
                      <a:schemeClr val="tx2"/>
                    </a:solidFill>
                  </a:rPr>
                  <a:t>UEBA and AI are also getting market acceptance</a:t>
                </a:r>
              </a:p>
              <a:p>
                <a:pPr>
                  <a:lnSpc>
                    <a:spcPct val="150000"/>
                  </a:lnSpc>
                  <a:spcBef>
                    <a:spcPts val="0"/>
                  </a:spcBef>
                </a:pPr>
                <a:r>
                  <a:rPr lang="en-PH" sz="1200" dirty="0">
                    <a:solidFill>
                      <a:schemeClr val="tx2"/>
                    </a:solidFill>
                  </a:rPr>
                  <a:t>IoT has no dedicated security standard</a:t>
                </a:r>
              </a:p>
              <a:p>
                <a:pPr>
                  <a:lnSpc>
                    <a:spcPct val="150000"/>
                  </a:lnSpc>
                  <a:spcBef>
                    <a:spcPts val="0"/>
                  </a:spcBef>
                </a:pPr>
                <a:r>
                  <a:rPr lang="en-PH" sz="1200" dirty="0">
                    <a:solidFill>
                      <a:schemeClr val="tx2"/>
                    </a:solidFill>
                  </a:rPr>
                  <a:t>Cloud solutions bring up a range of security concerns and has led to CASB taking off</a:t>
                </a:r>
              </a:p>
            </p:txBody>
          </p:sp>
          <p:cxnSp>
            <p:nvCxnSpPr>
              <p:cNvPr id="9" name="Straight Connector 8"/>
              <p:cNvCxnSpPr/>
              <p:nvPr/>
            </p:nvCxnSpPr>
            <p:spPr bwMode="auto">
              <a:xfrm>
                <a:off x="3491880" y="1281509"/>
                <a:ext cx="0" cy="2833291"/>
              </a:xfrm>
              <a:prstGeom prst="line">
                <a:avLst/>
              </a:prstGeom>
              <a:noFill/>
              <a:ln w="9525" cap="flat" cmpd="sng" algn="ctr">
                <a:solidFill>
                  <a:schemeClr val="tx2"/>
                </a:solidFill>
                <a:prstDash val="solid"/>
                <a:round/>
                <a:headEnd type="none" w="med" len="med"/>
                <a:tailEnd type="none" w="med" len="med"/>
              </a:ln>
              <a:effectLst/>
            </p:spPr>
          </p:cxnSp>
        </p:grpSp>
      </p:grpSp>
    </p:spTree>
    <p:extLst>
      <p:ext uri="{BB962C8B-B14F-4D97-AF65-F5344CB8AC3E}">
        <p14:creationId xmlns:p14="http://schemas.microsoft.com/office/powerpoint/2010/main" val="7696732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344459" cy="369332"/>
          </a:xfrm>
        </p:spPr>
        <p:txBody>
          <a:bodyPr wrap="none">
            <a:spAutoFit/>
          </a:bodyPr>
          <a:lstStyle/>
          <a:p>
            <a:r>
              <a:rPr lang="en-US" altLang="ja-JP" dirty="0">
                <a:latin typeface="Arial" panose="020B0604020202020204" pitchFamily="34" charset="0"/>
                <a:cs typeface="Arial" panose="020B0604020202020204" pitchFamily="34" charset="0"/>
              </a:rPr>
              <a:t>Updated Breach Notification Laws</a:t>
            </a:r>
            <a:endParaRPr lang="ja-JP" altLang="en-US" dirty="0">
              <a:latin typeface="Arial" panose="020B0604020202020204" pitchFamily="34" charset="0"/>
              <a:cs typeface="Arial" panose="020B0604020202020204" pitchFamily="34" charset="0"/>
            </a:endParaRPr>
          </a:p>
        </p:txBody>
      </p:sp>
      <p:grpSp>
        <p:nvGrpSpPr>
          <p:cNvPr id="11" name="Group 10"/>
          <p:cNvGrpSpPr/>
          <p:nvPr/>
        </p:nvGrpSpPr>
        <p:grpSpPr>
          <a:xfrm>
            <a:off x="200820" y="1281509"/>
            <a:ext cx="8746047" cy="3116738"/>
            <a:chOff x="203200" y="1281509"/>
            <a:chExt cx="8746047" cy="3116738"/>
          </a:xfrm>
        </p:grpSpPr>
        <p:sp>
          <p:nvSpPr>
            <p:cNvPr id="7" name="Text Placeholder 6"/>
            <p:cNvSpPr txBox="1">
              <a:spLocks/>
            </p:cNvSpPr>
            <p:nvPr/>
          </p:nvSpPr>
          <p:spPr>
            <a:xfrm>
              <a:off x="203200" y="1789509"/>
              <a:ext cx="2784624" cy="1219200"/>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PH" b="1" dirty="0">
                  <a:solidFill>
                    <a:srgbClr val="4B4F55"/>
                  </a:solidFill>
                </a:rPr>
                <a:t>Breach Notification Laws</a:t>
              </a:r>
            </a:p>
          </p:txBody>
        </p:sp>
        <p:sp>
          <p:nvSpPr>
            <p:cNvPr id="8" name="Text Placeholder 1"/>
            <p:cNvSpPr txBox="1">
              <a:spLocks/>
            </p:cNvSpPr>
            <p:nvPr/>
          </p:nvSpPr>
          <p:spPr>
            <a:xfrm>
              <a:off x="203200" y="1281509"/>
              <a:ext cx="2784624" cy="508000"/>
            </a:xfrm>
            <a:prstGeom prst="rect">
              <a:avLst/>
            </a:prstGeom>
          </p:spPr>
          <p:txBody>
            <a:bodyPr anchor="t"/>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sz="2000" b="1" dirty="0">
                  <a:solidFill>
                    <a:schemeClr val="accent1"/>
                  </a:solidFill>
                </a:rPr>
                <a:t>SECURITY MARKET</a:t>
              </a:r>
            </a:p>
          </p:txBody>
        </p:sp>
        <p:grpSp>
          <p:nvGrpSpPr>
            <p:cNvPr id="10" name="Group 9"/>
            <p:cNvGrpSpPr/>
            <p:nvPr/>
          </p:nvGrpSpPr>
          <p:grpSpPr>
            <a:xfrm>
              <a:off x="3131840" y="1281509"/>
              <a:ext cx="5817407" cy="3116738"/>
              <a:chOff x="3491880" y="1281509"/>
              <a:chExt cx="5817407" cy="3116738"/>
            </a:xfrm>
          </p:grpSpPr>
          <p:sp>
            <p:nvSpPr>
              <p:cNvPr id="6" name="Content Placeholder 5"/>
              <p:cNvSpPr txBox="1">
                <a:spLocks/>
              </p:cNvSpPr>
              <p:nvPr/>
            </p:nvSpPr>
            <p:spPr>
              <a:xfrm>
                <a:off x="3491880" y="1281509"/>
                <a:ext cx="5817407" cy="3116738"/>
              </a:xfrm>
              <a:prstGeom prst="rect">
                <a:avLst/>
              </a:prstGeom>
            </p:spPr>
            <p:txBody>
              <a:bodyPr>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buNone/>
                </a:pPr>
                <a:r>
                  <a:rPr lang="en-PH" sz="1200" b="1" dirty="0">
                    <a:solidFill>
                      <a:schemeClr val="accent4"/>
                    </a:solidFill>
                  </a:rPr>
                  <a:t>United States</a:t>
                </a:r>
              </a:p>
              <a:p>
                <a:pPr>
                  <a:lnSpc>
                    <a:spcPct val="100000"/>
                  </a:lnSpc>
                </a:pPr>
                <a:r>
                  <a:rPr lang="en-PH" sz="1200" dirty="0">
                    <a:solidFill>
                      <a:schemeClr val="tx2"/>
                    </a:solidFill>
                  </a:rPr>
                  <a:t>Will preempt all state data breach notification laws</a:t>
                </a:r>
              </a:p>
              <a:p>
                <a:pPr>
                  <a:lnSpc>
                    <a:spcPct val="100000"/>
                  </a:lnSpc>
                </a:pPr>
                <a:r>
                  <a:rPr lang="en-PH" sz="1200" dirty="0">
                    <a:solidFill>
                      <a:schemeClr val="tx2"/>
                    </a:solidFill>
                  </a:rPr>
                  <a:t>Companies must implement reasonable security measures and practices</a:t>
                </a:r>
              </a:p>
              <a:p>
                <a:pPr>
                  <a:lnSpc>
                    <a:spcPct val="100000"/>
                  </a:lnSpc>
                </a:pPr>
                <a:r>
                  <a:rPr lang="en-PH" sz="1200" dirty="0">
                    <a:solidFill>
                      <a:schemeClr val="tx2"/>
                    </a:solidFill>
                  </a:rPr>
                  <a:t>Notification within 30 days after breach discovery</a:t>
                </a:r>
              </a:p>
              <a:p>
                <a:pPr>
                  <a:lnSpc>
                    <a:spcPct val="100000"/>
                  </a:lnSpc>
                </a:pPr>
                <a:r>
                  <a:rPr lang="en-PH" sz="1200" dirty="0">
                    <a:solidFill>
                      <a:schemeClr val="tx2"/>
                    </a:solidFill>
                  </a:rPr>
                  <a:t>CA and NY have lead the way with State Breach Notificaiton, others following</a:t>
                </a:r>
              </a:p>
              <a:p>
                <a:pPr marL="0" indent="0">
                  <a:lnSpc>
                    <a:spcPct val="100000"/>
                  </a:lnSpc>
                  <a:buNone/>
                </a:pPr>
                <a:r>
                  <a:rPr lang="en-PH" sz="1200" b="1" dirty="0">
                    <a:solidFill>
                      <a:schemeClr val="accent4"/>
                    </a:solidFill>
                  </a:rPr>
                  <a:t>Europe</a:t>
                </a:r>
              </a:p>
              <a:p>
                <a:pPr>
                  <a:lnSpc>
                    <a:spcPct val="100000"/>
                  </a:lnSpc>
                </a:pPr>
                <a:r>
                  <a:rPr lang="en-PH" sz="1200" dirty="0">
                    <a:solidFill>
                      <a:schemeClr val="tx2"/>
                    </a:solidFill>
                  </a:rPr>
                  <a:t>GDPR streamlines legislation between the 28 member states</a:t>
                </a:r>
              </a:p>
              <a:p>
                <a:pPr>
                  <a:lnSpc>
                    <a:spcPct val="100000"/>
                  </a:lnSpc>
                </a:pPr>
                <a:r>
                  <a:rPr lang="en-PH" sz="1200" dirty="0">
                    <a:solidFill>
                      <a:schemeClr val="tx2"/>
                    </a:solidFill>
                  </a:rPr>
                  <a:t>Expanded definition of personal data, implies age of digital consent to 13 and includes a right to erasure</a:t>
                </a:r>
              </a:p>
              <a:p>
                <a:pPr>
                  <a:lnSpc>
                    <a:spcPct val="100000"/>
                  </a:lnSpc>
                </a:pPr>
                <a:r>
                  <a:rPr lang="en-PH" sz="1200" dirty="0">
                    <a:solidFill>
                      <a:schemeClr val="tx2"/>
                    </a:solidFill>
                  </a:rPr>
                  <a:t>Orgs must have Data Protection Officer and disclose procedures</a:t>
                </a:r>
              </a:p>
              <a:p>
                <a:pPr>
                  <a:lnSpc>
                    <a:spcPct val="100000"/>
                  </a:lnSpc>
                </a:pPr>
                <a:r>
                  <a:rPr lang="en-PH" sz="1200" dirty="0">
                    <a:solidFill>
                      <a:schemeClr val="tx2"/>
                    </a:solidFill>
                  </a:rPr>
                  <a:t>Breach notification in &lt;72 hours, fines of €20 million or &lt;4% of revenue </a:t>
                </a:r>
              </a:p>
              <a:p>
                <a:pPr>
                  <a:lnSpc>
                    <a:spcPct val="100000"/>
                  </a:lnSpc>
                </a:pPr>
                <a:r>
                  <a:rPr lang="en-PH" sz="1200" dirty="0">
                    <a:solidFill>
                      <a:schemeClr val="tx2"/>
                    </a:solidFill>
                  </a:rPr>
                  <a:t>Impacts organizations that store data, operate, or provide services in EU</a:t>
                </a:r>
              </a:p>
              <a:p>
                <a:pPr marL="0" indent="0">
                  <a:lnSpc>
                    <a:spcPct val="100000"/>
                  </a:lnSpc>
                  <a:buNone/>
                </a:pPr>
                <a:r>
                  <a:rPr lang="en-PH" sz="1200" b="1" dirty="0">
                    <a:solidFill>
                      <a:schemeClr val="accent4"/>
                    </a:solidFill>
                  </a:rPr>
                  <a:t>Australia</a:t>
                </a:r>
              </a:p>
              <a:p>
                <a:pPr>
                  <a:lnSpc>
                    <a:spcPct val="100000"/>
                  </a:lnSpc>
                </a:pPr>
                <a:r>
                  <a:rPr lang="en-PH" sz="1200" dirty="0">
                    <a:solidFill>
                      <a:schemeClr val="tx2"/>
                    </a:solidFill>
                  </a:rPr>
                  <a:t>Affects any organization that deal with Australian consumers or process </a:t>
                </a:r>
                <a:br>
                  <a:rPr lang="en-PH" sz="1200" dirty="0">
                    <a:solidFill>
                      <a:schemeClr val="tx2"/>
                    </a:solidFill>
                  </a:rPr>
                </a:br>
                <a:r>
                  <a:rPr lang="en-PH" sz="1200" dirty="0">
                    <a:solidFill>
                      <a:schemeClr val="tx2"/>
                    </a:solidFill>
                  </a:rPr>
                  <a:t>their PII</a:t>
                </a:r>
              </a:p>
            </p:txBody>
          </p:sp>
          <p:cxnSp>
            <p:nvCxnSpPr>
              <p:cNvPr id="9" name="Straight Connector 8"/>
              <p:cNvCxnSpPr/>
              <p:nvPr/>
            </p:nvCxnSpPr>
            <p:spPr bwMode="auto">
              <a:xfrm>
                <a:off x="3491880" y="1281509"/>
                <a:ext cx="0" cy="2833291"/>
              </a:xfrm>
              <a:prstGeom prst="line">
                <a:avLst/>
              </a:prstGeom>
              <a:noFill/>
              <a:ln w="9525" cap="flat" cmpd="sng" algn="ctr">
                <a:solidFill>
                  <a:schemeClr val="tx2"/>
                </a:solidFill>
                <a:prstDash val="solid"/>
                <a:round/>
                <a:headEnd type="none" w="med" len="med"/>
                <a:tailEnd type="none" w="med" len="med"/>
              </a:ln>
              <a:effectLst/>
            </p:spPr>
          </p:cxnSp>
        </p:grpSp>
      </p:grpSp>
    </p:spTree>
    <p:extLst>
      <p:ext uri="{BB962C8B-B14F-4D97-AF65-F5344CB8AC3E}">
        <p14:creationId xmlns:p14="http://schemas.microsoft.com/office/powerpoint/2010/main" val="284056631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hutterstock_307056338.jpg"/>
          <p:cNvPicPr>
            <a:picLocks noChangeAspect="1"/>
          </p:cNvPicPr>
          <p:nvPr/>
        </p:nvPicPr>
        <p:blipFill>
          <a:blip r:embed="rId3">
            <a:lum bright="-10000"/>
          </a:blip>
          <a:srcRect t="6638" b="54163"/>
          <a:stretch>
            <a:fillRect/>
          </a:stretch>
        </p:blipFill>
        <p:spPr>
          <a:xfrm>
            <a:off x="0" y="0"/>
            <a:ext cx="9144000" cy="2159540"/>
          </a:xfrm>
          <a:prstGeom prst="rect">
            <a:avLst/>
          </a:prstGeom>
        </p:spPr>
      </p:pic>
      <p:grpSp>
        <p:nvGrpSpPr>
          <p:cNvPr id="80" name="グループ化 79"/>
          <p:cNvGrpSpPr/>
          <p:nvPr/>
        </p:nvGrpSpPr>
        <p:grpSpPr>
          <a:xfrm>
            <a:off x="7039747" y="1669256"/>
            <a:ext cx="1826141" cy="245806"/>
            <a:chOff x="6649234" y="1669256"/>
            <a:chExt cx="1826141" cy="245806"/>
          </a:xfrm>
        </p:grpSpPr>
        <p:sp>
          <p:nvSpPr>
            <p:cNvPr id="78" name="AutoShape 66"/>
            <p:cNvSpPr>
              <a:spLocks noChangeArrowheads="1"/>
            </p:cNvSpPr>
            <p:nvPr/>
          </p:nvSpPr>
          <p:spPr bwMode="gray">
            <a:xfrm>
              <a:off x="6674644" y="1669256"/>
              <a:ext cx="1745151" cy="230982"/>
            </a:xfrm>
            <a:prstGeom prst="roundRect">
              <a:avLst>
                <a:gd name="adj" fmla="val 10713"/>
              </a:avLst>
            </a:prstGeom>
            <a:solidFill>
              <a:schemeClr val="bg1"/>
            </a:solidFill>
            <a:ln w="19050" cap="rnd">
              <a:solidFill>
                <a:srgbClr val="CC3300"/>
              </a:solidFill>
              <a:round/>
              <a:headEnd/>
              <a:tailEnd/>
            </a:ln>
          </p:spPr>
          <p:txBody>
            <a:bodyPr wrap="none" anchor="ctr"/>
            <a:lstStyle/>
            <a:p>
              <a:pPr algn="l">
                <a:lnSpc>
                  <a:spcPct val="90000"/>
                </a:lnSpc>
              </a:pPr>
              <a:endParaRPr lang="ja-JP" altLang="en-US"/>
            </a:p>
          </p:txBody>
        </p:sp>
        <p:sp>
          <p:nvSpPr>
            <p:cNvPr id="79" name="Text Box 65"/>
            <p:cNvSpPr txBox="1">
              <a:spLocks noChangeArrowheads="1"/>
            </p:cNvSpPr>
            <p:nvPr/>
          </p:nvSpPr>
          <p:spPr bwMode="gray">
            <a:xfrm>
              <a:off x="6649234" y="1670380"/>
              <a:ext cx="1826141" cy="244682"/>
            </a:xfrm>
            <a:prstGeom prst="rect">
              <a:avLst/>
            </a:prstGeom>
            <a:noFill/>
            <a:ln w="3175" cap="rnd">
              <a:noFill/>
              <a:miter lim="800000"/>
              <a:headEnd/>
              <a:tailEnd/>
            </a:ln>
          </p:spPr>
          <p:txBody>
            <a:bodyPr wrap="none">
              <a:spAutoFit/>
            </a:bodyPr>
            <a:lstStyle/>
            <a:p>
              <a:pPr>
                <a:spcBef>
                  <a:spcPct val="30000"/>
                </a:spcBef>
              </a:pPr>
              <a:r>
                <a:rPr lang="en-US" altLang="ja-JP" sz="1100" dirty="0">
                  <a:solidFill>
                    <a:srgbClr val="CC3300"/>
                  </a:solidFill>
                  <a:latin typeface="Arial" charset="0"/>
                  <a:ea typeface="ＭＳ ゴシック" pitchFamily="49" charset="-128"/>
                </a:rPr>
                <a:t>HITACHI CONFIDENTIAL</a:t>
              </a:r>
              <a:endParaRPr lang="en-US" altLang="ja-JP" sz="1100" dirty="0">
                <a:solidFill>
                  <a:srgbClr val="CC3300"/>
                </a:solidFill>
                <a:latin typeface="Arial" charset="0"/>
                <a:ea typeface="HGP創英角ｺﾞｼｯｸUB" pitchFamily="50" charset="-128"/>
              </a:endParaRPr>
            </a:p>
          </p:txBody>
        </p:sp>
      </p:grpSp>
      <p:sp>
        <p:nvSpPr>
          <p:cNvPr id="29" name="タイトル 28"/>
          <p:cNvSpPr>
            <a:spLocks noGrp="1"/>
          </p:cNvSpPr>
          <p:nvPr>
            <p:ph type="title"/>
          </p:nvPr>
        </p:nvSpPr>
        <p:spPr bwMode="gray">
          <a:xfrm>
            <a:off x="2138611" y="2335279"/>
            <a:ext cx="5694188" cy="461665"/>
          </a:xfrm>
        </p:spPr>
        <p:txBody>
          <a:bodyPr wrap="none"/>
          <a:lstStyle/>
          <a:p>
            <a:r>
              <a:rPr lang="en-US" altLang="ja-JP" b="1" dirty="0">
                <a:cs typeface="Arial" charset="0"/>
              </a:rPr>
              <a:t>Buyer Personas &amp; Buyer Discussions</a:t>
            </a:r>
            <a:endParaRPr kumimoji="1" lang="ja-JP" altLang="en-US" sz="2400" b="1" dirty="0">
              <a:solidFill>
                <a:schemeClr val="tx2"/>
              </a:solidFill>
            </a:endParaRPr>
          </a:p>
        </p:txBody>
      </p:sp>
      <p:sp>
        <p:nvSpPr>
          <p:cNvPr id="30" name="テキスト プレースホルダ 29"/>
          <p:cNvSpPr>
            <a:spLocks noGrp="1"/>
          </p:cNvSpPr>
          <p:nvPr>
            <p:ph type="body" sz="quarter" idx="11"/>
          </p:nvPr>
        </p:nvSpPr>
        <p:spPr bwMode="gray">
          <a:xfrm>
            <a:off x="2138610" y="2835994"/>
            <a:ext cx="5262979" cy="369332"/>
          </a:xfrm>
        </p:spPr>
        <p:txBody>
          <a:bodyPr wrap="none">
            <a:spAutoFit/>
          </a:bodyPr>
          <a:lstStyle/>
          <a:p>
            <a:pPr marL="0" indent="0"/>
            <a:r>
              <a:rPr lang="en-US" altLang="ja-JP" dirty="0">
                <a:solidFill>
                  <a:schemeClr val="tx2"/>
                </a:solidFill>
                <a:latin typeface="Arial" panose="020B0604020202020204" pitchFamily="34" charset="0"/>
                <a:cs typeface="Arial" panose="020B0604020202020204" pitchFamily="34" charset="0"/>
              </a:rPr>
              <a:t>Who are your Prospects and what are their roles?</a:t>
            </a:r>
          </a:p>
        </p:txBody>
      </p:sp>
      <p:sp>
        <p:nvSpPr>
          <p:cNvPr id="92" name="Text Box 58"/>
          <p:cNvSpPr txBox="1">
            <a:spLocks noChangeArrowheads="1"/>
          </p:cNvSpPr>
          <p:nvPr/>
        </p:nvSpPr>
        <p:spPr bwMode="gray">
          <a:xfrm>
            <a:off x="2155862" y="4473493"/>
            <a:ext cx="2255489" cy="286232"/>
          </a:xfrm>
          <a:prstGeom prst="rect">
            <a:avLst/>
          </a:prstGeom>
          <a:noFill/>
          <a:ln w="9525">
            <a:noFill/>
            <a:miter lim="800000"/>
            <a:headEnd/>
            <a:tailEnd/>
          </a:ln>
        </p:spPr>
        <p:txBody>
          <a:bodyPr wrap="none">
            <a:spAutoFit/>
          </a:bodyPr>
          <a:lstStyle>
            <a:defPPr>
              <a:defRPr lang="ja-JP"/>
            </a:defPPr>
            <a:lvl1pPr>
              <a:defRPr sz="1400">
                <a:solidFill>
                  <a:schemeClr val="accent5"/>
                </a:solidFill>
                <a:latin typeface="Arial" panose="020B0604020202020204" pitchFamily="34" charset="0"/>
                <a:cs typeface="Arial" panose="020B0604020202020204" pitchFamily="34" charset="0"/>
              </a:defRPr>
            </a:lvl1pPr>
          </a:lstStyle>
          <a:p>
            <a:r>
              <a:rPr lang="en-US" altLang="ja-JP" dirty="0">
                <a:solidFill>
                  <a:schemeClr val="tx2"/>
                </a:solidFill>
              </a:rPr>
              <a:t>A Hitachi Group Company</a:t>
            </a:r>
          </a:p>
        </p:txBody>
      </p:sp>
      <p:pic>
        <p:nvPicPr>
          <p:cNvPr id="49" name="図 48" descr="ea60_010_032_dwin.wmf"/>
          <p:cNvPicPr>
            <a:picLocks noChangeAspect="1"/>
          </p:cNvPicPr>
          <p:nvPr/>
        </p:nvPicPr>
        <p:blipFill>
          <a:blip r:embed="rId4"/>
          <a:stretch>
            <a:fillRect/>
          </a:stretch>
        </p:blipFill>
        <p:spPr>
          <a:xfrm>
            <a:off x="7050655" y="402724"/>
            <a:ext cx="1769495" cy="507600"/>
          </a:xfrm>
          <a:prstGeom prst="rect">
            <a:avLst/>
          </a:prstGeom>
        </p:spPr>
      </p:pic>
      <p:sp>
        <p:nvSpPr>
          <p:cNvPr id="10" name="テキスト プレースホルダ 29"/>
          <p:cNvSpPr txBox="1">
            <a:spLocks/>
          </p:cNvSpPr>
          <p:nvPr/>
        </p:nvSpPr>
        <p:spPr bwMode="gray">
          <a:xfrm>
            <a:off x="2138610" y="3287396"/>
            <a:ext cx="4467890" cy="369332"/>
          </a:xfrm>
          <a:prstGeom prst="rect">
            <a:avLst/>
          </a:prstGeom>
        </p:spPr>
        <p:txBody>
          <a:bodyPr wrap="none">
            <a:spAutoFit/>
          </a:bodyPr>
          <a:lstStyle>
            <a:lvl1pPr marL="342900" indent="-342900" algn="l" rtl="0" fontAlgn="base">
              <a:spcBef>
                <a:spcPct val="20000"/>
              </a:spcBef>
              <a:spcAft>
                <a:spcPct val="0"/>
              </a:spcAft>
              <a:buNone/>
              <a:defRPr kumimoji="1" sz="1800">
                <a:solidFill>
                  <a:schemeClr val="tx2"/>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pPr>
            <a:r>
              <a:rPr lang="en-US" altLang="ja-JP" kern="0" dirty="0">
                <a:latin typeface="Arial" panose="020B0604020202020204" pitchFamily="34" charset="0"/>
                <a:cs typeface="Arial" panose="020B0604020202020204" pitchFamily="34" charset="0"/>
              </a:rPr>
              <a:t>Hitachi Systems Security Internal Training</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207656" cy="369332"/>
          </a:xfrm>
        </p:spPr>
        <p:txBody>
          <a:bodyPr wrap="none">
            <a:spAutoFit/>
          </a:bodyPr>
          <a:lstStyle/>
          <a:p>
            <a:r>
              <a:rPr lang="en-US" altLang="ja-JP" dirty="0">
                <a:latin typeface="Arial" panose="020B0604020202020204" pitchFamily="34" charset="0"/>
                <a:cs typeface="Arial" panose="020B0604020202020204" pitchFamily="34" charset="0"/>
              </a:rPr>
              <a:t>MSS Predictions</a:t>
            </a:r>
            <a:endParaRPr lang="ja-JP" altLang="en-US" dirty="0">
              <a:latin typeface="Arial" panose="020B0604020202020204" pitchFamily="34" charset="0"/>
              <a:cs typeface="Arial" panose="020B0604020202020204" pitchFamily="34" charset="0"/>
            </a:endParaRPr>
          </a:p>
        </p:txBody>
      </p:sp>
      <p:grpSp>
        <p:nvGrpSpPr>
          <p:cNvPr id="11" name="Group 10"/>
          <p:cNvGrpSpPr/>
          <p:nvPr/>
        </p:nvGrpSpPr>
        <p:grpSpPr>
          <a:xfrm>
            <a:off x="200820" y="1281509"/>
            <a:ext cx="8746047" cy="3116738"/>
            <a:chOff x="203200" y="1281509"/>
            <a:chExt cx="8746047" cy="3116738"/>
          </a:xfrm>
        </p:grpSpPr>
        <p:sp>
          <p:nvSpPr>
            <p:cNvPr id="7" name="Text Placeholder 6"/>
            <p:cNvSpPr txBox="1">
              <a:spLocks/>
            </p:cNvSpPr>
            <p:nvPr/>
          </p:nvSpPr>
          <p:spPr>
            <a:xfrm>
              <a:off x="203200" y="1789509"/>
              <a:ext cx="2784624" cy="1219200"/>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PH" b="1" dirty="0">
                  <a:solidFill>
                    <a:srgbClr val="4B4F55"/>
                  </a:solidFill>
                </a:rPr>
                <a:t>2018 MSS Predictions</a:t>
              </a:r>
            </a:p>
          </p:txBody>
        </p:sp>
        <p:sp>
          <p:nvSpPr>
            <p:cNvPr id="8" name="Text Placeholder 1"/>
            <p:cNvSpPr txBox="1">
              <a:spLocks/>
            </p:cNvSpPr>
            <p:nvPr/>
          </p:nvSpPr>
          <p:spPr>
            <a:xfrm>
              <a:off x="203200" y="1281509"/>
              <a:ext cx="2784624" cy="508000"/>
            </a:xfrm>
            <a:prstGeom prst="rect">
              <a:avLst/>
            </a:prstGeom>
          </p:spPr>
          <p:txBody>
            <a:bodyPr anchor="t"/>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sz="2000" b="1" dirty="0">
                  <a:solidFill>
                    <a:schemeClr val="accent1"/>
                  </a:solidFill>
                </a:rPr>
                <a:t>SECURITY MARKET</a:t>
              </a:r>
            </a:p>
          </p:txBody>
        </p:sp>
        <p:grpSp>
          <p:nvGrpSpPr>
            <p:cNvPr id="10" name="Group 9"/>
            <p:cNvGrpSpPr/>
            <p:nvPr/>
          </p:nvGrpSpPr>
          <p:grpSpPr>
            <a:xfrm>
              <a:off x="3131840" y="1281509"/>
              <a:ext cx="5817407" cy="3116738"/>
              <a:chOff x="3491880" y="1281509"/>
              <a:chExt cx="5817407" cy="3116738"/>
            </a:xfrm>
          </p:grpSpPr>
          <p:sp>
            <p:nvSpPr>
              <p:cNvPr id="6" name="Content Placeholder 5"/>
              <p:cNvSpPr txBox="1">
                <a:spLocks/>
              </p:cNvSpPr>
              <p:nvPr/>
            </p:nvSpPr>
            <p:spPr>
              <a:xfrm>
                <a:off x="3491880" y="1281509"/>
                <a:ext cx="5817407" cy="3116738"/>
              </a:xfrm>
              <a:prstGeom prst="rect">
                <a:avLst/>
              </a:prstGeom>
            </p:spPr>
            <p:txBody>
              <a:bodyPr>
                <a:noAutofit/>
              </a:bodyPr>
              <a:lstStyle>
                <a:defPPr>
                  <a:defRPr lang="ja-JP"/>
                </a:defPPr>
                <a:lvl1pPr marL="342900" indent="-342900">
                  <a:lnSpc>
                    <a:spcPct val="150000"/>
                  </a:lnSpc>
                  <a:spcBef>
                    <a:spcPts val="0"/>
                  </a:spcBef>
                  <a:buChar char="•"/>
                  <a:defRPr sz="1600">
                    <a:latin typeface="+mn-lt"/>
                    <a:ea typeface="+mn-ea"/>
                  </a:defRPr>
                </a:lvl1pPr>
                <a:lvl2pPr marL="742950" indent="-285750">
                  <a:spcBef>
                    <a:spcPct val="20000"/>
                  </a:spcBef>
                  <a:buChar char="–"/>
                  <a:defRPr sz="2800">
                    <a:solidFill>
                      <a:schemeClr val="tx1"/>
                    </a:solidFill>
                    <a:latin typeface="+mn-lt"/>
                    <a:ea typeface="+mn-ea"/>
                  </a:defRPr>
                </a:lvl2pPr>
                <a:lvl3pPr marL="1143000" indent="-228600">
                  <a:spcBef>
                    <a:spcPct val="20000"/>
                  </a:spcBef>
                  <a:buChar char="•"/>
                  <a:defRPr sz="2400">
                    <a:solidFill>
                      <a:schemeClr val="tx1"/>
                    </a:solidFill>
                    <a:latin typeface="+mn-lt"/>
                    <a:ea typeface="+mn-ea"/>
                  </a:defRPr>
                </a:lvl3pPr>
                <a:lvl4pPr marL="1600200" indent="-228600">
                  <a:spcBef>
                    <a:spcPct val="20000"/>
                  </a:spcBef>
                  <a:buChar char="–"/>
                  <a:defRPr sz="2000">
                    <a:solidFill>
                      <a:schemeClr val="tx1"/>
                    </a:solidFill>
                    <a:latin typeface="+mn-lt"/>
                    <a:ea typeface="+mn-ea"/>
                  </a:defRPr>
                </a:lvl4pPr>
                <a:lvl5pPr marL="2057400" indent="-228600">
                  <a:spcBef>
                    <a:spcPct val="20000"/>
                  </a:spcBef>
                  <a:buChar char="»"/>
                  <a:defRPr sz="2000">
                    <a:solidFill>
                      <a:schemeClr val="tx1"/>
                    </a:solidFill>
                    <a:latin typeface="+mn-lt"/>
                    <a:ea typeface="+mn-ea"/>
                  </a:defRPr>
                </a:lvl5pPr>
                <a:lvl6pPr marL="2514600" indent="-228600" fontAlgn="base">
                  <a:spcBef>
                    <a:spcPct val="20000"/>
                  </a:spcBef>
                  <a:spcAft>
                    <a:spcPct val="0"/>
                  </a:spcAft>
                  <a:buChar char="»"/>
                  <a:defRPr sz="2000">
                    <a:solidFill>
                      <a:schemeClr val="tx1"/>
                    </a:solidFill>
                    <a:latin typeface="+mn-lt"/>
                    <a:ea typeface="+mn-ea"/>
                  </a:defRPr>
                </a:lvl6pPr>
                <a:lvl7pPr marL="2971800" indent="-228600" fontAlgn="base">
                  <a:spcBef>
                    <a:spcPct val="20000"/>
                  </a:spcBef>
                  <a:spcAft>
                    <a:spcPct val="0"/>
                  </a:spcAft>
                  <a:buChar char="»"/>
                  <a:defRPr sz="2000">
                    <a:solidFill>
                      <a:schemeClr val="tx1"/>
                    </a:solidFill>
                    <a:latin typeface="+mn-lt"/>
                    <a:ea typeface="+mn-ea"/>
                  </a:defRPr>
                </a:lvl7pPr>
                <a:lvl8pPr marL="3429000" indent="-228600" fontAlgn="base">
                  <a:spcBef>
                    <a:spcPct val="20000"/>
                  </a:spcBef>
                  <a:spcAft>
                    <a:spcPct val="0"/>
                  </a:spcAft>
                  <a:buChar char="»"/>
                  <a:defRPr sz="2000">
                    <a:solidFill>
                      <a:schemeClr val="tx1"/>
                    </a:solidFill>
                    <a:latin typeface="+mn-lt"/>
                    <a:ea typeface="+mn-ea"/>
                  </a:defRPr>
                </a:lvl8pPr>
                <a:lvl9pPr marL="3886200" indent="-228600" fontAlgn="base">
                  <a:spcBef>
                    <a:spcPct val="20000"/>
                  </a:spcBef>
                  <a:spcAft>
                    <a:spcPct val="0"/>
                  </a:spcAft>
                  <a:buChar char="»"/>
                  <a:defRPr sz="2000">
                    <a:solidFill>
                      <a:schemeClr val="tx1"/>
                    </a:solidFill>
                    <a:latin typeface="+mn-lt"/>
                    <a:ea typeface="+mn-ea"/>
                  </a:defRPr>
                </a:lvl9pPr>
              </a:lstStyle>
              <a:p>
                <a:r>
                  <a:rPr lang="en-PH" dirty="0"/>
                  <a:t>Budget shortages and compliance surging MSSP sales</a:t>
                </a:r>
              </a:p>
              <a:p>
                <a:r>
                  <a:rPr lang="en-PH" dirty="0"/>
                  <a:t>Dissatisfaction with MSSPs may cause change in providers or shift to in-house</a:t>
                </a:r>
              </a:p>
              <a:p>
                <a:r>
                  <a:rPr lang="en-PH" dirty="0"/>
                  <a:t>Rise of MDR fills the gap left by MSSP</a:t>
                </a:r>
              </a:p>
              <a:p>
                <a:r>
                  <a:rPr lang="en-PH" dirty="0"/>
                  <a:t>IR Services continue to rise with compliance req.</a:t>
                </a:r>
              </a:p>
              <a:p>
                <a:r>
                  <a:rPr lang="en-PH" dirty="0"/>
                  <a:t>Threat Intel and Anlaytics services will differentiate MSSPs</a:t>
                </a:r>
              </a:p>
            </p:txBody>
          </p:sp>
          <p:cxnSp>
            <p:nvCxnSpPr>
              <p:cNvPr id="9" name="Straight Connector 8"/>
              <p:cNvCxnSpPr/>
              <p:nvPr/>
            </p:nvCxnSpPr>
            <p:spPr bwMode="auto">
              <a:xfrm>
                <a:off x="3491880" y="1281509"/>
                <a:ext cx="0" cy="2833291"/>
              </a:xfrm>
              <a:prstGeom prst="line">
                <a:avLst/>
              </a:prstGeom>
              <a:noFill/>
              <a:ln w="9525" cap="flat" cmpd="sng" algn="ctr">
                <a:solidFill>
                  <a:schemeClr val="tx2"/>
                </a:solidFill>
                <a:prstDash val="solid"/>
                <a:round/>
                <a:headEnd type="none" w="med" len="med"/>
                <a:tailEnd type="none" w="med" len="med"/>
              </a:ln>
              <a:effectLst/>
            </p:spPr>
          </p:cxnSp>
        </p:grpSp>
      </p:grpSp>
    </p:spTree>
    <p:extLst>
      <p:ext uri="{BB962C8B-B14F-4D97-AF65-F5344CB8AC3E}">
        <p14:creationId xmlns:p14="http://schemas.microsoft.com/office/powerpoint/2010/main" val="229206429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319866" cy="369332"/>
          </a:xfrm>
        </p:spPr>
        <p:txBody>
          <a:bodyPr wrap="none">
            <a:spAutoFit/>
          </a:bodyPr>
          <a:lstStyle/>
          <a:p>
            <a:r>
              <a:rPr lang="en-US" altLang="ja-JP" dirty="0">
                <a:latin typeface="Arial" panose="020B0604020202020204" pitchFamily="34" charset="0"/>
                <a:cs typeface="Arial" panose="020B0604020202020204" pitchFamily="34" charset="0"/>
              </a:rPr>
              <a:t>SIEM Capabilities</a:t>
            </a:r>
            <a:endParaRPr lang="ja-JP" altLang="en-US" dirty="0">
              <a:latin typeface="Arial" panose="020B0604020202020204" pitchFamily="34" charset="0"/>
              <a:cs typeface="Arial" panose="020B0604020202020204" pitchFamily="34" charset="0"/>
            </a:endParaRPr>
          </a:p>
        </p:txBody>
      </p:sp>
      <p:sp>
        <p:nvSpPr>
          <p:cNvPr id="7" name="Text Placeholder 6"/>
          <p:cNvSpPr txBox="1">
            <a:spLocks/>
          </p:cNvSpPr>
          <p:nvPr/>
        </p:nvSpPr>
        <p:spPr>
          <a:xfrm>
            <a:off x="200820" y="1789509"/>
            <a:ext cx="2784624" cy="1219200"/>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PH" b="1" dirty="0">
                <a:solidFill>
                  <a:srgbClr val="4B4F55"/>
                </a:solidFill>
              </a:rPr>
              <a:t>Main Capabilities of SIEM</a:t>
            </a:r>
          </a:p>
        </p:txBody>
      </p:sp>
      <p:sp>
        <p:nvSpPr>
          <p:cNvPr id="8" name="Text Placeholder 1"/>
          <p:cNvSpPr txBox="1">
            <a:spLocks/>
          </p:cNvSpPr>
          <p:nvPr/>
        </p:nvSpPr>
        <p:spPr>
          <a:xfrm>
            <a:off x="200820" y="1281509"/>
            <a:ext cx="2784624" cy="508000"/>
          </a:xfrm>
          <a:prstGeom prst="rect">
            <a:avLst/>
          </a:prstGeom>
        </p:spPr>
        <p:txBody>
          <a:bodyPr anchor="t"/>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sz="2000" b="1" dirty="0">
                <a:solidFill>
                  <a:schemeClr val="accent1"/>
                </a:solidFill>
              </a:rPr>
              <a:t>SECURITY MARKET</a:t>
            </a:r>
          </a:p>
        </p:txBody>
      </p:sp>
      <p:grpSp>
        <p:nvGrpSpPr>
          <p:cNvPr id="10" name="Group 9"/>
          <p:cNvGrpSpPr/>
          <p:nvPr/>
        </p:nvGrpSpPr>
        <p:grpSpPr>
          <a:xfrm>
            <a:off x="3129460" y="1281509"/>
            <a:ext cx="5817407" cy="3116738"/>
            <a:chOff x="3491880" y="1281509"/>
            <a:chExt cx="5817407" cy="3116738"/>
          </a:xfrm>
        </p:grpSpPr>
        <p:sp>
          <p:nvSpPr>
            <p:cNvPr id="6" name="Content Placeholder 5"/>
            <p:cNvSpPr txBox="1">
              <a:spLocks/>
            </p:cNvSpPr>
            <p:nvPr/>
          </p:nvSpPr>
          <p:spPr>
            <a:xfrm>
              <a:off x="3491880" y="1281509"/>
              <a:ext cx="5817407" cy="3116738"/>
            </a:xfrm>
            <a:prstGeom prst="rect">
              <a:avLst/>
            </a:prstGeom>
          </p:spPr>
          <p:txBody>
            <a:bodyPr>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ct val="100000"/>
                </a:lnSpc>
              </a:pPr>
              <a:endParaRPr lang="en-PH" sz="1600" dirty="0">
                <a:solidFill>
                  <a:schemeClr val="tx2"/>
                </a:solidFill>
              </a:endParaRPr>
            </a:p>
          </p:txBody>
        </p:sp>
        <p:cxnSp>
          <p:nvCxnSpPr>
            <p:cNvPr id="9" name="Straight Connector 8"/>
            <p:cNvCxnSpPr/>
            <p:nvPr/>
          </p:nvCxnSpPr>
          <p:spPr bwMode="auto">
            <a:xfrm>
              <a:off x="3491880" y="1281509"/>
              <a:ext cx="0" cy="2833291"/>
            </a:xfrm>
            <a:prstGeom prst="line">
              <a:avLst/>
            </a:prstGeom>
            <a:noFill/>
            <a:ln w="9525" cap="flat" cmpd="sng" algn="ctr">
              <a:solidFill>
                <a:schemeClr val="tx2"/>
              </a:solidFill>
              <a:prstDash val="solid"/>
              <a:round/>
              <a:headEnd type="none" w="med" len="med"/>
              <a:tailEnd type="none" w="med" len="med"/>
            </a:ln>
            <a:effectLst/>
          </p:spPr>
        </p:cxnSp>
      </p:grpSp>
      <p:pic>
        <p:nvPicPr>
          <p:cNvPr id="13" name="Picture 12">
            <a:extLst>
              <a:ext uri="{FF2B5EF4-FFF2-40B4-BE49-F238E27FC236}">
                <a16:creationId xmlns:a16="http://schemas.microsoft.com/office/drawing/2014/main" id="{3C250291-A9EC-4E7B-A1D3-8C2E26CCA234}"/>
              </a:ext>
            </a:extLst>
          </p:cNvPr>
          <p:cNvPicPr>
            <a:picLocks noChangeAspect="1"/>
          </p:cNvPicPr>
          <p:nvPr/>
        </p:nvPicPr>
        <p:blipFill>
          <a:blip r:embed="rId3"/>
          <a:stretch>
            <a:fillRect/>
          </a:stretch>
        </p:blipFill>
        <p:spPr>
          <a:xfrm>
            <a:off x="3349594" y="1281509"/>
            <a:ext cx="4106059" cy="2833291"/>
          </a:xfrm>
          <a:prstGeom prst="rect">
            <a:avLst/>
          </a:prstGeom>
        </p:spPr>
      </p:pic>
    </p:spTree>
    <p:extLst>
      <p:ext uri="{BB962C8B-B14F-4D97-AF65-F5344CB8AC3E}">
        <p14:creationId xmlns:p14="http://schemas.microsoft.com/office/powerpoint/2010/main" val="258315348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693366" cy="369332"/>
          </a:xfrm>
        </p:spPr>
        <p:txBody>
          <a:bodyPr wrap="none">
            <a:spAutoFit/>
          </a:bodyPr>
          <a:lstStyle/>
          <a:p>
            <a:r>
              <a:rPr lang="en-US" altLang="ja-JP" dirty="0">
                <a:latin typeface="Arial" panose="020B0604020202020204" pitchFamily="34" charset="0"/>
                <a:cs typeface="Arial" panose="020B0604020202020204" pitchFamily="34" charset="0"/>
              </a:rPr>
              <a:t>Components of MSS</a:t>
            </a:r>
            <a:endParaRPr lang="ja-JP" altLang="en-US" dirty="0">
              <a:latin typeface="Arial" panose="020B0604020202020204" pitchFamily="34" charset="0"/>
              <a:cs typeface="Arial" panose="020B0604020202020204" pitchFamily="34" charset="0"/>
            </a:endParaRPr>
          </a:p>
        </p:txBody>
      </p:sp>
      <p:grpSp>
        <p:nvGrpSpPr>
          <p:cNvPr id="11" name="Group 10"/>
          <p:cNvGrpSpPr/>
          <p:nvPr/>
        </p:nvGrpSpPr>
        <p:grpSpPr>
          <a:xfrm>
            <a:off x="200820" y="1281509"/>
            <a:ext cx="8746047" cy="3116738"/>
            <a:chOff x="203200" y="1281509"/>
            <a:chExt cx="8746047" cy="3116738"/>
          </a:xfrm>
        </p:grpSpPr>
        <p:sp>
          <p:nvSpPr>
            <p:cNvPr id="7" name="Text Placeholder 6"/>
            <p:cNvSpPr txBox="1">
              <a:spLocks/>
            </p:cNvSpPr>
            <p:nvPr/>
          </p:nvSpPr>
          <p:spPr>
            <a:xfrm>
              <a:off x="203200" y="1789509"/>
              <a:ext cx="2784624" cy="1219200"/>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b="1" dirty="0">
                  <a:solidFill>
                    <a:srgbClr val="4B4F55"/>
                  </a:solidFill>
                </a:rPr>
                <a:t>Main Components of MSS</a:t>
              </a:r>
            </a:p>
          </p:txBody>
        </p:sp>
        <p:sp>
          <p:nvSpPr>
            <p:cNvPr id="8" name="Text Placeholder 1"/>
            <p:cNvSpPr txBox="1">
              <a:spLocks/>
            </p:cNvSpPr>
            <p:nvPr/>
          </p:nvSpPr>
          <p:spPr>
            <a:xfrm>
              <a:off x="203200" y="1281509"/>
              <a:ext cx="2784624" cy="508000"/>
            </a:xfrm>
            <a:prstGeom prst="rect">
              <a:avLst/>
            </a:prstGeom>
          </p:spPr>
          <p:txBody>
            <a:bodyPr anchor="t"/>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sz="2000" b="1" dirty="0">
                  <a:solidFill>
                    <a:schemeClr val="accent1"/>
                  </a:solidFill>
                </a:rPr>
                <a:t>SECURITY MARKET</a:t>
              </a:r>
            </a:p>
          </p:txBody>
        </p:sp>
        <p:grpSp>
          <p:nvGrpSpPr>
            <p:cNvPr id="10" name="Group 9"/>
            <p:cNvGrpSpPr/>
            <p:nvPr/>
          </p:nvGrpSpPr>
          <p:grpSpPr>
            <a:xfrm>
              <a:off x="3131840" y="1281509"/>
              <a:ext cx="5817407" cy="3116738"/>
              <a:chOff x="3491880" y="1281509"/>
              <a:chExt cx="5817407" cy="3116738"/>
            </a:xfrm>
          </p:grpSpPr>
          <p:sp>
            <p:nvSpPr>
              <p:cNvPr id="6" name="Content Placeholder 5"/>
              <p:cNvSpPr txBox="1">
                <a:spLocks/>
              </p:cNvSpPr>
              <p:nvPr/>
            </p:nvSpPr>
            <p:spPr>
              <a:xfrm>
                <a:off x="3491880" y="1281509"/>
                <a:ext cx="5817407" cy="3116738"/>
              </a:xfrm>
              <a:prstGeom prst="rect">
                <a:avLst/>
              </a:prstGeom>
            </p:spPr>
            <p:txBody>
              <a:bodyPr>
                <a:noAutofit/>
              </a:bodyPr>
              <a:lstStyle>
                <a:defPPr>
                  <a:defRPr lang="ja-JP"/>
                </a:defPPr>
                <a:lvl1pPr marL="342900" indent="-342900">
                  <a:lnSpc>
                    <a:spcPct val="150000"/>
                  </a:lnSpc>
                  <a:spcBef>
                    <a:spcPts val="0"/>
                  </a:spcBef>
                  <a:buChar char="•"/>
                  <a:defRPr sz="1600">
                    <a:latin typeface="+mn-lt"/>
                    <a:ea typeface="+mn-ea"/>
                  </a:defRPr>
                </a:lvl1pPr>
                <a:lvl2pPr marL="742950" indent="-285750">
                  <a:spcBef>
                    <a:spcPct val="20000"/>
                  </a:spcBef>
                  <a:buChar char="–"/>
                  <a:defRPr sz="2800">
                    <a:solidFill>
                      <a:schemeClr val="tx1"/>
                    </a:solidFill>
                    <a:latin typeface="+mn-lt"/>
                    <a:ea typeface="+mn-ea"/>
                  </a:defRPr>
                </a:lvl2pPr>
                <a:lvl3pPr marL="1143000" indent="-228600">
                  <a:spcBef>
                    <a:spcPct val="20000"/>
                  </a:spcBef>
                  <a:buChar char="•"/>
                  <a:defRPr sz="2400">
                    <a:solidFill>
                      <a:schemeClr val="tx1"/>
                    </a:solidFill>
                    <a:latin typeface="+mn-lt"/>
                    <a:ea typeface="+mn-ea"/>
                  </a:defRPr>
                </a:lvl3pPr>
                <a:lvl4pPr marL="1600200" indent="-228600">
                  <a:spcBef>
                    <a:spcPct val="20000"/>
                  </a:spcBef>
                  <a:buChar char="–"/>
                  <a:defRPr sz="2000">
                    <a:solidFill>
                      <a:schemeClr val="tx1"/>
                    </a:solidFill>
                    <a:latin typeface="+mn-lt"/>
                    <a:ea typeface="+mn-ea"/>
                  </a:defRPr>
                </a:lvl4pPr>
                <a:lvl5pPr marL="2057400" indent="-228600">
                  <a:spcBef>
                    <a:spcPct val="20000"/>
                  </a:spcBef>
                  <a:buChar char="»"/>
                  <a:defRPr sz="2000">
                    <a:solidFill>
                      <a:schemeClr val="tx1"/>
                    </a:solidFill>
                    <a:latin typeface="+mn-lt"/>
                    <a:ea typeface="+mn-ea"/>
                  </a:defRPr>
                </a:lvl5pPr>
                <a:lvl6pPr marL="2514600" indent="-228600" fontAlgn="base">
                  <a:spcBef>
                    <a:spcPct val="20000"/>
                  </a:spcBef>
                  <a:spcAft>
                    <a:spcPct val="0"/>
                  </a:spcAft>
                  <a:buChar char="»"/>
                  <a:defRPr sz="2000">
                    <a:solidFill>
                      <a:schemeClr val="tx1"/>
                    </a:solidFill>
                    <a:latin typeface="+mn-lt"/>
                    <a:ea typeface="+mn-ea"/>
                  </a:defRPr>
                </a:lvl6pPr>
                <a:lvl7pPr marL="2971800" indent="-228600" fontAlgn="base">
                  <a:spcBef>
                    <a:spcPct val="20000"/>
                  </a:spcBef>
                  <a:spcAft>
                    <a:spcPct val="0"/>
                  </a:spcAft>
                  <a:buChar char="»"/>
                  <a:defRPr sz="2000">
                    <a:solidFill>
                      <a:schemeClr val="tx1"/>
                    </a:solidFill>
                    <a:latin typeface="+mn-lt"/>
                    <a:ea typeface="+mn-ea"/>
                  </a:defRPr>
                </a:lvl7pPr>
                <a:lvl8pPr marL="3429000" indent="-228600" fontAlgn="base">
                  <a:spcBef>
                    <a:spcPct val="20000"/>
                  </a:spcBef>
                  <a:spcAft>
                    <a:spcPct val="0"/>
                  </a:spcAft>
                  <a:buChar char="»"/>
                  <a:defRPr sz="2000">
                    <a:solidFill>
                      <a:schemeClr val="tx1"/>
                    </a:solidFill>
                    <a:latin typeface="+mn-lt"/>
                    <a:ea typeface="+mn-ea"/>
                  </a:defRPr>
                </a:lvl8pPr>
                <a:lvl9pPr marL="3886200" indent="-228600" fontAlgn="base">
                  <a:spcBef>
                    <a:spcPct val="20000"/>
                  </a:spcBef>
                  <a:spcAft>
                    <a:spcPct val="0"/>
                  </a:spcAft>
                  <a:buChar char="»"/>
                  <a:defRPr sz="2000">
                    <a:solidFill>
                      <a:schemeClr val="tx1"/>
                    </a:solidFill>
                    <a:latin typeface="+mn-lt"/>
                    <a:ea typeface="+mn-ea"/>
                  </a:defRPr>
                </a:lvl9pPr>
              </a:lstStyle>
              <a:p>
                <a:r>
                  <a:rPr lang="en-PH" dirty="0"/>
                  <a:t>FW and NGFW</a:t>
                </a:r>
              </a:p>
              <a:p>
                <a:r>
                  <a:rPr lang="en-PH" dirty="0"/>
                  <a:t>IDPSs and NGIDPS</a:t>
                </a:r>
              </a:p>
              <a:p>
                <a:r>
                  <a:rPr lang="en-PH" dirty="0"/>
                  <a:t>UTMS</a:t>
                </a:r>
              </a:p>
              <a:p>
                <a:r>
                  <a:rPr lang="en-PH" dirty="0"/>
                  <a:t>SWG</a:t>
                </a:r>
              </a:p>
            </p:txBody>
          </p:sp>
          <p:cxnSp>
            <p:nvCxnSpPr>
              <p:cNvPr id="9" name="Straight Connector 8"/>
              <p:cNvCxnSpPr/>
              <p:nvPr/>
            </p:nvCxnSpPr>
            <p:spPr bwMode="auto">
              <a:xfrm>
                <a:off x="3491880" y="1281509"/>
                <a:ext cx="0" cy="2833291"/>
              </a:xfrm>
              <a:prstGeom prst="line">
                <a:avLst/>
              </a:prstGeom>
              <a:noFill/>
              <a:ln w="9525" cap="flat" cmpd="sng" algn="ctr">
                <a:solidFill>
                  <a:schemeClr val="tx2"/>
                </a:solidFill>
                <a:prstDash val="solid"/>
                <a:round/>
                <a:headEnd type="none" w="med" len="med"/>
                <a:tailEnd type="none" w="med" len="med"/>
              </a:ln>
              <a:effectLst/>
            </p:spPr>
          </p:cxnSp>
        </p:grpSp>
      </p:grpSp>
    </p:spTree>
    <p:extLst>
      <p:ext uri="{BB962C8B-B14F-4D97-AF65-F5344CB8AC3E}">
        <p14:creationId xmlns:p14="http://schemas.microsoft.com/office/powerpoint/2010/main" val="321764782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47391" cy="369332"/>
          </a:xfrm>
        </p:spPr>
        <p:txBody>
          <a:bodyPr wrap="none">
            <a:spAutoFit/>
          </a:bodyPr>
          <a:lstStyle/>
          <a:p>
            <a:r>
              <a:rPr lang="en-US" dirty="0"/>
              <a:t>Main Components of MSS</a:t>
            </a:r>
            <a:endParaRPr lang="ja-JP" altLang="en-US" dirty="0">
              <a:latin typeface="Arial" panose="020B0604020202020204" pitchFamily="34" charset="0"/>
              <a:cs typeface="Arial" panose="020B0604020202020204" pitchFamily="34" charset="0"/>
            </a:endParaRPr>
          </a:p>
        </p:txBody>
      </p:sp>
      <p:grpSp>
        <p:nvGrpSpPr>
          <p:cNvPr id="11" name="Group 10"/>
          <p:cNvGrpSpPr/>
          <p:nvPr/>
        </p:nvGrpSpPr>
        <p:grpSpPr>
          <a:xfrm>
            <a:off x="200820" y="1281509"/>
            <a:ext cx="8746047" cy="3116738"/>
            <a:chOff x="203200" y="1281509"/>
            <a:chExt cx="8746047" cy="3116738"/>
          </a:xfrm>
        </p:grpSpPr>
        <p:sp>
          <p:nvSpPr>
            <p:cNvPr id="7" name="Text Placeholder 6"/>
            <p:cNvSpPr txBox="1">
              <a:spLocks/>
            </p:cNvSpPr>
            <p:nvPr/>
          </p:nvSpPr>
          <p:spPr>
            <a:xfrm>
              <a:off x="203200" y="1789509"/>
              <a:ext cx="2784624" cy="1219200"/>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b="1" dirty="0">
                  <a:solidFill>
                    <a:srgbClr val="4B4F55"/>
                  </a:solidFill>
                </a:rPr>
                <a:t>Main Components of MSS</a:t>
              </a:r>
            </a:p>
          </p:txBody>
        </p:sp>
        <p:sp>
          <p:nvSpPr>
            <p:cNvPr id="8" name="Text Placeholder 1"/>
            <p:cNvSpPr txBox="1">
              <a:spLocks/>
            </p:cNvSpPr>
            <p:nvPr/>
          </p:nvSpPr>
          <p:spPr>
            <a:xfrm>
              <a:off x="203200" y="1281509"/>
              <a:ext cx="2784624" cy="508000"/>
            </a:xfrm>
            <a:prstGeom prst="rect">
              <a:avLst/>
            </a:prstGeom>
          </p:spPr>
          <p:txBody>
            <a:bodyPr anchor="t"/>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FontTx/>
                <a:buNone/>
              </a:pPr>
              <a:r>
                <a:rPr lang="en-US" sz="2000" b="1" dirty="0">
                  <a:solidFill>
                    <a:schemeClr val="accent1"/>
                  </a:solidFill>
                </a:rPr>
                <a:t>SECURITY MARKET</a:t>
              </a:r>
            </a:p>
          </p:txBody>
        </p:sp>
        <p:grpSp>
          <p:nvGrpSpPr>
            <p:cNvPr id="10" name="Group 9"/>
            <p:cNvGrpSpPr/>
            <p:nvPr/>
          </p:nvGrpSpPr>
          <p:grpSpPr>
            <a:xfrm>
              <a:off x="3131840" y="1281509"/>
              <a:ext cx="5817407" cy="3116738"/>
              <a:chOff x="3491880" y="1281509"/>
              <a:chExt cx="5817407" cy="3116738"/>
            </a:xfrm>
          </p:grpSpPr>
          <p:sp>
            <p:nvSpPr>
              <p:cNvPr id="6" name="Content Placeholder 5"/>
              <p:cNvSpPr txBox="1">
                <a:spLocks/>
              </p:cNvSpPr>
              <p:nvPr/>
            </p:nvSpPr>
            <p:spPr>
              <a:xfrm>
                <a:off x="3491880" y="1281509"/>
                <a:ext cx="5817407" cy="3116738"/>
              </a:xfrm>
              <a:prstGeom prst="rect">
                <a:avLst/>
              </a:prstGeom>
            </p:spPr>
            <p:txBody>
              <a:bodyPr>
                <a:noAutofit/>
              </a:bodyPr>
              <a:lstStyle>
                <a:defPPr>
                  <a:defRPr lang="ja-JP"/>
                </a:defPPr>
                <a:lvl1pPr marL="342900" indent="-342900">
                  <a:lnSpc>
                    <a:spcPct val="150000"/>
                  </a:lnSpc>
                  <a:spcBef>
                    <a:spcPts val="0"/>
                  </a:spcBef>
                  <a:buChar char="•"/>
                  <a:defRPr sz="1600">
                    <a:latin typeface="+mn-lt"/>
                    <a:ea typeface="+mn-ea"/>
                  </a:defRPr>
                </a:lvl1pPr>
                <a:lvl2pPr marL="742950" indent="-285750">
                  <a:spcBef>
                    <a:spcPct val="20000"/>
                  </a:spcBef>
                  <a:buChar char="–"/>
                  <a:defRPr sz="2800">
                    <a:solidFill>
                      <a:schemeClr val="tx1"/>
                    </a:solidFill>
                    <a:latin typeface="+mn-lt"/>
                    <a:ea typeface="+mn-ea"/>
                  </a:defRPr>
                </a:lvl2pPr>
                <a:lvl3pPr marL="1143000" indent="-228600">
                  <a:spcBef>
                    <a:spcPct val="20000"/>
                  </a:spcBef>
                  <a:buChar char="•"/>
                  <a:defRPr sz="2400">
                    <a:solidFill>
                      <a:schemeClr val="tx1"/>
                    </a:solidFill>
                    <a:latin typeface="+mn-lt"/>
                    <a:ea typeface="+mn-ea"/>
                  </a:defRPr>
                </a:lvl3pPr>
                <a:lvl4pPr marL="1600200" indent="-228600">
                  <a:spcBef>
                    <a:spcPct val="20000"/>
                  </a:spcBef>
                  <a:buChar char="–"/>
                  <a:defRPr sz="2000">
                    <a:solidFill>
                      <a:schemeClr val="tx1"/>
                    </a:solidFill>
                    <a:latin typeface="+mn-lt"/>
                    <a:ea typeface="+mn-ea"/>
                  </a:defRPr>
                </a:lvl4pPr>
                <a:lvl5pPr marL="2057400" indent="-228600">
                  <a:spcBef>
                    <a:spcPct val="20000"/>
                  </a:spcBef>
                  <a:buChar char="»"/>
                  <a:defRPr sz="2000">
                    <a:solidFill>
                      <a:schemeClr val="tx1"/>
                    </a:solidFill>
                    <a:latin typeface="+mn-lt"/>
                    <a:ea typeface="+mn-ea"/>
                  </a:defRPr>
                </a:lvl5pPr>
                <a:lvl6pPr marL="2514600" indent="-228600" fontAlgn="base">
                  <a:spcBef>
                    <a:spcPct val="20000"/>
                  </a:spcBef>
                  <a:spcAft>
                    <a:spcPct val="0"/>
                  </a:spcAft>
                  <a:buChar char="»"/>
                  <a:defRPr sz="2000">
                    <a:solidFill>
                      <a:schemeClr val="tx1"/>
                    </a:solidFill>
                    <a:latin typeface="+mn-lt"/>
                    <a:ea typeface="+mn-ea"/>
                  </a:defRPr>
                </a:lvl6pPr>
                <a:lvl7pPr marL="2971800" indent="-228600" fontAlgn="base">
                  <a:spcBef>
                    <a:spcPct val="20000"/>
                  </a:spcBef>
                  <a:spcAft>
                    <a:spcPct val="0"/>
                  </a:spcAft>
                  <a:buChar char="»"/>
                  <a:defRPr sz="2000">
                    <a:solidFill>
                      <a:schemeClr val="tx1"/>
                    </a:solidFill>
                    <a:latin typeface="+mn-lt"/>
                    <a:ea typeface="+mn-ea"/>
                  </a:defRPr>
                </a:lvl7pPr>
                <a:lvl8pPr marL="3429000" indent="-228600" fontAlgn="base">
                  <a:spcBef>
                    <a:spcPct val="20000"/>
                  </a:spcBef>
                  <a:spcAft>
                    <a:spcPct val="0"/>
                  </a:spcAft>
                  <a:buChar char="»"/>
                  <a:defRPr sz="2000">
                    <a:solidFill>
                      <a:schemeClr val="tx1"/>
                    </a:solidFill>
                    <a:latin typeface="+mn-lt"/>
                    <a:ea typeface="+mn-ea"/>
                  </a:defRPr>
                </a:lvl8pPr>
                <a:lvl9pPr marL="3886200" indent="-228600" fontAlgn="base">
                  <a:spcBef>
                    <a:spcPct val="20000"/>
                  </a:spcBef>
                  <a:spcAft>
                    <a:spcPct val="0"/>
                  </a:spcAft>
                  <a:buChar char="»"/>
                  <a:defRPr sz="2000">
                    <a:solidFill>
                      <a:schemeClr val="tx1"/>
                    </a:solidFill>
                    <a:latin typeface="+mn-lt"/>
                    <a:ea typeface="+mn-ea"/>
                  </a:defRPr>
                </a:lvl9pPr>
              </a:lstStyle>
              <a:p>
                <a:r>
                  <a:rPr lang="en-PH" dirty="0"/>
                  <a:t>FW and NGFW</a:t>
                </a:r>
              </a:p>
              <a:p>
                <a:r>
                  <a:rPr lang="en-PH" dirty="0"/>
                  <a:t>IDPSs and NGIDPS</a:t>
                </a:r>
              </a:p>
              <a:p>
                <a:r>
                  <a:rPr lang="en-PH" dirty="0"/>
                  <a:t>UTMS</a:t>
                </a:r>
              </a:p>
              <a:p>
                <a:r>
                  <a:rPr lang="en-PH" dirty="0"/>
                  <a:t>SWG</a:t>
                </a:r>
              </a:p>
            </p:txBody>
          </p:sp>
          <p:cxnSp>
            <p:nvCxnSpPr>
              <p:cNvPr id="9" name="Straight Connector 8"/>
              <p:cNvCxnSpPr/>
              <p:nvPr/>
            </p:nvCxnSpPr>
            <p:spPr bwMode="auto">
              <a:xfrm>
                <a:off x="3491880" y="1281509"/>
                <a:ext cx="0" cy="2833291"/>
              </a:xfrm>
              <a:prstGeom prst="line">
                <a:avLst/>
              </a:prstGeom>
              <a:noFill/>
              <a:ln w="9525" cap="flat" cmpd="sng" algn="ctr">
                <a:solidFill>
                  <a:schemeClr val="tx2"/>
                </a:solidFill>
                <a:prstDash val="solid"/>
                <a:round/>
                <a:headEnd type="none" w="med" len="med"/>
                <a:tailEnd type="none" w="med" len="med"/>
              </a:ln>
              <a:effectLst/>
            </p:spPr>
          </p:cxnSp>
        </p:grpSp>
      </p:grpSp>
    </p:spTree>
    <p:extLst>
      <p:ext uri="{BB962C8B-B14F-4D97-AF65-F5344CB8AC3E}">
        <p14:creationId xmlns:p14="http://schemas.microsoft.com/office/powerpoint/2010/main" val="242409462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373313" cy="369332"/>
          </a:xfrm>
        </p:spPr>
        <p:txBody>
          <a:bodyPr wrap="none">
            <a:spAutoFit/>
          </a:bodyPr>
          <a:lstStyle/>
          <a:p>
            <a:r>
              <a:rPr lang="en-US" altLang="ja-JP" dirty="0">
                <a:latin typeface="Arial" panose="020B0604020202020204" pitchFamily="34" charset="0"/>
                <a:cs typeface="Arial" panose="020B0604020202020204" pitchFamily="34" charset="0"/>
              </a:rPr>
              <a:t>Security Technology by Capability</a:t>
            </a:r>
            <a:endParaRPr lang="ja-JP" altLang="en-US" dirty="0">
              <a:latin typeface="Arial" panose="020B0604020202020204" pitchFamily="34" charset="0"/>
              <a:cs typeface="Arial" panose="020B0604020202020204" pitchFamily="34" charset="0"/>
            </a:endParaRPr>
          </a:p>
        </p:txBody>
      </p:sp>
      <p:grpSp>
        <p:nvGrpSpPr>
          <p:cNvPr id="6" name="Group 5"/>
          <p:cNvGrpSpPr/>
          <p:nvPr/>
        </p:nvGrpSpPr>
        <p:grpSpPr>
          <a:xfrm>
            <a:off x="5016753" y="4047772"/>
            <a:ext cx="1772112" cy="859715"/>
            <a:chOff x="3641899" y="4269366"/>
            <a:chExt cx="2992741" cy="847563"/>
          </a:xfrm>
        </p:grpSpPr>
        <p:sp>
          <p:nvSpPr>
            <p:cNvPr id="7" name="Rectangle 6"/>
            <p:cNvSpPr/>
            <p:nvPr/>
          </p:nvSpPr>
          <p:spPr>
            <a:xfrm>
              <a:off x="3641899" y="4269366"/>
              <a:ext cx="2992741" cy="847563"/>
            </a:xfrm>
            <a:prstGeom prst="rect">
              <a:avLst/>
            </a:prstGeom>
            <a:solidFill>
              <a:schemeClr val="bg1"/>
            </a:solidFill>
            <a:ln>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sp>
          <p:nvSpPr>
            <p:cNvPr id="8" name="Rectangle 7"/>
            <p:cNvSpPr/>
            <p:nvPr/>
          </p:nvSpPr>
          <p:spPr>
            <a:xfrm>
              <a:off x="3641899" y="4269366"/>
              <a:ext cx="2992741" cy="227804"/>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rgbClr val="FFFFFF"/>
                  </a:solidFill>
                  <a:cs typeface="Arial" pitchFamily="34" charset="0"/>
                </a:rPr>
                <a:t>DFIR Workflow</a:t>
              </a:r>
            </a:p>
          </p:txBody>
        </p:sp>
      </p:grpSp>
      <p:sp>
        <p:nvSpPr>
          <p:cNvPr id="9" name="Rectangle 8"/>
          <p:cNvSpPr/>
          <p:nvPr/>
        </p:nvSpPr>
        <p:spPr>
          <a:xfrm>
            <a:off x="481791" y="2382632"/>
            <a:ext cx="2086099" cy="737345"/>
          </a:xfrm>
          <a:prstGeom prst="rect">
            <a:avLst/>
          </a:prstGeom>
          <a:solidFill>
            <a:schemeClr val="bg1"/>
          </a:solidFill>
          <a:ln>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pic>
        <p:nvPicPr>
          <p:cNvPr id="10" name="Picture 4" descr="http://www.dubex.dk/static/distributors/Overside-365x207/FireEye_logoX365x2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468" b="24729"/>
          <a:stretch/>
        </p:blipFill>
        <p:spPr bwMode="auto">
          <a:xfrm>
            <a:off x="1413030" y="2652833"/>
            <a:ext cx="1110742" cy="34960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1791" y="866619"/>
            <a:ext cx="2086099" cy="1232154"/>
          </a:xfrm>
          <a:prstGeom prst="rect">
            <a:avLst/>
          </a:prstGeom>
          <a:solidFill>
            <a:schemeClr val="bg1"/>
          </a:solidFill>
          <a:ln>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sp>
        <p:nvSpPr>
          <p:cNvPr id="13" name="Rectangle 12"/>
          <p:cNvSpPr/>
          <p:nvPr/>
        </p:nvSpPr>
        <p:spPr>
          <a:xfrm>
            <a:off x="481791" y="778430"/>
            <a:ext cx="2086099" cy="195122"/>
          </a:xfrm>
          <a:prstGeom prst="rect">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cs typeface="Arial" pitchFamily="34" charset="0"/>
              </a:rPr>
              <a:t>SIEM &amp;Log Analysis</a:t>
            </a:r>
          </a:p>
        </p:txBody>
      </p:sp>
      <p:sp>
        <p:nvSpPr>
          <p:cNvPr id="14" name="Rectangle 13"/>
          <p:cNvSpPr/>
          <p:nvPr/>
        </p:nvSpPr>
        <p:spPr>
          <a:xfrm>
            <a:off x="481791" y="2192318"/>
            <a:ext cx="2086099" cy="185150"/>
          </a:xfrm>
          <a:prstGeom prst="rect">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cs typeface="Arial" pitchFamily="34" charset="0"/>
              </a:rPr>
              <a:t>APT Detection/Sandboxing</a:t>
            </a:r>
          </a:p>
        </p:txBody>
      </p:sp>
      <p:sp>
        <p:nvSpPr>
          <p:cNvPr id="15" name="Rectangle 14"/>
          <p:cNvSpPr/>
          <p:nvPr/>
        </p:nvSpPr>
        <p:spPr>
          <a:xfrm>
            <a:off x="481791" y="3307742"/>
            <a:ext cx="2086099" cy="566441"/>
          </a:xfrm>
          <a:prstGeom prst="rect">
            <a:avLst/>
          </a:prstGeom>
          <a:solidFill>
            <a:schemeClr val="bg1"/>
          </a:solidFill>
          <a:ln>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sp>
        <p:nvSpPr>
          <p:cNvPr id="16" name="Rectangle 15"/>
          <p:cNvSpPr/>
          <p:nvPr/>
        </p:nvSpPr>
        <p:spPr>
          <a:xfrm>
            <a:off x="481791" y="3223709"/>
            <a:ext cx="2086099" cy="185150"/>
          </a:xfrm>
          <a:prstGeom prst="rect">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cs typeface="Arial" pitchFamily="34" charset="0"/>
              </a:rPr>
              <a:t>Intrusion Prevention (IPS)</a:t>
            </a:r>
          </a:p>
        </p:txBody>
      </p:sp>
      <p:sp>
        <p:nvSpPr>
          <p:cNvPr id="17" name="Rectangle 16"/>
          <p:cNvSpPr/>
          <p:nvPr/>
        </p:nvSpPr>
        <p:spPr>
          <a:xfrm>
            <a:off x="481791" y="4087238"/>
            <a:ext cx="2086099" cy="615572"/>
          </a:xfrm>
          <a:prstGeom prst="rect">
            <a:avLst/>
          </a:prstGeom>
          <a:solidFill>
            <a:schemeClr val="bg1"/>
          </a:solidFill>
          <a:ln>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sp>
        <p:nvSpPr>
          <p:cNvPr id="18" name="Rectangle 17"/>
          <p:cNvSpPr/>
          <p:nvPr/>
        </p:nvSpPr>
        <p:spPr>
          <a:xfrm>
            <a:off x="481791" y="3970182"/>
            <a:ext cx="2086099" cy="185150"/>
          </a:xfrm>
          <a:prstGeom prst="rect">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cs typeface="Arial" pitchFamily="34" charset="0"/>
              </a:rPr>
              <a:t>Network Security Analytics</a:t>
            </a:r>
          </a:p>
        </p:txBody>
      </p:sp>
      <p:grpSp>
        <p:nvGrpSpPr>
          <p:cNvPr id="19" name="Group 18"/>
          <p:cNvGrpSpPr/>
          <p:nvPr/>
        </p:nvGrpSpPr>
        <p:grpSpPr>
          <a:xfrm>
            <a:off x="3364326" y="802399"/>
            <a:ext cx="2385796" cy="940777"/>
            <a:chOff x="3535189" y="619124"/>
            <a:chExt cx="2963540" cy="847564"/>
          </a:xfrm>
        </p:grpSpPr>
        <p:sp>
          <p:nvSpPr>
            <p:cNvPr id="20" name="Rectangle 19"/>
            <p:cNvSpPr/>
            <p:nvPr/>
          </p:nvSpPr>
          <p:spPr>
            <a:xfrm>
              <a:off x="3535189" y="619125"/>
              <a:ext cx="2963540" cy="847563"/>
            </a:xfrm>
            <a:prstGeom prst="rect">
              <a:avLst/>
            </a:prstGeom>
            <a:no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sp>
          <p:nvSpPr>
            <p:cNvPr id="21" name="Rectangle 20"/>
            <p:cNvSpPr/>
            <p:nvPr/>
          </p:nvSpPr>
          <p:spPr>
            <a:xfrm>
              <a:off x="3535189" y="619124"/>
              <a:ext cx="2951086" cy="238125"/>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cs typeface="Arial" pitchFamily="34" charset="0"/>
                </a:rPr>
                <a:t>Structured Data Repositories</a:t>
              </a:r>
            </a:p>
          </p:txBody>
        </p:sp>
      </p:grpSp>
      <p:grpSp>
        <p:nvGrpSpPr>
          <p:cNvPr id="22" name="Group 21"/>
          <p:cNvGrpSpPr/>
          <p:nvPr/>
        </p:nvGrpSpPr>
        <p:grpSpPr>
          <a:xfrm>
            <a:off x="2936992" y="4048814"/>
            <a:ext cx="1838788" cy="858674"/>
            <a:chOff x="3641899" y="4269366"/>
            <a:chExt cx="2992741" cy="847563"/>
          </a:xfrm>
        </p:grpSpPr>
        <p:sp>
          <p:nvSpPr>
            <p:cNvPr id="23" name="Rectangle 22"/>
            <p:cNvSpPr/>
            <p:nvPr/>
          </p:nvSpPr>
          <p:spPr>
            <a:xfrm>
              <a:off x="3641899" y="4269366"/>
              <a:ext cx="2992741" cy="847563"/>
            </a:xfrm>
            <a:prstGeom prst="rect">
              <a:avLst/>
            </a:prstGeom>
            <a:solidFill>
              <a:schemeClr val="bg1"/>
            </a:solidFill>
            <a:ln>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sp>
          <p:nvSpPr>
            <p:cNvPr id="24" name="Rectangle 23"/>
            <p:cNvSpPr/>
            <p:nvPr/>
          </p:nvSpPr>
          <p:spPr>
            <a:xfrm>
              <a:off x="3641899" y="4269366"/>
              <a:ext cx="2992741" cy="227804"/>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cs typeface="Arial" pitchFamily="34" charset="0"/>
                </a:rPr>
                <a:t>Intelligence</a:t>
              </a:r>
            </a:p>
          </p:txBody>
        </p:sp>
      </p:grpSp>
      <p:sp>
        <p:nvSpPr>
          <p:cNvPr id="25" name="TextBox 24"/>
          <p:cNvSpPr txBox="1"/>
          <p:nvPr/>
        </p:nvSpPr>
        <p:spPr>
          <a:xfrm rot="16200000">
            <a:off x="-1763234" y="2669532"/>
            <a:ext cx="4103396" cy="180049"/>
          </a:xfrm>
          <a:prstGeom prst="rect">
            <a:avLst/>
          </a:prstGeom>
        </p:spPr>
        <p:txBody>
          <a:bodyPr wrap="square" lIns="0" tIns="0" rIns="0" bIns="0" rtlCol="0" anchor="t">
            <a:spAutoFit/>
          </a:bodyPr>
          <a:lstStyle/>
          <a:p>
            <a:pPr algn="ctr"/>
            <a:r>
              <a:rPr lang="en-US" sz="1300" b="1" dirty="0">
                <a:solidFill>
                  <a:srgbClr val="065389">
                    <a:lumMod val="75000"/>
                  </a:srgbClr>
                </a:solidFill>
                <a:latin typeface="Arial" pitchFamily="34" charset="0"/>
                <a:cs typeface="Arial" pitchFamily="34" charset="0"/>
              </a:rPr>
              <a:t>Automated Response for Alerting Technologies</a:t>
            </a:r>
          </a:p>
        </p:txBody>
      </p:sp>
      <p:pic>
        <p:nvPicPr>
          <p:cNvPr id="26" name="Picture 4" descr="http://news.softpedia.com/images/news2/HP-to-Buy-SIEM-Vendor-ArcSight-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913"/>
          <a:stretch/>
        </p:blipFill>
        <p:spPr bwMode="auto">
          <a:xfrm>
            <a:off x="723161" y="1353420"/>
            <a:ext cx="598924" cy="6043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liveatpc.com/wp-content/uploads/2012/09/sourcefire-logo-onl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5642" y="3577538"/>
            <a:ext cx="718262" cy="25378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www.adaptcom.com/assets/uploads/splun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2462" y="1664585"/>
            <a:ext cx="846084" cy="3117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upload.wikimedia.org/wikipedia/en/thumb/1/15/Palo_Alto_Networks_logo.svg/350px-Palo_Alto_Networks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370" y="2563718"/>
            <a:ext cx="849267" cy="1941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xconomy.com/wordpress/wp-content/images/2013/06/LogRhythmLog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3999" b="33001"/>
          <a:stretch/>
        </p:blipFill>
        <p:spPr bwMode="auto">
          <a:xfrm>
            <a:off x="597880" y="1036897"/>
            <a:ext cx="942926" cy="2072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http://www.observeit.com/sites/default/files/content_images/L2-Images/integration_qradar.jpg"/>
          <p:cNvPicPr>
            <a:picLocks noChangeAspect="1" noChangeArrowheads="1"/>
          </p:cNvPicPr>
          <p:nvPr/>
        </p:nvPicPr>
        <p:blipFill rotWithShape="1">
          <a:blip r:embed="rId9">
            <a:extLst>
              <a:ext uri="{28A0092B-C50C-407E-A947-70E740481C1C}">
                <a14:useLocalDpi xmlns:a14="http://schemas.microsoft.com/office/drawing/2010/main" val="0"/>
              </a:ext>
            </a:extLst>
          </a:blip>
          <a:srcRect t="9073"/>
          <a:stretch/>
        </p:blipFill>
        <p:spPr bwMode="auto">
          <a:xfrm>
            <a:off x="1669891" y="1070252"/>
            <a:ext cx="862843" cy="566621"/>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Elbow Connector 31"/>
          <p:cNvCxnSpPr/>
          <p:nvPr/>
        </p:nvCxnSpPr>
        <p:spPr>
          <a:xfrm flipV="1">
            <a:off x="2575748" y="2850927"/>
            <a:ext cx="1126315" cy="32582"/>
          </a:xfrm>
          <a:prstGeom prst="bentConnector3">
            <a:avLst/>
          </a:prstGeom>
          <a:ln w="12700" cmpd="sng">
            <a:solidFill>
              <a:srgbClr val="5F5F5F"/>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18" descr="http://orlando2014.zonta.org/portals/0/images2014/Golden%20Z/iconmonstr-laptop-4-icon-256.png"/>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49558" y="2174105"/>
            <a:ext cx="548304" cy="5483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http://orlando2014.zonta.org/portals/0/images2014/Golden%20Z/iconmonstr-laptop-4-icon-256.png"/>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1732" y="2590101"/>
            <a:ext cx="697496" cy="69749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http://orlando2014.zonta.org/portals/0/images2014/Golden%20Z/iconmonstr-laptop-4-icon-256.png"/>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83634" y="2733057"/>
            <a:ext cx="414229" cy="41422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http://orlando2014.zonta.org/portals/0/images2014/Golden%20Z/iconmonstr-laptop-4-icon-256.png"/>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7109" y="3286753"/>
            <a:ext cx="478700" cy="4787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7611777" y="2071676"/>
            <a:ext cx="309939" cy="481203"/>
            <a:chOff x="9967016" y="1263211"/>
            <a:chExt cx="384924" cy="587255"/>
          </a:xfrm>
        </p:grpSpPr>
        <p:sp>
          <p:nvSpPr>
            <p:cNvPr id="38" name="Rounded Rectangle 37"/>
            <p:cNvSpPr/>
            <p:nvPr/>
          </p:nvSpPr>
          <p:spPr>
            <a:xfrm>
              <a:off x="9967016" y="1263211"/>
              <a:ext cx="384924" cy="587255"/>
            </a:xfrm>
            <a:prstGeom prst="roundRect">
              <a:avLst/>
            </a:prstGeom>
            <a:solidFill>
              <a:srgbClr val="FFFFFF"/>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39" name="Rectangle 38"/>
            <p:cNvSpPr/>
            <p:nvPr/>
          </p:nvSpPr>
          <p:spPr>
            <a:xfrm>
              <a:off x="10017657" y="1327227"/>
              <a:ext cx="283641" cy="36412"/>
            </a:xfrm>
            <a:prstGeom prst="rect">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40" name="Rectangle 39"/>
            <p:cNvSpPr/>
            <p:nvPr/>
          </p:nvSpPr>
          <p:spPr>
            <a:xfrm>
              <a:off x="10017657" y="1402514"/>
              <a:ext cx="283641" cy="36412"/>
            </a:xfrm>
            <a:prstGeom prst="rect">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41" name="Rectangle 40"/>
            <p:cNvSpPr/>
            <p:nvPr/>
          </p:nvSpPr>
          <p:spPr>
            <a:xfrm>
              <a:off x="10017657" y="1482559"/>
              <a:ext cx="283641" cy="36412"/>
            </a:xfrm>
            <a:prstGeom prst="rect">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42" name="Rectangle 41"/>
            <p:cNvSpPr/>
            <p:nvPr/>
          </p:nvSpPr>
          <p:spPr>
            <a:xfrm>
              <a:off x="10017657" y="1560957"/>
              <a:ext cx="283641" cy="36412"/>
            </a:xfrm>
            <a:prstGeom prst="rect">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43" name="Oval 42"/>
            <p:cNvSpPr/>
            <p:nvPr/>
          </p:nvSpPr>
          <p:spPr>
            <a:xfrm>
              <a:off x="10138467" y="1757123"/>
              <a:ext cx="42021" cy="42021"/>
            </a:xfrm>
            <a:prstGeom prst="ellipse">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grpSp>
      <p:grpSp>
        <p:nvGrpSpPr>
          <p:cNvPr id="44" name="Group 43"/>
          <p:cNvGrpSpPr/>
          <p:nvPr/>
        </p:nvGrpSpPr>
        <p:grpSpPr>
          <a:xfrm>
            <a:off x="8282890" y="3305844"/>
            <a:ext cx="418034" cy="649028"/>
            <a:chOff x="9967016" y="1263211"/>
            <a:chExt cx="384924" cy="587255"/>
          </a:xfrm>
        </p:grpSpPr>
        <p:sp>
          <p:nvSpPr>
            <p:cNvPr id="45" name="Rounded Rectangle 44"/>
            <p:cNvSpPr/>
            <p:nvPr/>
          </p:nvSpPr>
          <p:spPr>
            <a:xfrm>
              <a:off x="9967016" y="1263211"/>
              <a:ext cx="384924" cy="587255"/>
            </a:xfrm>
            <a:prstGeom prst="roundRect">
              <a:avLst/>
            </a:prstGeom>
            <a:solidFill>
              <a:srgbClr val="FFFFFF"/>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46" name="Rectangle 45"/>
            <p:cNvSpPr/>
            <p:nvPr/>
          </p:nvSpPr>
          <p:spPr>
            <a:xfrm>
              <a:off x="10017657" y="1327227"/>
              <a:ext cx="283641" cy="36412"/>
            </a:xfrm>
            <a:prstGeom prst="rect">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47" name="Rectangle 46"/>
            <p:cNvSpPr/>
            <p:nvPr/>
          </p:nvSpPr>
          <p:spPr>
            <a:xfrm>
              <a:off x="10017657" y="1402514"/>
              <a:ext cx="283641" cy="36412"/>
            </a:xfrm>
            <a:prstGeom prst="rect">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48" name="Rectangle 47"/>
            <p:cNvSpPr/>
            <p:nvPr/>
          </p:nvSpPr>
          <p:spPr>
            <a:xfrm>
              <a:off x="10017657" y="1482559"/>
              <a:ext cx="283641" cy="36412"/>
            </a:xfrm>
            <a:prstGeom prst="rect">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49" name="Rectangle 48"/>
            <p:cNvSpPr/>
            <p:nvPr/>
          </p:nvSpPr>
          <p:spPr>
            <a:xfrm>
              <a:off x="10017657" y="1560957"/>
              <a:ext cx="283641" cy="36412"/>
            </a:xfrm>
            <a:prstGeom prst="rect">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50" name="Oval 49"/>
            <p:cNvSpPr/>
            <p:nvPr/>
          </p:nvSpPr>
          <p:spPr>
            <a:xfrm>
              <a:off x="10138467" y="1757123"/>
              <a:ext cx="42021" cy="42021"/>
            </a:xfrm>
            <a:prstGeom prst="ellipse">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grpSp>
      <p:cxnSp>
        <p:nvCxnSpPr>
          <p:cNvPr id="51" name="Straight Arrow Connector 50"/>
          <p:cNvCxnSpPr/>
          <p:nvPr/>
        </p:nvCxnSpPr>
        <p:spPr>
          <a:xfrm flipV="1">
            <a:off x="5405220" y="2842868"/>
            <a:ext cx="1932590" cy="8059"/>
          </a:xfrm>
          <a:prstGeom prst="straightConnector1">
            <a:avLst/>
          </a:prstGeom>
          <a:ln w="12700" cmpd="sng">
            <a:solidFill>
              <a:srgbClr val="FF662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7049504" y="848223"/>
            <a:ext cx="1548095" cy="694502"/>
            <a:chOff x="9179902" y="954124"/>
            <a:chExt cx="1922635" cy="847564"/>
          </a:xfrm>
        </p:grpSpPr>
        <p:grpSp>
          <p:nvGrpSpPr>
            <p:cNvPr id="53" name="Group 52"/>
            <p:cNvGrpSpPr/>
            <p:nvPr/>
          </p:nvGrpSpPr>
          <p:grpSpPr>
            <a:xfrm>
              <a:off x="9179902" y="954124"/>
              <a:ext cx="1922635" cy="847564"/>
              <a:chOff x="3678406" y="3230102"/>
              <a:chExt cx="1922635" cy="847564"/>
            </a:xfrm>
          </p:grpSpPr>
          <p:pic>
            <p:nvPicPr>
              <p:cNvPr id="55" name="Content Placeholder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36463" y="3515836"/>
                <a:ext cx="682683" cy="526235"/>
              </a:xfrm>
              <a:prstGeom prst="rect">
                <a:avLst/>
              </a:prstGeom>
            </p:spPr>
          </p:pic>
          <p:sp>
            <p:nvSpPr>
              <p:cNvPr id="56" name="Rectangle 55"/>
              <p:cNvSpPr/>
              <p:nvPr/>
            </p:nvSpPr>
            <p:spPr>
              <a:xfrm>
                <a:off x="3678406" y="3230103"/>
                <a:ext cx="1922635" cy="847563"/>
              </a:xfrm>
              <a:prstGeom prst="rect">
                <a:avLst/>
              </a:prstGeom>
              <a:no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sp>
            <p:nvSpPr>
              <p:cNvPr id="57" name="Rectangle 56"/>
              <p:cNvSpPr/>
              <p:nvPr/>
            </p:nvSpPr>
            <p:spPr>
              <a:xfrm>
                <a:off x="3678406" y="3230102"/>
                <a:ext cx="1922635" cy="238125"/>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cs typeface="Arial" pitchFamily="34" charset="0"/>
                  </a:rPr>
                  <a:t>Agent Management</a:t>
                </a:r>
              </a:p>
            </p:txBody>
          </p:sp>
        </p:grpSp>
        <p:sp>
          <p:nvSpPr>
            <p:cNvPr id="54" name="TextBox 53"/>
            <p:cNvSpPr txBox="1"/>
            <p:nvPr/>
          </p:nvSpPr>
          <p:spPr>
            <a:xfrm>
              <a:off x="10322237" y="1302021"/>
              <a:ext cx="774433" cy="405657"/>
            </a:xfrm>
            <a:prstGeom prst="rect">
              <a:avLst/>
            </a:prstGeom>
          </p:spPr>
          <p:txBody>
            <a:bodyPr wrap="none" lIns="0" tIns="0" rIns="0" bIns="0" rtlCol="0" anchor="t">
              <a:spAutoFit/>
            </a:bodyPr>
            <a:lstStyle/>
            <a:p>
              <a:r>
                <a:rPr lang="en-US" sz="800" b="1" dirty="0">
                  <a:solidFill>
                    <a:srgbClr val="0070C0"/>
                  </a:solidFill>
                  <a:latin typeface="Arial" pitchFamily="34" charset="0"/>
                  <a:cs typeface="Arial" pitchFamily="34" charset="0"/>
                </a:rPr>
                <a:t>McAfee</a:t>
              </a:r>
              <a:br>
                <a:rPr lang="en-US" sz="800" b="1" dirty="0">
                  <a:solidFill>
                    <a:srgbClr val="0070C0"/>
                  </a:solidFill>
                  <a:latin typeface="Arial" pitchFamily="34" charset="0"/>
                  <a:cs typeface="Arial" pitchFamily="34" charset="0"/>
                </a:rPr>
              </a:br>
              <a:r>
                <a:rPr lang="en-US" sz="800" b="1" dirty="0">
                  <a:solidFill>
                    <a:srgbClr val="0070C0"/>
                  </a:solidFill>
                  <a:latin typeface="Arial" pitchFamily="34" charset="0"/>
                  <a:cs typeface="Arial" pitchFamily="34" charset="0"/>
                </a:rPr>
                <a:t>ePolicy</a:t>
              </a:r>
              <a:br>
                <a:rPr lang="en-US" sz="800" b="1" dirty="0">
                  <a:solidFill>
                    <a:srgbClr val="0070C0"/>
                  </a:solidFill>
                  <a:latin typeface="Arial" pitchFamily="34" charset="0"/>
                  <a:cs typeface="Arial" pitchFamily="34" charset="0"/>
                </a:rPr>
              </a:br>
              <a:r>
                <a:rPr lang="en-US" sz="800" b="1" dirty="0">
                  <a:solidFill>
                    <a:srgbClr val="0070C0"/>
                  </a:solidFill>
                  <a:latin typeface="Arial" pitchFamily="34" charset="0"/>
                  <a:cs typeface="Arial" pitchFamily="34" charset="0"/>
                </a:rPr>
                <a:t>Orchestrator</a:t>
              </a:r>
            </a:p>
          </p:txBody>
        </p:sp>
      </p:grpSp>
      <p:pic>
        <p:nvPicPr>
          <p:cNvPr id="58" name="Picture 20" descr="https://www.bluecoat.com/sites/default/files/video_poster_images/maa-sandboxing-poster.png"/>
          <p:cNvPicPr>
            <a:picLocks noChangeAspect="1" noChangeArrowheads="1"/>
          </p:cNvPicPr>
          <p:nvPr/>
        </p:nvPicPr>
        <p:blipFill rotWithShape="1">
          <a:blip r:embed="rId14">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l="24241" t="50000" r="45429" b="29761"/>
          <a:stretch/>
        </p:blipFill>
        <p:spPr bwMode="auto">
          <a:xfrm>
            <a:off x="1114732" y="4290411"/>
            <a:ext cx="820216" cy="308675"/>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p:cNvCxnSpPr>
            <a:stCxn id="20" idx="2"/>
          </p:cNvCxnSpPr>
          <p:nvPr/>
        </p:nvCxnSpPr>
        <p:spPr>
          <a:xfrm flipH="1">
            <a:off x="4553642" y="1743176"/>
            <a:ext cx="3582" cy="917808"/>
          </a:xfrm>
          <a:prstGeom prst="straightConnector1">
            <a:avLst/>
          </a:prstGeom>
          <a:ln w="12700" cmpd="sng">
            <a:solidFill>
              <a:srgbClr val="3F3F3F"/>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60" name="Picture 18" descr="http://orlando2014.zonta.org/portals/0/images2014/Golden%20Z/iconmonstr-laptop-4-icon-256.png"/>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0373" y="3923887"/>
            <a:ext cx="340300" cy="3403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8" descr="http://orlando2014.zonta.org/portals/0/images2014/Golden%20Z/iconmonstr-laptop-4-icon-256.png"/>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8504" y="4106329"/>
            <a:ext cx="478700" cy="4787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http://orlando2014.zonta.org/portals/0/images2014/Golden%20Z/iconmonstr-laptop-4-icon-256.png"/>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62337" y="1842625"/>
            <a:ext cx="340300" cy="340300"/>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7429103" y="3923774"/>
            <a:ext cx="269163" cy="417895"/>
            <a:chOff x="9967016" y="1263211"/>
            <a:chExt cx="384924" cy="587255"/>
          </a:xfrm>
        </p:grpSpPr>
        <p:sp>
          <p:nvSpPr>
            <p:cNvPr id="64" name="Rounded Rectangle 63"/>
            <p:cNvSpPr/>
            <p:nvPr/>
          </p:nvSpPr>
          <p:spPr>
            <a:xfrm>
              <a:off x="9967016" y="1263211"/>
              <a:ext cx="384924" cy="587255"/>
            </a:xfrm>
            <a:prstGeom prst="roundRect">
              <a:avLst/>
            </a:prstGeom>
            <a:solidFill>
              <a:srgbClr val="FFFFFF"/>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65" name="Rectangle 64"/>
            <p:cNvSpPr/>
            <p:nvPr/>
          </p:nvSpPr>
          <p:spPr>
            <a:xfrm>
              <a:off x="10017657" y="1327227"/>
              <a:ext cx="283641" cy="36412"/>
            </a:xfrm>
            <a:prstGeom prst="rect">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66" name="Rectangle 65"/>
            <p:cNvSpPr/>
            <p:nvPr/>
          </p:nvSpPr>
          <p:spPr>
            <a:xfrm>
              <a:off x="10017657" y="1402514"/>
              <a:ext cx="283641" cy="36412"/>
            </a:xfrm>
            <a:prstGeom prst="rect">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67" name="Rectangle 66"/>
            <p:cNvSpPr/>
            <p:nvPr/>
          </p:nvSpPr>
          <p:spPr>
            <a:xfrm>
              <a:off x="10017657" y="1482559"/>
              <a:ext cx="283641" cy="36412"/>
            </a:xfrm>
            <a:prstGeom prst="rect">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68" name="Rectangle 67"/>
            <p:cNvSpPr/>
            <p:nvPr/>
          </p:nvSpPr>
          <p:spPr>
            <a:xfrm>
              <a:off x="10017657" y="1560957"/>
              <a:ext cx="283641" cy="36412"/>
            </a:xfrm>
            <a:prstGeom prst="rect">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sp>
          <p:nvSpPr>
            <p:cNvPr id="69" name="Oval 68"/>
            <p:cNvSpPr/>
            <p:nvPr/>
          </p:nvSpPr>
          <p:spPr>
            <a:xfrm>
              <a:off x="10138467" y="1757123"/>
              <a:ext cx="42021" cy="42021"/>
            </a:xfrm>
            <a:prstGeom prst="ellipse">
              <a:avLst/>
            </a:prstGeom>
            <a:solidFill>
              <a:schemeClr val="accent2"/>
            </a:solidFill>
            <a:ln w="19050" cap="flat" cmpd="sng" algn="ctr">
              <a:solidFill>
                <a:srgbClr val="ED7D31"/>
              </a:solidFill>
              <a:prstDash val="solid"/>
            </a:ln>
            <a:effectLst/>
          </p:spPr>
          <p:txBody>
            <a:bodyPr rtlCol="0" anchor="ctr"/>
            <a:lstStyle/>
            <a:p>
              <a:pPr algn="ctr" defTabSz="914378">
                <a:defRPr/>
              </a:pPr>
              <a:endParaRPr lang="en-US" kern="0" dirty="0">
                <a:solidFill>
                  <a:srgbClr val="FFFFFF"/>
                </a:solidFill>
                <a:latin typeface="Arial" pitchFamily="34" charset="0"/>
                <a:cs typeface="Arial" pitchFamily="34" charset="0"/>
              </a:endParaRPr>
            </a:p>
          </p:txBody>
        </p:sp>
      </p:grpSp>
      <p:sp>
        <p:nvSpPr>
          <p:cNvPr id="70" name="TextBox 69"/>
          <p:cNvSpPr txBox="1"/>
          <p:nvPr/>
        </p:nvSpPr>
        <p:spPr>
          <a:xfrm>
            <a:off x="899971" y="2760398"/>
            <a:ext cx="464105" cy="110800"/>
          </a:xfrm>
          <a:prstGeom prst="rect">
            <a:avLst/>
          </a:prstGeom>
        </p:spPr>
        <p:txBody>
          <a:bodyPr wrap="square" lIns="0" tIns="0" rIns="0" bIns="0" rtlCol="0" anchor="t">
            <a:spAutoFit/>
          </a:bodyPr>
          <a:lstStyle/>
          <a:p>
            <a:r>
              <a:rPr lang="en-US" sz="800" b="1" dirty="0">
                <a:solidFill>
                  <a:srgbClr val="0070C0"/>
                </a:solidFill>
                <a:latin typeface="Arial" pitchFamily="34" charset="0"/>
                <a:cs typeface="Arial" pitchFamily="34" charset="0"/>
              </a:rPr>
              <a:t>Wildfire</a:t>
            </a:r>
          </a:p>
        </p:txBody>
      </p:sp>
      <p:sp>
        <p:nvSpPr>
          <p:cNvPr id="71" name="TextBox 70"/>
          <p:cNvSpPr txBox="1"/>
          <p:nvPr/>
        </p:nvSpPr>
        <p:spPr>
          <a:xfrm>
            <a:off x="989961" y="3515859"/>
            <a:ext cx="494812" cy="110800"/>
          </a:xfrm>
          <a:prstGeom prst="rect">
            <a:avLst/>
          </a:prstGeom>
        </p:spPr>
        <p:txBody>
          <a:bodyPr wrap="square" lIns="0" tIns="0" rIns="0" bIns="0" rtlCol="0" anchor="t">
            <a:spAutoFit/>
          </a:bodyPr>
          <a:lstStyle/>
          <a:p>
            <a:r>
              <a:rPr lang="en-US" sz="800" b="1" dirty="0">
                <a:solidFill>
                  <a:srgbClr val="000000"/>
                </a:solidFill>
                <a:latin typeface="Arial" pitchFamily="34" charset="0"/>
                <a:cs typeface="Arial" pitchFamily="34" charset="0"/>
              </a:rPr>
              <a:t>Cisco</a:t>
            </a:r>
            <a:endParaRPr lang="en-US" sz="675" b="1" dirty="0">
              <a:solidFill>
                <a:srgbClr val="000000"/>
              </a:solidFill>
              <a:latin typeface="Arial" pitchFamily="34" charset="0"/>
              <a:cs typeface="Arial" pitchFamily="34" charset="0"/>
            </a:endParaRPr>
          </a:p>
        </p:txBody>
      </p:sp>
      <p:sp>
        <p:nvSpPr>
          <p:cNvPr id="72" name="TextBox 71"/>
          <p:cNvSpPr txBox="1"/>
          <p:nvPr/>
        </p:nvSpPr>
        <p:spPr>
          <a:xfrm>
            <a:off x="7249792" y="4579214"/>
            <a:ext cx="1788966" cy="221599"/>
          </a:xfrm>
          <a:prstGeom prst="rect">
            <a:avLst/>
          </a:prstGeom>
        </p:spPr>
        <p:txBody>
          <a:bodyPr wrap="square" lIns="0" tIns="0" rIns="0" bIns="0" rtlCol="0" anchor="t">
            <a:spAutoFit/>
          </a:bodyPr>
          <a:lstStyle/>
          <a:p>
            <a:r>
              <a:rPr lang="en-US" sz="1600" b="1" dirty="0">
                <a:solidFill>
                  <a:srgbClr val="ED7D31"/>
                </a:solidFill>
                <a:latin typeface="Arial" pitchFamily="34" charset="0"/>
                <a:cs typeface="Arial" pitchFamily="34" charset="0"/>
              </a:rPr>
              <a:t>Your Organization</a:t>
            </a:r>
          </a:p>
        </p:txBody>
      </p:sp>
      <p:sp>
        <p:nvSpPr>
          <p:cNvPr id="73" name="TextBox 72"/>
          <p:cNvSpPr txBox="1"/>
          <p:nvPr/>
        </p:nvSpPr>
        <p:spPr>
          <a:xfrm>
            <a:off x="1529046" y="948491"/>
            <a:ext cx="300995" cy="304699"/>
          </a:xfrm>
          <a:prstGeom prst="rect">
            <a:avLst/>
          </a:prstGeom>
        </p:spPr>
        <p:txBody>
          <a:bodyPr wrap="square" lIns="0" tIns="0" rIns="0" bIns="0" rtlCol="0" anchor="t">
            <a:spAutoFit/>
          </a:bodyPr>
          <a:lstStyle/>
          <a:p>
            <a:r>
              <a:rPr lang="en-US" sz="2200" b="1" dirty="0">
                <a:solidFill>
                  <a:srgbClr val="065389"/>
                </a:solidFill>
                <a:latin typeface="Arial" pitchFamily="34" charset="0"/>
                <a:cs typeface="Arial" pitchFamily="34" charset="0"/>
              </a:rPr>
              <a:t>*</a:t>
            </a:r>
          </a:p>
        </p:txBody>
      </p:sp>
      <p:pic>
        <p:nvPicPr>
          <p:cNvPr id="74" name="Picture 4" descr="http://www.ajcsoft.com/images/amazon-s3-logo.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66906" y="1126684"/>
            <a:ext cx="245199" cy="24519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http://www.objectbuilders.com/images/fileNet_logo.g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84433" y="1135178"/>
            <a:ext cx="357950" cy="16185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4" descr="http://365tutor.org/wp-content/uploads/2013/06/sharepoint2013logo.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47614" y="1454762"/>
            <a:ext cx="211907" cy="22049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http://www.37solutions.com/wp-content/uploads/2013/05/microsoft-exchange-log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976199" y="1456691"/>
            <a:ext cx="209594" cy="20155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https://lh5.ggpht.com/56DeGqt6WDs-cz-m_sUEorU4BbDBZoQZFMJUreU6UHkWYS3JAUKsch6F-j50-Tllx_hS=w30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89308" y="1117307"/>
            <a:ext cx="240521" cy="24052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http://cdn5.applesencia.com/wp-content/blogs.dir/17/files/2012/02/Box-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006348" y="1129277"/>
            <a:ext cx="468972" cy="21812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0" descr="http://4.bp.blogspot.com/-MDhmlBzW1Zs/TVw4b1ZW0wI/AAAAAAAACdg/wbITeRyzZV8/s1600/notes32b256p.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544931" y="1111203"/>
            <a:ext cx="291587" cy="29054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4" descr="https://www.educationquest.org/wp-content/uploads/2013/10/dropbox-logo-235x30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916394" y="1451170"/>
            <a:ext cx="203227" cy="25943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6" descr="http://plpnetwork.com/wp-content/uploads/2013/09/google-drive-logo.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350844" y="1425788"/>
            <a:ext cx="294131" cy="294131"/>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p:cNvGrpSpPr/>
          <p:nvPr/>
        </p:nvGrpSpPr>
        <p:grpSpPr>
          <a:xfrm>
            <a:off x="4361711" y="1457567"/>
            <a:ext cx="274931" cy="236753"/>
            <a:chOff x="3226706" y="4376837"/>
            <a:chExt cx="341446" cy="288931"/>
          </a:xfrm>
        </p:grpSpPr>
        <p:pic>
          <p:nvPicPr>
            <p:cNvPr id="84" name="Picture 4" descr="http://vacancyhub.com/wp-content/uploads/2013/06/EMC.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226706" y="4376837"/>
              <a:ext cx="341446" cy="11997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p:cNvPicPr>
              <a:picLocks noChangeAspect="1"/>
            </p:cNvPicPr>
            <p:nvPr/>
          </p:nvPicPr>
          <p:blipFill>
            <a:blip r:embed="rId26" cstate="print"/>
            <a:stretch>
              <a:fillRect/>
            </a:stretch>
          </p:blipFill>
          <p:spPr>
            <a:xfrm>
              <a:off x="3327712" y="4532850"/>
              <a:ext cx="139434" cy="132918"/>
            </a:xfrm>
            <a:prstGeom prst="rect">
              <a:avLst/>
            </a:prstGeom>
          </p:spPr>
        </p:pic>
      </p:grpSp>
      <p:cxnSp>
        <p:nvCxnSpPr>
          <p:cNvPr id="86" name="Straight Connector 85"/>
          <p:cNvCxnSpPr/>
          <p:nvPr/>
        </p:nvCxnSpPr>
        <p:spPr>
          <a:xfrm>
            <a:off x="2698669" y="1347538"/>
            <a:ext cx="0" cy="3050828"/>
          </a:xfrm>
          <a:prstGeom prst="line">
            <a:avLst/>
          </a:prstGeom>
          <a:ln w="12700" cmpd="sng">
            <a:solidFill>
              <a:srgbClr val="3F3F3F"/>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2573482" y="4399930"/>
            <a:ext cx="124175" cy="0"/>
          </a:xfrm>
          <a:prstGeom prst="line">
            <a:avLst/>
          </a:prstGeom>
          <a:ln w="12700" cmpd="sng">
            <a:solidFill>
              <a:srgbClr val="3F3F3F"/>
            </a:solidFill>
          </a:ln>
          <a:effectLst/>
        </p:spPr>
        <p:style>
          <a:lnRef idx="2">
            <a:schemeClr val="accent1"/>
          </a:lnRef>
          <a:fillRef idx="0">
            <a:schemeClr val="accent1"/>
          </a:fillRef>
          <a:effectRef idx="1">
            <a:schemeClr val="accent1"/>
          </a:effectRef>
          <a:fontRef idx="minor">
            <a:schemeClr val="tx1"/>
          </a:fontRef>
        </p:style>
      </p:cxnSp>
      <p:sp>
        <p:nvSpPr>
          <p:cNvPr id="88" name="Rounded Rectangle 87"/>
          <p:cNvSpPr/>
          <p:nvPr/>
        </p:nvSpPr>
        <p:spPr>
          <a:xfrm>
            <a:off x="2815174" y="2731767"/>
            <a:ext cx="685046" cy="238249"/>
          </a:xfrm>
          <a:prstGeom prst="roundRect">
            <a:avLst/>
          </a:prstGeom>
          <a:solidFill>
            <a:srgbClr val="5F5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b="1" dirty="0">
                <a:solidFill>
                  <a:srgbClr val="FFFFFF"/>
                </a:solidFill>
                <a:cs typeface="Arial" pitchFamily="34" charset="0"/>
              </a:rPr>
              <a:t>Alerts sent</a:t>
            </a:r>
          </a:p>
        </p:txBody>
      </p:sp>
      <p:sp>
        <p:nvSpPr>
          <p:cNvPr id="89" name="Rounded Rectangle 88"/>
          <p:cNvSpPr/>
          <p:nvPr/>
        </p:nvSpPr>
        <p:spPr>
          <a:xfrm>
            <a:off x="3946534" y="1975620"/>
            <a:ext cx="1208801" cy="492383"/>
          </a:xfrm>
          <a:prstGeom prst="roundRect">
            <a:avLst/>
          </a:prstGeom>
          <a:solidFill>
            <a:srgbClr val="5F5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b="1" dirty="0">
                <a:solidFill>
                  <a:srgbClr val="FFFFFF"/>
                </a:solidFill>
                <a:cs typeface="Arial" pitchFamily="34" charset="0"/>
              </a:rPr>
              <a:t>Structured data visibility &amp; collections</a:t>
            </a:r>
          </a:p>
        </p:txBody>
      </p:sp>
      <p:sp>
        <p:nvSpPr>
          <p:cNvPr id="90" name="Rounded Rectangle 89"/>
          <p:cNvSpPr/>
          <p:nvPr/>
        </p:nvSpPr>
        <p:spPr>
          <a:xfrm>
            <a:off x="5719648" y="2538331"/>
            <a:ext cx="1324056" cy="62236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b="1" dirty="0">
                <a:solidFill>
                  <a:srgbClr val="FFFFFF"/>
                </a:solidFill>
                <a:cs typeface="Arial" pitchFamily="34" charset="0"/>
              </a:rPr>
              <a:t>Automated or Manual Endpoint response scans, collections, investigations, &amp; remediation</a:t>
            </a:r>
          </a:p>
        </p:txBody>
      </p:sp>
      <p:cxnSp>
        <p:nvCxnSpPr>
          <p:cNvPr id="91" name="Straight Connector 90"/>
          <p:cNvCxnSpPr/>
          <p:nvPr/>
        </p:nvCxnSpPr>
        <p:spPr>
          <a:xfrm>
            <a:off x="2573482" y="1355521"/>
            <a:ext cx="124175" cy="0"/>
          </a:xfrm>
          <a:prstGeom prst="line">
            <a:avLst/>
          </a:prstGeom>
          <a:ln w="12700" cmpd="sng">
            <a:solidFill>
              <a:srgbClr val="3F3F3F"/>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2573482" y="3595896"/>
            <a:ext cx="124175" cy="0"/>
          </a:xfrm>
          <a:prstGeom prst="line">
            <a:avLst/>
          </a:prstGeom>
          <a:ln w="12700" cmpd="sng">
            <a:solidFill>
              <a:srgbClr val="3F3F3F"/>
            </a:solidFill>
          </a:ln>
          <a:effectLst/>
        </p:spPr>
        <p:style>
          <a:lnRef idx="2">
            <a:schemeClr val="accent1"/>
          </a:lnRef>
          <a:fillRef idx="0">
            <a:schemeClr val="accent1"/>
          </a:fillRef>
          <a:effectRef idx="1">
            <a:schemeClr val="accent1"/>
          </a:effectRef>
          <a:fontRef idx="minor">
            <a:schemeClr val="tx1"/>
          </a:fontRef>
        </p:style>
      </p:cxnSp>
      <p:pic>
        <p:nvPicPr>
          <p:cNvPr id="93" name="Picture 16" descr="https://www.lastline.com/images/logo-high-res.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397540" y="4646108"/>
            <a:ext cx="903880" cy="17751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s://www.fsisac.com/sites/default/files/ThreatGrid_logo_strap.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963970" y="4340474"/>
            <a:ext cx="989143" cy="247877"/>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p:cNvSpPr txBox="1"/>
          <p:nvPr/>
        </p:nvSpPr>
        <p:spPr>
          <a:xfrm>
            <a:off x="3241113" y="4304899"/>
            <a:ext cx="387080" cy="110800"/>
          </a:xfrm>
          <a:prstGeom prst="rect">
            <a:avLst/>
          </a:prstGeom>
        </p:spPr>
        <p:txBody>
          <a:bodyPr wrap="square" lIns="0" tIns="0" rIns="0" bIns="0" rtlCol="0" anchor="t">
            <a:spAutoFit/>
          </a:bodyPr>
          <a:lstStyle/>
          <a:p>
            <a:r>
              <a:rPr lang="en-US" sz="800" b="1" dirty="0">
                <a:solidFill>
                  <a:srgbClr val="5F5F5F"/>
                </a:solidFill>
                <a:latin typeface="Arial" pitchFamily="34" charset="0"/>
                <a:cs typeface="Arial" pitchFamily="34" charset="0"/>
              </a:rPr>
              <a:t>Cisco</a:t>
            </a:r>
          </a:p>
        </p:txBody>
      </p:sp>
      <p:cxnSp>
        <p:nvCxnSpPr>
          <p:cNvPr id="97" name="Elbow Connector 96"/>
          <p:cNvCxnSpPr/>
          <p:nvPr/>
        </p:nvCxnSpPr>
        <p:spPr>
          <a:xfrm rot="5400000" flipH="1" flipV="1">
            <a:off x="3718143" y="3187405"/>
            <a:ext cx="982033" cy="688965"/>
          </a:xfrm>
          <a:prstGeom prst="bentConnector3">
            <a:avLst>
              <a:gd name="adj1" fmla="val 80262"/>
            </a:avLst>
          </a:prstGeom>
          <a:ln w="12700" cmpd="sng">
            <a:solidFill>
              <a:srgbClr val="5F5F5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8" idx="0"/>
          </p:cNvCxnSpPr>
          <p:nvPr/>
        </p:nvCxnSpPr>
        <p:spPr>
          <a:xfrm rot="16200000" flipV="1">
            <a:off x="4724775" y="2869737"/>
            <a:ext cx="1006902" cy="1349167"/>
          </a:xfrm>
          <a:prstGeom prst="bentConnector3">
            <a:avLst>
              <a:gd name="adj1" fmla="val 81028"/>
            </a:avLst>
          </a:prstGeom>
          <a:ln w="12700" cmpd="sng">
            <a:solidFill>
              <a:srgbClr val="5F5F5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4982861" y="3350705"/>
            <a:ext cx="1824439" cy="492383"/>
          </a:xfrm>
          <a:prstGeom prst="roundRect">
            <a:avLst/>
          </a:prstGeom>
          <a:solidFill>
            <a:srgbClr val="5F5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b="1" dirty="0">
                <a:solidFill>
                  <a:srgbClr val="FFFFFF"/>
                </a:solidFill>
                <a:cs typeface="Arial" pitchFamily="34" charset="0"/>
              </a:rPr>
              <a:t>Forensic-level visibility for trusted analysis and fast response</a:t>
            </a:r>
          </a:p>
        </p:txBody>
      </p:sp>
      <p:sp>
        <p:nvSpPr>
          <p:cNvPr id="100" name="TextBox 99"/>
          <p:cNvSpPr txBox="1"/>
          <p:nvPr/>
        </p:nvSpPr>
        <p:spPr>
          <a:xfrm>
            <a:off x="4103734" y="4337361"/>
            <a:ext cx="691465" cy="286232"/>
          </a:xfrm>
          <a:prstGeom prst="rect">
            <a:avLst/>
          </a:prstGeom>
          <a:noFill/>
        </p:spPr>
        <p:txBody>
          <a:bodyPr wrap="square" rtlCol="0">
            <a:spAutoFit/>
          </a:bodyPr>
          <a:lstStyle/>
          <a:p>
            <a:r>
              <a:rPr lang="en-US" sz="1400" b="1" dirty="0">
                <a:solidFill>
                  <a:srgbClr val="5F5F5F"/>
                </a:solidFill>
                <a:latin typeface="Arial" pitchFamily="34" charset="0"/>
                <a:cs typeface="Arial" pitchFamily="34" charset="0"/>
              </a:rPr>
              <a:t>IOCs</a:t>
            </a:r>
          </a:p>
        </p:txBody>
      </p:sp>
      <p:sp>
        <p:nvSpPr>
          <p:cNvPr id="101" name="Rounded Rectangle 100"/>
          <p:cNvSpPr/>
          <p:nvPr/>
        </p:nvSpPr>
        <p:spPr>
          <a:xfrm>
            <a:off x="2959331" y="3350705"/>
            <a:ext cx="1816449" cy="492383"/>
          </a:xfrm>
          <a:prstGeom prst="roundRect">
            <a:avLst/>
          </a:prstGeom>
          <a:solidFill>
            <a:srgbClr val="5F5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b="1" dirty="0">
                <a:solidFill>
                  <a:srgbClr val="FFFFFF"/>
                </a:solidFill>
                <a:cs typeface="Arial" pitchFamily="34" charset="0"/>
              </a:rPr>
              <a:t>Static &amp; Dynamic Malware Analysis, and Threat Intelligence enrich validation</a:t>
            </a:r>
          </a:p>
        </p:txBody>
      </p:sp>
      <p:sp>
        <p:nvSpPr>
          <p:cNvPr id="102" name="TextBox 101"/>
          <p:cNvSpPr txBox="1"/>
          <p:nvPr/>
        </p:nvSpPr>
        <p:spPr>
          <a:xfrm>
            <a:off x="5035690" y="4299230"/>
            <a:ext cx="1055330" cy="244682"/>
          </a:xfrm>
          <a:prstGeom prst="rect">
            <a:avLst/>
          </a:prstGeom>
          <a:noFill/>
        </p:spPr>
        <p:txBody>
          <a:bodyPr wrap="square" rtlCol="0">
            <a:spAutoFit/>
          </a:bodyPr>
          <a:lstStyle/>
          <a:p>
            <a:r>
              <a:rPr lang="en-US" sz="1100" b="1" dirty="0">
                <a:solidFill>
                  <a:srgbClr val="5F5F5F"/>
                </a:solidFill>
                <a:latin typeface="Arial" pitchFamily="34" charset="0"/>
                <a:cs typeface="Arial" pitchFamily="34" charset="0"/>
              </a:rPr>
              <a:t>Forensics</a:t>
            </a:r>
          </a:p>
        </p:txBody>
      </p:sp>
      <p:sp>
        <p:nvSpPr>
          <p:cNvPr id="103" name="TextBox 102"/>
          <p:cNvSpPr txBox="1"/>
          <p:nvPr/>
        </p:nvSpPr>
        <p:spPr>
          <a:xfrm>
            <a:off x="5173461" y="4551320"/>
            <a:ext cx="691465" cy="286232"/>
          </a:xfrm>
          <a:prstGeom prst="rect">
            <a:avLst/>
          </a:prstGeom>
          <a:noFill/>
        </p:spPr>
        <p:txBody>
          <a:bodyPr wrap="square" rtlCol="0">
            <a:spAutoFit/>
          </a:bodyPr>
          <a:lstStyle/>
          <a:p>
            <a:r>
              <a:rPr lang="en-US" sz="1400" b="1" dirty="0">
                <a:solidFill>
                  <a:srgbClr val="5F5F5F"/>
                </a:solidFill>
                <a:latin typeface="Arial" pitchFamily="34" charset="0"/>
                <a:cs typeface="Arial" pitchFamily="34" charset="0"/>
              </a:rPr>
              <a:t>IOCs</a:t>
            </a:r>
          </a:p>
        </p:txBody>
      </p:sp>
      <p:sp>
        <p:nvSpPr>
          <p:cNvPr id="104" name="TextBox 103"/>
          <p:cNvSpPr txBox="1"/>
          <p:nvPr/>
        </p:nvSpPr>
        <p:spPr>
          <a:xfrm>
            <a:off x="5972723" y="4254459"/>
            <a:ext cx="1055330" cy="286232"/>
          </a:xfrm>
          <a:prstGeom prst="rect">
            <a:avLst/>
          </a:prstGeom>
          <a:noFill/>
        </p:spPr>
        <p:txBody>
          <a:bodyPr wrap="square" rtlCol="0">
            <a:spAutoFit/>
          </a:bodyPr>
          <a:lstStyle/>
          <a:p>
            <a:r>
              <a:rPr lang="en-US" sz="1400" b="1" dirty="0">
                <a:solidFill>
                  <a:srgbClr val="5F5F5F"/>
                </a:solidFill>
                <a:latin typeface="Arial" pitchFamily="34" charset="0"/>
                <a:cs typeface="Arial" pitchFamily="34" charset="0"/>
              </a:rPr>
              <a:t>EITT</a:t>
            </a:r>
          </a:p>
        </p:txBody>
      </p:sp>
      <p:sp>
        <p:nvSpPr>
          <p:cNvPr id="105" name="Rectangle 104"/>
          <p:cNvSpPr/>
          <p:nvPr/>
        </p:nvSpPr>
        <p:spPr>
          <a:xfrm>
            <a:off x="6243177" y="4460839"/>
            <a:ext cx="703891" cy="424732"/>
          </a:xfrm>
          <a:prstGeom prst="rect">
            <a:avLst/>
          </a:prstGeom>
        </p:spPr>
        <p:txBody>
          <a:bodyPr wrap="square">
            <a:spAutoFit/>
          </a:bodyPr>
          <a:lstStyle/>
          <a:p>
            <a:r>
              <a:rPr lang="en-US" sz="600" b="1" dirty="0">
                <a:solidFill>
                  <a:srgbClr val="5F5F5F"/>
                </a:solidFill>
                <a:latin typeface="Arial" pitchFamily="34" charset="0"/>
                <a:cs typeface="Arial" pitchFamily="34" charset="0"/>
              </a:rPr>
              <a:t>RegRipper</a:t>
            </a:r>
          </a:p>
          <a:p>
            <a:r>
              <a:rPr lang="en-US" sz="600" b="1" dirty="0">
                <a:solidFill>
                  <a:srgbClr val="5F5F5F"/>
                </a:solidFill>
                <a:latin typeface="Arial" pitchFamily="34" charset="0"/>
                <a:cs typeface="Arial" pitchFamily="34" charset="0"/>
              </a:rPr>
              <a:t>Volatility</a:t>
            </a:r>
          </a:p>
          <a:p>
            <a:r>
              <a:rPr lang="en-US" sz="600" b="1" dirty="0">
                <a:solidFill>
                  <a:srgbClr val="5F5F5F"/>
                </a:solidFill>
                <a:latin typeface="Arial" pitchFamily="34" charset="0"/>
                <a:cs typeface="Arial" pitchFamily="34" charset="0"/>
              </a:rPr>
              <a:t>PDF Parser</a:t>
            </a:r>
          </a:p>
          <a:p>
            <a:r>
              <a:rPr lang="en-US" sz="600" b="1" dirty="0">
                <a:solidFill>
                  <a:srgbClr val="5F5F5F"/>
                </a:solidFill>
                <a:latin typeface="Arial" pitchFamily="34" charset="0"/>
                <a:cs typeface="Arial" pitchFamily="34" charset="0"/>
              </a:rPr>
              <a:t>USNJRNL</a:t>
            </a:r>
          </a:p>
        </p:txBody>
      </p:sp>
      <p:sp>
        <p:nvSpPr>
          <p:cNvPr id="106" name="Rectangle 105"/>
          <p:cNvSpPr/>
          <p:nvPr/>
        </p:nvSpPr>
        <p:spPr>
          <a:xfrm>
            <a:off x="5887095" y="4459665"/>
            <a:ext cx="703891" cy="424732"/>
          </a:xfrm>
          <a:prstGeom prst="rect">
            <a:avLst/>
          </a:prstGeom>
        </p:spPr>
        <p:txBody>
          <a:bodyPr wrap="square">
            <a:spAutoFit/>
          </a:bodyPr>
          <a:lstStyle/>
          <a:p>
            <a:r>
              <a:rPr lang="en-US" sz="600" b="1" dirty="0">
                <a:solidFill>
                  <a:srgbClr val="5F5F5F"/>
                </a:solidFill>
                <a:latin typeface="Arial" pitchFamily="34" charset="0"/>
                <a:cs typeface="Arial" pitchFamily="34" charset="0"/>
              </a:rPr>
              <a:t>MFT</a:t>
            </a:r>
          </a:p>
          <a:p>
            <a:r>
              <a:rPr lang="en-US" sz="600" b="1" dirty="0">
                <a:solidFill>
                  <a:srgbClr val="5F5F5F"/>
                </a:solidFill>
                <a:latin typeface="Arial" pitchFamily="34" charset="0"/>
                <a:cs typeface="Arial" pitchFamily="34" charset="0"/>
              </a:rPr>
              <a:t>Strings</a:t>
            </a:r>
          </a:p>
          <a:p>
            <a:r>
              <a:rPr lang="en-US" sz="600" b="1" dirty="0">
                <a:solidFill>
                  <a:srgbClr val="5F5F5F"/>
                </a:solidFill>
                <a:latin typeface="Arial" pitchFamily="34" charset="0"/>
                <a:cs typeface="Arial" pitchFamily="34" charset="0"/>
              </a:rPr>
              <a:t>Prefetch</a:t>
            </a:r>
          </a:p>
          <a:p>
            <a:r>
              <a:rPr lang="en-US" sz="600" b="1" dirty="0">
                <a:solidFill>
                  <a:srgbClr val="5F5F5F"/>
                </a:solidFill>
                <a:latin typeface="Arial" pitchFamily="34" charset="0"/>
                <a:cs typeface="Arial" pitchFamily="34" charset="0"/>
              </a:rPr>
              <a:t>Entropy</a:t>
            </a:r>
          </a:p>
        </p:txBody>
      </p:sp>
      <p:sp>
        <p:nvSpPr>
          <p:cNvPr id="109" name="Rounded Rectangle 108"/>
          <p:cNvSpPr/>
          <p:nvPr/>
        </p:nvSpPr>
        <p:spPr>
          <a:xfrm>
            <a:off x="3794473" y="2618122"/>
            <a:ext cx="1556371" cy="456035"/>
          </a:xfrm>
          <a:prstGeom prst="roundRect">
            <a:avLst/>
          </a:prstGeom>
          <a:solidFill>
            <a:srgbClr val="5F5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 b="1" dirty="0">
                <a:solidFill>
                  <a:srgbClr val="FFFFFF"/>
                </a:solidFill>
                <a:cs typeface="Arial" pitchFamily="34" charset="0"/>
              </a:rPr>
              <a:t>End Point Detection and Response</a:t>
            </a:r>
          </a:p>
        </p:txBody>
      </p:sp>
    </p:spTree>
    <p:extLst>
      <p:ext uri="{BB962C8B-B14F-4D97-AF65-F5344CB8AC3E}">
        <p14:creationId xmlns:p14="http://schemas.microsoft.com/office/powerpoint/2010/main" val="1011693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817344" cy="369332"/>
          </a:xfrm>
        </p:spPr>
        <p:txBody>
          <a:bodyPr wrap="none">
            <a:spAutoFit/>
          </a:bodyPr>
          <a:lstStyle/>
          <a:p>
            <a:r>
              <a:rPr lang="en-US" altLang="ja-JP" dirty="0">
                <a:latin typeface="Arial" panose="020B0604020202020204" pitchFamily="34" charset="0"/>
                <a:cs typeface="Arial" panose="020B0604020202020204" pitchFamily="34" charset="0"/>
              </a:rPr>
              <a:t>How Can Technology Stop an Attack?</a:t>
            </a:r>
          </a:p>
        </p:txBody>
      </p:sp>
      <p:pic>
        <p:nvPicPr>
          <p:cNvPr id="109" name="Picture 4" descr="http://www.dubex.dk/static/distributors/Overside-365x207/FireEye_logoX365x2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468" b="24729"/>
          <a:stretch/>
        </p:blipFill>
        <p:spPr bwMode="auto">
          <a:xfrm>
            <a:off x="3765551" y="818322"/>
            <a:ext cx="1110742" cy="349605"/>
          </a:xfrm>
          <a:prstGeom prst="rect">
            <a:avLst/>
          </a:prstGeom>
          <a:noFill/>
          <a:extLst>
            <a:ext uri="{909E8E84-426E-40DD-AFC4-6F175D3DCCD1}">
              <a14:hiddenFill xmlns:a14="http://schemas.microsoft.com/office/drawing/2010/main">
                <a:solidFill>
                  <a:srgbClr val="FFFFFF"/>
                </a:solidFill>
              </a14:hiddenFill>
            </a:ext>
          </a:extLst>
        </p:spPr>
      </p:pic>
      <p:sp>
        <p:nvSpPr>
          <p:cNvPr id="110" name="Shape 406"/>
          <p:cNvSpPr/>
          <p:nvPr/>
        </p:nvSpPr>
        <p:spPr>
          <a:xfrm flipV="1">
            <a:off x="1153514" y="1164367"/>
            <a:ext cx="5369525" cy="0"/>
          </a:xfrm>
          <a:prstGeom prst="line">
            <a:avLst/>
          </a:prstGeom>
          <a:ln w="12700">
            <a:solidFill>
              <a:schemeClr val="bg1">
                <a:lumMod val="85000"/>
              </a:schemeClr>
            </a:solidFill>
            <a:round/>
          </a:ln>
        </p:spPr>
        <p:txBody>
          <a:bodyPr lIns="0" tIns="0" rIns="0" bIns="0"/>
          <a:lstStyle/>
          <a:p>
            <a:pPr defTabSz="457200">
              <a:defRPr sz="1200">
                <a:solidFill>
                  <a:srgbClr val="000000"/>
                </a:solidFill>
                <a:latin typeface="+mn-lt"/>
                <a:ea typeface="+mn-ea"/>
                <a:cs typeface="+mn-cs"/>
                <a:sym typeface="Helvetica"/>
              </a:defRPr>
            </a:pPr>
            <a:endParaRPr sz="1200" dirty="0">
              <a:solidFill>
                <a:srgbClr val="000000"/>
              </a:solidFill>
              <a:latin typeface="Arial"/>
              <a:ea typeface="HGPｺﾞｼｯｸE"/>
              <a:sym typeface="Helvetica"/>
            </a:endParaRPr>
          </a:p>
        </p:txBody>
      </p:sp>
      <p:pic>
        <p:nvPicPr>
          <p:cNvPr id="111" name="image21.png"/>
          <p:cNvPicPr/>
          <p:nvPr/>
        </p:nvPicPr>
        <p:blipFill>
          <a:blip r:embed="rId4" cstate="screen">
            <a:extLst>
              <a:ext uri="{28A0092B-C50C-407E-A947-70E740481C1C}">
                <a14:useLocalDpi xmlns:a14="http://schemas.microsoft.com/office/drawing/2010/main"/>
              </a:ext>
            </a:extLst>
          </a:blip>
          <a:stretch>
            <a:fillRect/>
          </a:stretch>
        </p:blipFill>
        <p:spPr>
          <a:xfrm>
            <a:off x="6388075" y="775635"/>
            <a:ext cx="951109" cy="676750"/>
          </a:xfrm>
          <a:prstGeom prst="rect">
            <a:avLst/>
          </a:prstGeom>
          <a:ln w="12700">
            <a:miter lim="400000"/>
          </a:ln>
        </p:spPr>
      </p:pic>
      <p:sp>
        <p:nvSpPr>
          <p:cNvPr id="112" name="Shape 408"/>
          <p:cNvSpPr/>
          <p:nvPr/>
        </p:nvSpPr>
        <p:spPr>
          <a:xfrm rot="17825414">
            <a:off x="5122560" y="2313770"/>
            <a:ext cx="2311610" cy="223136"/>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spAutoFit/>
          </a:bodyPr>
          <a:lstStyle>
            <a:lvl1pPr algn="ctr">
              <a:spcBef>
                <a:spcPts val="1400"/>
              </a:spcBef>
              <a:defRPr b="1">
                <a:solidFill>
                  <a:srgbClr val="FF9300"/>
                </a:solidFill>
                <a:latin typeface="Calibri"/>
                <a:ea typeface="Calibri"/>
                <a:cs typeface="Calibri"/>
                <a:sym typeface="Calibri"/>
              </a:defRPr>
            </a:lvl1pPr>
          </a:lstStyle>
          <a:p>
            <a:pPr>
              <a:defRPr b="0">
                <a:solidFill>
                  <a:srgbClr val="000000"/>
                </a:solidFill>
              </a:defRPr>
            </a:pPr>
            <a:r>
              <a:rPr sz="1000" b="0" dirty="0">
                <a:solidFill>
                  <a:srgbClr val="4B4F54"/>
                </a:solidFill>
                <a:latin typeface="Helvetica"/>
                <a:cs typeface="Helvetica"/>
                <a:sym typeface="Helvetica Neue"/>
              </a:rPr>
              <a:t>Snapshot of target </a:t>
            </a:r>
          </a:p>
        </p:txBody>
      </p:sp>
      <p:sp>
        <p:nvSpPr>
          <p:cNvPr id="113" name="Shape 416"/>
          <p:cNvSpPr/>
          <p:nvPr/>
        </p:nvSpPr>
        <p:spPr>
          <a:xfrm>
            <a:off x="6827839" y="2444995"/>
            <a:ext cx="2362200" cy="1705593"/>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spAutoFit/>
          </a:bodyPr>
          <a:lstStyle/>
          <a:p>
            <a:pPr>
              <a:spcBef>
                <a:spcPts val="1400"/>
              </a:spcBef>
              <a:defRPr>
                <a:solidFill>
                  <a:srgbClr val="000000"/>
                </a:solidFill>
              </a:defRPr>
            </a:pPr>
            <a:r>
              <a:rPr sz="1600" dirty="0">
                <a:solidFill>
                  <a:srgbClr val="3B3E42"/>
                </a:solidFill>
                <a:latin typeface="Helvetica"/>
                <a:ea typeface="Calibri"/>
                <a:cs typeface="Helvetica"/>
                <a:sym typeface="Calibri"/>
              </a:rPr>
              <a:t>Results </a:t>
            </a:r>
          </a:p>
          <a:p>
            <a:pPr marL="171450" indent="-171450">
              <a:spcBef>
                <a:spcPts val="400"/>
              </a:spcBef>
              <a:buSzPct val="100000"/>
              <a:buFont typeface="Arial" charset="0"/>
              <a:buChar char="•"/>
              <a:defRPr>
                <a:solidFill>
                  <a:srgbClr val="000000"/>
                </a:solidFill>
              </a:defRPr>
            </a:pPr>
            <a:r>
              <a:rPr sz="1100" dirty="0">
                <a:solidFill>
                  <a:srgbClr val="3B3E42"/>
                </a:solidFill>
                <a:latin typeface="Helvetica"/>
                <a:ea typeface="Calibri"/>
                <a:cs typeface="Helvetica"/>
                <a:sym typeface="Calibri"/>
              </a:rPr>
              <a:t>Running processes </a:t>
            </a:r>
            <a:br>
              <a:rPr sz="1100" dirty="0">
                <a:solidFill>
                  <a:srgbClr val="3B3E42"/>
                </a:solidFill>
                <a:latin typeface="Helvetica"/>
                <a:ea typeface="Calibri"/>
                <a:cs typeface="Helvetica"/>
                <a:sym typeface="Calibri"/>
              </a:rPr>
            </a:br>
            <a:r>
              <a:rPr sz="1100" dirty="0">
                <a:solidFill>
                  <a:srgbClr val="3B3E42"/>
                </a:solidFill>
                <a:latin typeface="Helvetica"/>
                <a:ea typeface="Calibri"/>
                <a:cs typeface="Helvetica"/>
                <a:sym typeface="Calibri"/>
              </a:rPr>
              <a:t>(Validation)</a:t>
            </a:r>
          </a:p>
          <a:p>
            <a:pPr marL="171450" indent="-171450">
              <a:spcBef>
                <a:spcPts val="400"/>
              </a:spcBef>
              <a:buSzPct val="100000"/>
              <a:buFont typeface="Arial" charset="0"/>
              <a:buChar char="•"/>
              <a:defRPr>
                <a:solidFill>
                  <a:srgbClr val="000000"/>
                </a:solidFill>
              </a:defRPr>
            </a:pPr>
            <a:r>
              <a:rPr sz="1100" dirty="0">
                <a:solidFill>
                  <a:srgbClr val="3B3E42"/>
                </a:solidFill>
                <a:latin typeface="Helvetica"/>
                <a:ea typeface="Calibri"/>
                <a:cs typeface="Helvetica"/>
                <a:sym typeface="Calibri"/>
              </a:rPr>
              <a:t>Open ports &amp; N/w connections (Scope Assessment)</a:t>
            </a:r>
          </a:p>
          <a:p>
            <a:pPr marL="171450" indent="-171450">
              <a:spcBef>
                <a:spcPts val="400"/>
              </a:spcBef>
              <a:buSzPct val="100000"/>
              <a:buFont typeface="Arial" charset="0"/>
              <a:buChar char="•"/>
              <a:defRPr>
                <a:solidFill>
                  <a:srgbClr val="000000"/>
                </a:solidFill>
              </a:defRPr>
            </a:pPr>
            <a:r>
              <a:rPr sz="1100" dirty="0">
                <a:solidFill>
                  <a:srgbClr val="3B3E42"/>
                </a:solidFill>
                <a:latin typeface="Helvetica"/>
                <a:ea typeface="Calibri"/>
                <a:cs typeface="Helvetica"/>
                <a:sym typeface="Calibri"/>
              </a:rPr>
              <a:t>Existence of sensitive data (Prioritization)</a:t>
            </a:r>
          </a:p>
          <a:p>
            <a:pPr marL="171450" indent="-171450">
              <a:spcBef>
                <a:spcPts val="400"/>
              </a:spcBef>
              <a:buSzPct val="100000"/>
              <a:buFont typeface="Arial" charset="0"/>
              <a:buChar char="•"/>
              <a:defRPr>
                <a:solidFill>
                  <a:srgbClr val="000000"/>
                </a:solidFill>
              </a:defRPr>
            </a:pPr>
            <a:r>
              <a:rPr sz="1100" dirty="0">
                <a:solidFill>
                  <a:srgbClr val="3B3E42"/>
                </a:solidFill>
                <a:latin typeface="Helvetica"/>
                <a:ea typeface="Calibri"/>
                <a:cs typeface="Helvetica"/>
                <a:sym typeface="Calibri"/>
              </a:rPr>
              <a:t>And more…</a:t>
            </a:r>
          </a:p>
        </p:txBody>
      </p:sp>
      <p:sp>
        <p:nvSpPr>
          <p:cNvPr id="114" name="TextBox 113"/>
          <p:cNvSpPr txBox="1"/>
          <p:nvPr/>
        </p:nvSpPr>
        <p:spPr>
          <a:xfrm>
            <a:off x="427039" y="1581483"/>
            <a:ext cx="790706" cy="2539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latinLnBrk="1" hangingPunct="0"/>
            <a:r>
              <a:rPr lang="en-US" sz="1050" cap="all" dirty="0">
                <a:solidFill>
                  <a:srgbClr val="4B4F54"/>
                </a:solidFill>
                <a:latin typeface="Helvetica"/>
                <a:cs typeface="Helvetica"/>
                <a:sym typeface="Helvetica Neue"/>
              </a:rPr>
              <a:t>Attacker</a:t>
            </a:r>
          </a:p>
        </p:txBody>
      </p:sp>
      <p:sp>
        <p:nvSpPr>
          <p:cNvPr id="115" name="Rounded Rectangle 114"/>
          <p:cNvSpPr/>
          <p:nvPr/>
        </p:nvSpPr>
        <p:spPr>
          <a:xfrm>
            <a:off x="2773811" y="2292595"/>
            <a:ext cx="1763199" cy="272411"/>
          </a:xfrm>
          <a:prstGeom prst="roundRect">
            <a:avLst/>
          </a:prstGeom>
          <a:solidFill>
            <a:schemeClr val="accent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latinLnBrk="1" hangingPunct="0"/>
            <a:r>
              <a:rPr lang="en-US" sz="1000" cap="all" dirty="0">
                <a:solidFill>
                  <a:srgbClr val="FFFFFF"/>
                </a:solidFill>
                <a:latin typeface="Helvetica"/>
                <a:cs typeface="Helvetica"/>
                <a:sym typeface="Helvetica Neue"/>
              </a:rPr>
              <a:t>Alerting technology</a:t>
            </a:r>
          </a:p>
        </p:txBody>
      </p:sp>
      <p:pic>
        <p:nvPicPr>
          <p:cNvPr id="116" name="image23.png"/>
          <p:cNvPicPr/>
          <p:nvPr/>
        </p:nvPicPr>
        <p:blipFill>
          <a:blip r:embed="rId5">
            <a:extLst>
              <a:ext uri="{28A0092B-C50C-407E-A947-70E740481C1C}">
                <a14:useLocalDpi xmlns:a14="http://schemas.microsoft.com/office/drawing/2010/main"/>
              </a:ext>
            </a:extLst>
          </a:blip>
          <a:stretch>
            <a:fillRect/>
          </a:stretch>
        </p:blipFill>
        <p:spPr>
          <a:xfrm>
            <a:off x="868479" y="759618"/>
            <a:ext cx="827100" cy="827100"/>
          </a:xfrm>
          <a:prstGeom prst="rect">
            <a:avLst/>
          </a:prstGeom>
          <a:ln w="12700">
            <a:miter lim="400000"/>
          </a:ln>
        </p:spPr>
      </p:pic>
      <p:sp>
        <p:nvSpPr>
          <p:cNvPr id="117" name="TextBox 116"/>
          <p:cNvSpPr txBox="1"/>
          <p:nvPr/>
        </p:nvSpPr>
        <p:spPr>
          <a:xfrm>
            <a:off x="6599239" y="1454527"/>
            <a:ext cx="630938" cy="2539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latinLnBrk="1" hangingPunct="0"/>
            <a:r>
              <a:rPr lang="en-US" sz="1050" cap="all" dirty="0">
                <a:solidFill>
                  <a:srgbClr val="4B4F54"/>
                </a:solidFill>
                <a:latin typeface="Helvetica"/>
                <a:cs typeface="Helvetica"/>
                <a:sym typeface="Helvetica Neue"/>
              </a:rPr>
              <a:t>Target</a:t>
            </a:r>
          </a:p>
        </p:txBody>
      </p:sp>
      <p:cxnSp>
        <p:nvCxnSpPr>
          <p:cNvPr id="118" name="Straight Arrow Connector 117"/>
          <p:cNvCxnSpPr/>
          <p:nvPr/>
        </p:nvCxnSpPr>
        <p:spPr>
          <a:xfrm flipH="1">
            <a:off x="3017839" y="1601069"/>
            <a:ext cx="321612" cy="628650"/>
          </a:xfrm>
          <a:prstGeom prst="straightConnector1">
            <a:avLst/>
          </a:prstGeom>
          <a:noFill/>
          <a:ln w="25400" cap="flat">
            <a:solidFill>
              <a:srgbClr val="3FBCED"/>
            </a:solidFill>
            <a:prstDash val="solid"/>
            <a:bevel/>
            <a:tailEnd type="triangle"/>
          </a:ln>
          <a:effectLst/>
        </p:spPr>
        <p:style>
          <a:lnRef idx="0">
            <a:scrgbClr r="0" g="0" b="0"/>
          </a:lnRef>
          <a:fillRef idx="0">
            <a:scrgbClr r="0" g="0" b="0"/>
          </a:fillRef>
          <a:effectRef idx="0">
            <a:scrgbClr r="0" g="0" b="0"/>
          </a:effectRef>
          <a:fontRef idx="none"/>
        </p:style>
      </p:cxnSp>
      <p:cxnSp>
        <p:nvCxnSpPr>
          <p:cNvPr id="119" name="Straight Arrow Connector 118"/>
          <p:cNvCxnSpPr/>
          <p:nvPr/>
        </p:nvCxnSpPr>
        <p:spPr>
          <a:xfrm flipH="1">
            <a:off x="3990832" y="1595131"/>
            <a:ext cx="321612" cy="628650"/>
          </a:xfrm>
          <a:prstGeom prst="straightConnector1">
            <a:avLst/>
          </a:prstGeom>
          <a:noFill/>
          <a:ln w="25400" cap="flat">
            <a:solidFill>
              <a:srgbClr val="3FBCED"/>
            </a:solidFill>
            <a:prstDash val="solid"/>
            <a:bevel/>
            <a:tailEnd type="triangle"/>
          </a:ln>
          <a:effectLst/>
        </p:spPr>
        <p:style>
          <a:lnRef idx="0">
            <a:scrgbClr r="0" g="0" b="0"/>
          </a:lnRef>
          <a:fillRef idx="0">
            <a:scrgbClr r="0" g="0" b="0"/>
          </a:fillRef>
          <a:effectRef idx="0">
            <a:scrgbClr r="0" g="0" b="0"/>
          </a:effectRef>
          <a:fontRef idx="none"/>
        </p:style>
      </p:cxnSp>
      <p:sp>
        <p:nvSpPr>
          <p:cNvPr id="120" name="Oval 119"/>
          <p:cNvSpPr/>
          <p:nvPr/>
        </p:nvSpPr>
        <p:spPr>
          <a:xfrm>
            <a:off x="4980374" y="3283195"/>
            <a:ext cx="1143000" cy="1143000"/>
          </a:xfrm>
          <a:prstGeom prst="ellipse">
            <a:avLst/>
          </a:prstGeom>
          <a:solidFill>
            <a:srgbClr val="0070C0"/>
          </a:solidFill>
          <a:ln w="25400" cap="flat">
            <a:solidFill>
              <a:srgbClr val="3FBCE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atinLnBrk="1" hangingPunct="0"/>
            <a:endParaRPr lang="en-US" dirty="0">
              <a:solidFill>
                <a:srgbClr val="324350"/>
              </a:solidFill>
              <a:sym typeface="Helvetica Neue"/>
            </a:endParaRPr>
          </a:p>
        </p:txBody>
      </p:sp>
      <p:sp>
        <p:nvSpPr>
          <p:cNvPr id="121" name="TextBox 120"/>
          <p:cNvSpPr txBox="1"/>
          <p:nvPr/>
        </p:nvSpPr>
        <p:spPr>
          <a:xfrm>
            <a:off x="5073459" y="3472396"/>
            <a:ext cx="859363"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latinLnBrk="1" hangingPunct="0"/>
            <a:r>
              <a:rPr lang="en-US" sz="1000" cap="all" dirty="0">
                <a:solidFill>
                  <a:srgbClr val="FFFFFF"/>
                </a:solidFill>
                <a:latin typeface="Helvetica"/>
                <a:cs typeface="Helvetica"/>
                <a:sym typeface="Helvetica Neue"/>
              </a:rPr>
              <a:t>Endpoint Detection and             response</a:t>
            </a:r>
          </a:p>
        </p:txBody>
      </p:sp>
      <p:cxnSp>
        <p:nvCxnSpPr>
          <p:cNvPr id="122" name="Straight Arrow Connector 121"/>
          <p:cNvCxnSpPr/>
          <p:nvPr/>
        </p:nvCxnSpPr>
        <p:spPr>
          <a:xfrm flipH="1">
            <a:off x="5653062" y="1652710"/>
            <a:ext cx="793777" cy="1551583"/>
          </a:xfrm>
          <a:prstGeom prst="straightConnector1">
            <a:avLst/>
          </a:prstGeom>
          <a:noFill/>
          <a:ln w="25400" cap="flat">
            <a:solidFill>
              <a:srgbClr val="3FBCED"/>
            </a:solidFill>
            <a:prstDash val="solid"/>
            <a:bevel/>
            <a:tailEnd type="triangle"/>
          </a:ln>
          <a:effectLst/>
        </p:spPr>
        <p:style>
          <a:lnRef idx="0">
            <a:scrgbClr r="0" g="0" b="0"/>
          </a:lnRef>
          <a:fillRef idx="0">
            <a:scrgbClr r="0" g="0" b="0"/>
          </a:fillRef>
          <a:effectRef idx="0">
            <a:scrgbClr r="0" g="0" b="0"/>
          </a:effectRef>
          <a:fontRef idx="none"/>
        </p:style>
      </p:cxnSp>
      <p:cxnSp>
        <p:nvCxnSpPr>
          <p:cNvPr id="123" name="Straight Arrow Connector 122"/>
          <p:cNvCxnSpPr/>
          <p:nvPr/>
        </p:nvCxnSpPr>
        <p:spPr>
          <a:xfrm flipV="1">
            <a:off x="6034062" y="1805110"/>
            <a:ext cx="793777" cy="1551583"/>
          </a:xfrm>
          <a:prstGeom prst="straightConnector1">
            <a:avLst/>
          </a:prstGeom>
          <a:noFill/>
          <a:ln w="25400" cap="flat">
            <a:solidFill>
              <a:srgbClr val="3FBCED"/>
            </a:solidFill>
            <a:prstDash val="solid"/>
            <a:bevel/>
            <a:tailEnd type="triangle"/>
          </a:ln>
          <a:effectLst/>
        </p:spPr>
        <p:style>
          <a:lnRef idx="0">
            <a:scrgbClr r="0" g="0" b="0"/>
          </a:lnRef>
          <a:fillRef idx="0">
            <a:scrgbClr r="0" g="0" b="0"/>
          </a:fillRef>
          <a:effectRef idx="0">
            <a:scrgbClr r="0" g="0" b="0"/>
          </a:effectRef>
          <a:fontRef idx="none"/>
        </p:style>
      </p:cxnSp>
      <p:pic>
        <p:nvPicPr>
          <p:cNvPr id="124" name="Picture 12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2911" y="818993"/>
            <a:ext cx="701040" cy="701040"/>
          </a:xfrm>
          <a:prstGeom prst="rect">
            <a:avLst/>
          </a:prstGeom>
        </p:spPr>
      </p:pic>
      <p:cxnSp>
        <p:nvCxnSpPr>
          <p:cNvPr id="125" name="Straight Arrow Connector 124"/>
          <p:cNvCxnSpPr/>
          <p:nvPr/>
        </p:nvCxnSpPr>
        <p:spPr>
          <a:xfrm>
            <a:off x="4320922" y="2643908"/>
            <a:ext cx="786069" cy="712785"/>
          </a:xfrm>
          <a:prstGeom prst="straightConnector1">
            <a:avLst/>
          </a:prstGeom>
          <a:noFill/>
          <a:ln w="25400" cap="flat">
            <a:solidFill>
              <a:srgbClr val="3FBCED"/>
            </a:solidFill>
            <a:prstDash val="solid"/>
            <a:bevel/>
            <a:tailEnd type="triangle"/>
          </a:ln>
          <a:effectLst/>
        </p:spPr>
        <p:style>
          <a:lnRef idx="0">
            <a:scrgbClr r="0" g="0" b="0"/>
          </a:lnRef>
          <a:fillRef idx="0">
            <a:scrgbClr r="0" g="0" b="0"/>
          </a:fillRef>
          <a:effectRef idx="0">
            <a:scrgbClr r="0" g="0" b="0"/>
          </a:effectRef>
          <a:fontRef idx="none"/>
        </p:style>
      </p:cxnSp>
      <p:grpSp>
        <p:nvGrpSpPr>
          <p:cNvPr id="126" name="Group 125"/>
          <p:cNvGrpSpPr/>
          <p:nvPr/>
        </p:nvGrpSpPr>
        <p:grpSpPr>
          <a:xfrm>
            <a:off x="198439" y="2902195"/>
            <a:ext cx="4777410" cy="1848164"/>
            <a:chOff x="289560" y="3181350"/>
            <a:chExt cx="4777410" cy="1848164"/>
          </a:xfrm>
        </p:grpSpPr>
        <p:grpSp>
          <p:nvGrpSpPr>
            <p:cNvPr id="127" name="Group 126"/>
            <p:cNvGrpSpPr/>
            <p:nvPr/>
          </p:nvGrpSpPr>
          <p:grpSpPr>
            <a:xfrm>
              <a:off x="289560" y="3181350"/>
              <a:ext cx="4209630" cy="1834271"/>
              <a:chOff x="289560" y="3181350"/>
              <a:chExt cx="4209630" cy="1834271"/>
            </a:xfrm>
          </p:grpSpPr>
          <p:pic>
            <p:nvPicPr>
              <p:cNvPr id="129" name="image26.png"/>
              <p:cNvPicPr/>
              <p:nvPr/>
            </p:nvPicPr>
            <p:blipFill>
              <a:blip r:embed="rId7" cstate="screen">
                <a:extLst>
                  <a:ext uri="{28A0092B-C50C-407E-A947-70E740481C1C}">
                    <a14:useLocalDpi xmlns:a14="http://schemas.microsoft.com/office/drawing/2010/main"/>
                  </a:ext>
                </a:extLst>
              </a:blip>
              <a:stretch>
                <a:fillRect/>
              </a:stretch>
            </p:blipFill>
            <p:spPr>
              <a:xfrm>
                <a:off x="298938" y="3242777"/>
                <a:ext cx="4192033" cy="1772844"/>
              </a:xfrm>
              <a:prstGeom prst="rect">
                <a:avLst/>
              </a:prstGeom>
              <a:ln w="12700">
                <a:noFill/>
              </a:ln>
            </p:spPr>
          </p:pic>
          <p:sp>
            <p:nvSpPr>
              <p:cNvPr id="130" name="Rectangle 129"/>
              <p:cNvSpPr/>
              <p:nvPr/>
            </p:nvSpPr>
            <p:spPr>
              <a:xfrm>
                <a:off x="289560" y="3181350"/>
                <a:ext cx="4209630" cy="365760"/>
              </a:xfrm>
              <a:prstGeom prst="rect">
                <a:avLst/>
              </a:prstGeom>
              <a:solidFill>
                <a:schemeClr val="bg2"/>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atinLnBrk="1" hangingPunct="0"/>
                <a:endParaRPr lang="en-US" dirty="0">
                  <a:solidFill>
                    <a:srgbClr val="324350"/>
                  </a:solidFill>
                  <a:sym typeface="Helvetica Neue"/>
                </a:endParaRPr>
              </a:p>
            </p:txBody>
          </p:sp>
          <p:sp>
            <p:nvSpPr>
              <p:cNvPr id="131" name="TextBox 130"/>
              <p:cNvSpPr txBox="1"/>
              <p:nvPr/>
            </p:nvSpPr>
            <p:spPr>
              <a:xfrm>
                <a:off x="335238" y="3237274"/>
                <a:ext cx="2381417" cy="2539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latinLnBrk="1" hangingPunct="0"/>
                <a:r>
                  <a:rPr lang="en-US" sz="1050" cap="all" dirty="0">
                    <a:solidFill>
                      <a:srgbClr val="4F758B"/>
                    </a:solidFill>
                    <a:sym typeface="Helvetica Neue"/>
                  </a:rPr>
                  <a:t>System snapshot running processes</a:t>
                </a:r>
              </a:p>
            </p:txBody>
          </p:sp>
        </p:grpSp>
        <p:sp>
          <p:nvSpPr>
            <p:cNvPr id="128" name="Triangle 19"/>
            <p:cNvSpPr/>
            <p:nvPr/>
          </p:nvSpPr>
          <p:spPr>
            <a:xfrm rot="5400000">
              <a:off x="3859183" y="3821727"/>
              <a:ext cx="1834272" cy="581302"/>
            </a:xfrm>
            <a:prstGeom prst="triangle">
              <a:avLst/>
            </a:prstGeom>
            <a:solidFill>
              <a:srgbClr val="FFFFFF">
                <a:alpha val="25882"/>
              </a:srgbClr>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atinLnBrk="1" hangingPunct="0"/>
              <a:endParaRPr lang="en-US" dirty="0">
                <a:solidFill>
                  <a:srgbClr val="324350"/>
                </a:solidFill>
                <a:sym typeface="Helvetica Neue"/>
              </a:endParaRPr>
            </a:p>
          </p:txBody>
        </p:sp>
      </p:grpSp>
      <p:sp>
        <p:nvSpPr>
          <p:cNvPr id="132" name="Shape 408"/>
          <p:cNvSpPr/>
          <p:nvPr/>
        </p:nvSpPr>
        <p:spPr>
          <a:xfrm rot="2547298">
            <a:off x="3382749" y="2955970"/>
            <a:ext cx="2311610" cy="223136"/>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spAutoFit/>
          </a:bodyPr>
          <a:lstStyle>
            <a:lvl1pPr algn="ctr">
              <a:spcBef>
                <a:spcPts val="1400"/>
              </a:spcBef>
              <a:defRPr b="1">
                <a:solidFill>
                  <a:srgbClr val="FF9300"/>
                </a:solidFill>
                <a:latin typeface="Calibri"/>
                <a:ea typeface="Calibri"/>
                <a:cs typeface="Calibri"/>
                <a:sym typeface="Calibri"/>
              </a:defRPr>
            </a:lvl1pPr>
          </a:lstStyle>
          <a:p>
            <a:pPr>
              <a:defRPr b="0">
                <a:solidFill>
                  <a:srgbClr val="000000"/>
                </a:solidFill>
              </a:defRPr>
            </a:pPr>
            <a:r>
              <a:rPr lang="en-US" sz="1000" b="0" dirty="0">
                <a:solidFill>
                  <a:srgbClr val="4B4F54"/>
                </a:solidFill>
                <a:latin typeface="Helvetica"/>
                <a:cs typeface="Helvetica"/>
                <a:sym typeface="Helvetica Neue"/>
              </a:rPr>
              <a:t>IP Addresses, Hashes</a:t>
            </a:r>
            <a:endParaRPr sz="1000" b="0" dirty="0">
              <a:solidFill>
                <a:srgbClr val="4B4F54"/>
              </a:solidFill>
              <a:latin typeface="Helvetica"/>
              <a:cs typeface="Helvetica"/>
              <a:sym typeface="Helvetica Neue"/>
            </a:endParaRPr>
          </a:p>
        </p:txBody>
      </p:sp>
      <p:pic>
        <p:nvPicPr>
          <p:cNvPr id="133" name="Picture 4" descr="http://upload.wikimedia.org/wikipedia/en/thumb/1/15/Palo_Alto_Networks_logo.svg/350px-Palo_Alto_Networks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9191" y="1311807"/>
            <a:ext cx="849267" cy="19411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0" descr="https://www.bluecoat.com/sites/default/files/video_poster_images/maa-sandboxing-poster.png"/>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l="24241" t="50000" r="45429" b="29761"/>
          <a:stretch/>
        </p:blipFill>
        <p:spPr bwMode="auto">
          <a:xfrm>
            <a:off x="4939083" y="1236614"/>
            <a:ext cx="820216" cy="30867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p:cNvPicPr>
            <a:picLocks noChangeAspect="1"/>
          </p:cNvPicPr>
          <p:nvPr/>
        </p:nvPicPr>
        <p:blipFill>
          <a:blip r:embed="rId11"/>
          <a:stretch>
            <a:fillRect/>
          </a:stretch>
        </p:blipFill>
        <p:spPr>
          <a:xfrm>
            <a:off x="2896436" y="1211165"/>
            <a:ext cx="886027" cy="310109"/>
          </a:xfrm>
          <a:prstGeom prst="rect">
            <a:avLst/>
          </a:prstGeom>
        </p:spPr>
      </p:pic>
      <p:pic>
        <p:nvPicPr>
          <p:cNvPr id="136" name="Picture 4" descr="http://news.softpedia.com/images/news2/HP-to-Buy-SIEM-Vendor-ArcSight-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 b="-913"/>
          <a:stretch/>
        </p:blipFill>
        <p:spPr bwMode="auto">
          <a:xfrm>
            <a:off x="1466064" y="2274104"/>
            <a:ext cx="299733" cy="30246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6" descr="http://www.adaptcom.com/assets/uploads/splunk.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4195" y="2258665"/>
            <a:ext cx="846084" cy="311715"/>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4" descr="http://www.observeit.com/sites/default/files/content_images/L2-Images/integration_qradar.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9073"/>
          <a:stretch/>
        </p:blipFill>
        <p:spPr bwMode="auto">
          <a:xfrm>
            <a:off x="968511" y="2292595"/>
            <a:ext cx="469605" cy="308385"/>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6" descr="https://www.lastline.com/images/logo-high-res.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68130" y="2968070"/>
            <a:ext cx="1341764" cy="263511"/>
          </a:xfrm>
          <a:prstGeom prst="rect">
            <a:avLst/>
          </a:prstGeom>
          <a:noFill/>
          <a:extLst>
            <a:ext uri="{909E8E84-426E-40DD-AFC4-6F175D3DCCD1}">
              <a14:hiddenFill xmlns:a14="http://schemas.microsoft.com/office/drawing/2010/main">
                <a:solidFill>
                  <a:srgbClr val="FFFFFF"/>
                </a:solidFill>
              </a14:hiddenFill>
            </a:ext>
          </a:extLst>
        </p:spPr>
      </p:pic>
      <p:grpSp>
        <p:nvGrpSpPr>
          <p:cNvPr id="140" name="Group 139"/>
          <p:cNvGrpSpPr/>
          <p:nvPr/>
        </p:nvGrpSpPr>
        <p:grpSpPr>
          <a:xfrm>
            <a:off x="6118887" y="3075682"/>
            <a:ext cx="2477464" cy="1659791"/>
            <a:chOff x="6072848" y="3354837"/>
            <a:chExt cx="2477464" cy="1659791"/>
          </a:xfrm>
        </p:grpSpPr>
        <p:grpSp>
          <p:nvGrpSpPr>
            <p:cNvPr id="141" name="Group 140"/>
            <p:cNvGrpSpPr/>
            <p:nvPr/>
          </p:nvGrpSpPr>
          <p:grpSpPr>
            <a:xfrm flipH="1">
              <a:off x="6072848" y="3354837"/>
              <a:ext cx="2477464" cy="1659791"/>
              <a:chOff x="270644" y="3369722"/>
              <a:chExt cx="4796327" cy="1659791"/>
            </a:xfrm>
          </p:grpSpPr>
          <p:grpSp>
            <p:nvGrpSpPr>
              <p:cNvPr id="143" name="Group 142"/>
              <p:cNvGrpSpPr/>
              <p:nvPr/>
            </p:nvGrpSpPr>
            <p:grpSpPr>
              <a:xfrm>
                <a:off x="270644" y="3369723"/>
                <a:ext cx="4209630" cy="365760"/>
                <a:chOff x="270644" y="3369723"/>
                <a:chExt cx="4209630" cy="365760"/>
              </a:xfrm>
            </p:grpSpPr>
            <p:sp>
              <p:nvSpPr>
                <p:cNvPr id="145" name="Rectangle 144"/>
                <p:cNvSpPr/>
                <p:nvPr/>
              </p:nvSpPr>
              <p:spPr>
                <a:xfrm>
                  <a:off x="270644" y="3369723"/>
                  <a:ext cx="4209630" cy="365760"/>
                </a:xfrm>
                <a:prstGeom prst="rect">
                  <a:avLst/>
                </a:prstGeom>
                <a:solidFill>
                  <a:schemeClr val="bg2"/>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atinLnBrk="1" hangingPunct="0"/>
                  <a:endParaRPr lang="en-US" dirty="0">
                    <a:solidFill>
                      <a:srgbClr val="324350"/>
                    </a:solidFill>
                    <a:sym typeface="Helvetica Neue"/>
                  </a:endParaRPr>
                </a:p>
              </p:txBody>
            </p:sp>
            <p:sp>
              <p:nvSpPr>
                <p:cNvPr id="146" name="TextBox 145"/>
                <p:cNvSpPr txBox="1"/>
                <p:nvPr/>
              </p:nvSpPr>
              <p:spPr>
                <a:xfrm>
                  <a:off x="453790" y="3452132"/>
                  <a:ext cx="3660746" cy="2539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latinLnBrk="1" hangingPunct="0"/>
                  <a:r>
                    <a:rPr lang="en-US" sz="1050" cap="all" dirty="0">
                      <a:solidFill>
                        <a:srgbClr val="4F758B"/>
                      </a:solidFill>
                      <a:sym typeface="Helvetica Neue"/>
                    </a:rPr>
                    <a:t>Deep forensic analysis &amp; EITT</a:t>
                  </a:r>
                </a:p>
              </p:txBody>
            </p:sp>
          </p:grpSp>
          <p:sp>
            <p:nvSpPr>
              <p:cNvPr id="144" name="Triangle 19"/>
              <p:cNvSpPr/>
              <p:nvPr/>
            </p:nvSpPr>
            <p:spPr>
              <a:xfrm rot="5400000">
                <a:off x="3946424" y="3908967"/>
                <a:ext cx="1659791" cy="581302"/>
              </a:xfrm>
              <a:prstGeom prst="triangle">
                <a:avLst/>
              </a:prstGeom>
              <a:solidFill>
                <a:srgbClr val="FFFFFF">
                  <a:alpha val="25882"/>
                </a:srgbClr>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atinLnBrk="1" hangingPunct="0"/>
                <a:endParaRPr lang="en-US" dirty="0">
                  <a:solidFill>
                    <a:srgbClr val="324350"/>
                  </a:solidFill>
                  <a:sym typeface="Helvetica Neue"/>
                </a:endParaRPr>
              </a:p>
            </p:txBody>
          </p:sp>
        </p:grpSp>
        <p:pic>
          <p:nvPicPr>
            <p:cNvPr id="142" name="Picture 141" descr="C:\Users\zachary.gomez\Desktop\EITT Screenshots\Strings\1 - Main Screen.PN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86446" y="3732520"/>
              <a:ext cx="2163866" cy="1173902"/>
            </a:xfrm>
            <a:prstGeom prst="rect">
              <a:avLst/>
            </a:prstGeom>
            <a:ln w="28575">
              <a:noFill/>
            </a:ln>
          </p:spPr>
        </p:pic>
      </p:grpSp>
      <p:pic>
        <p:nvPicPr>
          <p:cNvPr id="147" name="Picture 2" descr="https://www.fsisac.com/sites/default/files/ThreatGrid_logo_strap.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56149" y="4422009"/>
            <a:ext cx="1411476" cy="353712"/>
          </a:xfrm>
          <a:prstGeom prst="rect">
            <a:avLst/>
          </a:prstGeom>
          <a:solidFill>
            <a:schemeClr val="bg1"/>
          </a:solidFill>
          <a:ln>
            <a:noFill/>
          </a:ln>
          <a:effectLst/>
        </p:spPr>
      </p:pic>
    </p:spTree>
    <p:extLst>
      <p:ext uri="{BB962C8B-B14F-4D97-AF65-F5344CB8AC3E}">
        <p14:creationId xmlns:p14="http://schemas.microsoft.com/office/powerpoint/2010/main" val="3559953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972562" cy="369332"/>
          </a:xfrm>
        </p:spPr>
        <p:txBody>
          <a:bodyPr wrap="none">
            <a:spAutoFit/>
          </a:bodyPr>
          <a:lstStyle/>
          <a:p>
            <a:r>
              <a:rPr lang="en-US" altLang="ja-JP" dirty="0">
                <a:latin typeface="Arial" panose="020B0604020202020204" pitchFamily="34" charset="0"/>
                <a:cs typeface="Arial" panose="020B0604020202020204" pitchFamily="34" charset="0"/>
              </a:rPr>
              <a:t>How an Attack Typically Works</a:t>
            </a:r>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960" y="1029449"/>
            <a:ext cx="2194584" cy="3813934"/>
          </a:xfrm>
          <a:prstGeom prst="rect">
            <a:avLst/>
          </a:prstGeom>
        </p:spPr>
      </p:pic>
      <p:sp>
        <p:nvSpPr>
          <p:cNvPr id="45" name="Title 2"/>
          <p:cNvSpPr txBox="1">
            <a:spLocks/>
          </p:cNvSpPr>
          <p:nvPr/>
        </p:nvSpPr>
        <p:spPr bwMode="gray">
          <a:xfrm>
            <a:off x="545275" y="2231742"/>
            <a:ext cx="2662858" cy="1633566"/>
          </a:xfrm>
          <a:prstGeom prst="rect">
            <a:avLst/>
          </a:prstGeom>
        </p:spPr>
        <p:txBody>
          <a:bodyPr wrap="square">
            <a:norm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r"/>
            <a:r>
              <a:rPr sz="2800" dirty="0">
                <a:solidFill>
                  <a:srgbClr val="000000"/>
                </a:solidFill>
                <a:cs typeface="Arial" pitchFamily="34" charset="0"/>
              </a:rPr>
              <a:t>Methodology of an attack</a:t>
            </a:r>
          </a:p>
        </p:txBody>
      </p:sp>
      <p:sp>
        <p:nvSpPr>
          <p:cNvPr id="46" name="TextBox 45"/>
          <p:cNvSpPr txBox="1"/>
          <p:nvPr/>
        </p:nvSpPr>
        <p:spPr>
          <a:xfrm>
            <a:off x="5778775" y="901042"/>
            <a:ext cx="1930386" cy="757130"/>
          </a:xfrm>
          <a:prstGeom prst="rect">
            <a:avLst/>
          </a:prstGeom>
          <a:noFill/>
        </p:spPr>
        <p:txBody>
          <a:bodyPr wrap="square" rtlCol="0">
            <a:spAutoFit/>
          </a:bodyPr>
          <a:lstStyle/>
          <a:p>
            <a:pPr algn="ctr" defTabSz="430213">
              <a:spcAft>
                <a:spcPts val="400"/>
              </a:spcAft>
              <a:buSzPct val="100000"/>
            </a:pPr>
            <a:r>
              <a:rPr lang="en-US" sz="2400" b="1" dirty="0">
                <a:solidFill>
                  <a:srgbClr val="4B4F54"/>
                </a:solidFill>
                <a:latin typeface="Arial" pitchFamily="34" charset="0"/>
                <a:ea typeface="Helvetica" charset="0"/>
                <a:cs typeface="Arial" pitchFamily="34" charset="0"/>
              </a:rPr>
              <a:t>Our Enterprise</a:t>
            </a:r>
          </a:p>
        </p:txBody>
      </p:sp>
      <p:sp>
        <p:nvSpPr>
          <p:cNvPr id="47" name="TextBox 46"/>
          <p:cNvSpPr txBox="1"/>
          <p:nvPr/>
        </p:nvSpPr>
        <p:spPr>
          <a:xfrm>
            <a:off x="3518137" y="2580974"/>
            <a:ext cx="1946819" cy="812530"/>
          </a:xfrm>
          <a:prstGeom prst="rect">
            <a:avLst/>
          </a:prstGeom>
          <a:noFill/>
        </p:spPr>
        <p:txBody>
          <a:bodyPr wrap="square" rtlCol="0">
            <a:spAutoFit/>
          </a:bodyPr>
          <a:lstStyle/>
          <a:p>
            <a:pPr defTabSz="430213">
              <a:spcAft>
                <a:spcPts val="400"/>
              </a:spcAft>
              <a:buSzPct val="100000"/>
            </a:pPr>
            <a:r>
              <a:rPr lang="en-US" b="1" dirty="0">
                <a:solidFill>
                  <a:srgbClr val="4B4F54"/>
                </a:solidFill>
                <a:latin typeface="Arial" pitchFamily="34" charset="0"/>
                <a:ea typeface="Helvetica" charset="0"/>
                <a:cs typeface="Arial" pitchFamily="34" charset="0"/>
              </a:rPr>
              <a:t>Their Ecosystem</a:t>
            </a:r>
          </a:p>
        </p:txBody>
      </p:sp>
      <p:grpSp>
        <p:nvGrpSpPr>
          <p:cNvPr id="48" name="Group 47"/>
          <p:cNvGrpSpPr/>
          <p:nvPr/>
        </p:nvGrpSpPr>
        <p:grpSpPr>
          <a:xfrm>
            <a:off x="7048777" y="1875167"/>
            <a:ext cx="1543131" cy="2302015"/>
            <a:chOff x="7145821" y="1164872"/>
            <a:chExt cx="1743117" cy="2600351"/>
          </a:xfrm>
        </p:grpSpPr>
        <p:sp>
          <p:nvSpPr>
            <p:cNvPr id="49" name="Right Brace 48"/>
            <p:cNvSpPr/>
            <p:nvPr/>
          </p:nvSpPr>
          <p:spPr>
            <a:xfrm>
              <a:off x="7145821" y="1164872"/>
              <a:ext cx="450334" cy="2600351"/>
            </a:xfrm>
            <a:prstGeom prst="rightBrace">
              <a:avLst>
                <a:gd name="adj1" fmla="val 6672"/>
                <a:gd name="adj2" fmla="val 44069"/>
              </a:avLst>
            </a:prstGeom>
            <a:noFill/>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B4F54"/>
                </a:solidFill>
                <a:cs typeface="Arial" pitchFamily="34" charset="0"/>
              </a:endParaRPr>
            </a:p>
          </p:txBody>
        </p:sp>
        <p:sp>
          <p:nvSpPr>
            <p:cNvPr id="50" name="TextBox 49"/>
            <p:cNvSpPr txBox="1"/>
            <p:nvPr/>
          </p:nvSpPr>
          <p:spPr>
            <a:xfrm>
              <a:off x="7620000" y="2189285"/>
              <a:ext cx="1268938" cy="219028"/>
            </a:xfrm>
            <a:prstGeom prst="rect">
              <a:avLst/>
            </a:prstGeom>
          </p:spPr>
          <p:txBody>
            <a:bodyPr wrap="square" lIns="0" tIns="0" rIns="0" bIns="0" rtlCol="0" anchor="t">
              <a:spAutoFit/>
            </a:bodyPr>
            <a:lstStyle/>
            <a:p>
              <a:r>
                <a:rPr lang="en-US" sz="1400" b="1" dirty="0">
                  <a:solidFill>
                    <a:srgbClr val="173A64">
                      <a:lumMod val="40000"/>
                      <a:lumOff val="60000"/>
                    </a:srgbClr>
                  </a:solidFill>
                  <a:latin typeface="Arial" pitchFamily="34" charset="0"/>
                  <a:cs typeface="Arial" pitchFamily="34" charset="0"/>
                </a:rPr>
                <a:t>Opportunity</a:t>
              </a:r>
            </a:p>
          </p:txBody>
        </p:sp>
      </p:grpSp>
      <p:graphicFrame>
        <p:nvGraphicFramePr>
          <p:cNvPr id="51" name="Chart 253"/>
          <p:cNvGraphicFramePr/>
          <p:nvPr/>
        </p:nvGraphicFramePr>
        <p:xfrm>
          <a:off x="4378769" y="3304499"/>
          <a:ext cx="1391996" cy="1391995"/>
        </p:xfrm>
        <a:graphic>
          <a:graphicData uri="http://schemas.openxmlformats.org/drawingml/2006/chart">
            <c:chart xmlns:c="http://schemas.openxmlformats.org/drawingml/2006/chart" xmlns:r="http://schemas.openxmlformats.org/officeDocument/2006/relationships" r:id="rId4"/>
          </a:graphicData>
        </a:graphic>
      </p:graphicFrame>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411" y="1529454"/>
            <a:ext cx="853244" cy="714232"/>
          </a:xfrm>
          <a:prstGeom prst="rect">
            <a:avLst/>
          </a:prstGeom>
        </p:spPr>
      </p:pic>
      <p:cxnSp>
        <p:nvCxnSpPr>
          <p:cNvPr id="53" name="Straight Connector 52"/>
          <p:cNvCxnSpPr/>
          <p:nvPr/>
        </p:nvCxnSpPr>
        <p:spPr>
          <a:xfrm>
            <a:off x="5514899" y="1366737"/>
            <a:ext cx="0" cy="3357344"/>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4825" y="1156632"/>
            <a:ext cx="140147" cy="182517"/>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4825" y="4737621"/>
            <a:ext cx="140147" cy="182517"/>
          </a:xfrm>
          <a:prstGeom prst="rect">
            <a:avLst/>
          </a:prstGeom>
        </p:spPr>
      </p:pic>
      <p:sp>
        <p:nvSpPr>
          <p:cNvPr id="56" name="Rectangle 55"/>
          <p:cNvSpPr/>
          <p:nvPr/>
        </p:nvSpPr>
        <p:spPr>
          <a:xfrm>
            <a:off x="3647078" y="1307307"/>
            <a:ext cx="964644" cy="186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cap="all" dirty="0">
                <a:solidFill>
                  <a:srgbClr val="FFFFFF"/>
                </a:solidFill>
                <a:ea typeface="Helvetica" charset="0"/>
                <a:cs typeface="Arial" pitchFamily="34" charset="0"/>
              </a:rPr>
              <a:t>Research</a:t>
            </a:r>
          </a:p>
        </p:txBody>
      </p:sp>
      <p:grpSp>
        <p:nvGrpSpPr>
          <p:cNvPr id="57" name="Group 56"/>
          <p:cNvGrpSpPr/>
          <p:nvPr/>
        </p:nvGrpSpPr>
        <p:grpSpPr>
          <a:xfrm>
            <a:off x="4705017" y="1655157"/>
            <a:ext cx="2358792" cy="555725"/>
            <a:chOff x="4851235" y="1144949"/>
            <a:chExt cx="2664486" cy="627746"/>
          </a:xfrm>
        </p:grpSpPr>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9876" y="1144949"/>
              <a:ext cx="785845" cy="627746"/>
            </a:xfrm>
            <a:prstGeom prst="rect">
              <a:avLst/>
            </a:prstGeom>
          </p:spPr>
        </p:pic>
        <p:sp>
          <p:nvSpPr>
            <p:cNvPr id="59" name="Right Arrow 58"/>
            <p:cNvSpPr/>
            <p:nvPr/>
          </p:nvSpPr>
          <p:spPr>
            <a:xfrm>
              <a:off x="4851235" y="1200150"/>
              <a:ext cx="1902486" cy="365878"/>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sp>
          <p:nvSpPr>
            <p:cNvPr id="60" name="TextBox 59"/>
            <p:cNvSpPr txBox="1"/>
            <p:nvPr/>
          </p:nvSpPr>
          <p:spPr>
            <a:xfrm>
              <a:off x="5236615" y="1258729"/>
              <a:ext cx="1197267" cy="260747"/>
            </a:xfrm>
            <a:prstGeom prst="rect">
              <a:avLst/>
            </a:prstGeom>
            <a:noFill/>
          </p:spPr>
          <p:txBody>
            <a:bodyPr wrap="none" rtlCol="0">
              <a:spAutoFit/>
            </a:bodyPr>
            <a:lstStyle/>
            <a:p>
              <a:r>
                <a:rPr lang="en-US" sz="1000" dirty="0">
                  <a:solidFill>
                    <a:srgbClr val="FFFFFF"/>
                  </a:solidFill>
                  <a:latin typeface="Arial" pitchFamily="34" charset="0"/>
                  <a:ea typeface="Helvetica" charset="0"/>
                  <a:cs typeface="Arial" pitchFamily="34" charset="0"/>
                </a:rPr>
                <a:t>INFILTRATION</a:t>
              </a:r>
            </a:p>
          </p:txBody>
        </p:sp>
      </p:grpSp>
      <p:sp>
        <p:nvSpPr>
          <p:cNvPr id="61" name="Oval 60"/>
          <p:cNvSpPr/>
          <p:nvPr/>
        </p:nvSpPr>
        <p:spPr>
          <a:xfrm>
            <a:off x="6620602" y="1780124"/>
            <a:ext cx="190726" cy="1907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grpSp>
        <p:nvGrpSpPr>
          <p:cNvPr id="62" name="Group 61"/>
          <p:cNvGrpSpPr/>
          <p:nvPr/>
        </p:nvGrpSpPr>
        <p:grpSpPr>
          <a:xfrm>
            <a:off x="6541818" y="1634798"/>
            <a:ext cx="1918615" cy="457631"/>
            <a:chOff x="6926082" y="1123950"/>
            <a:chExt cx="2167263" cy="516939"/>
          </a:xfrm>
        </p:grpSpPr>
        <p:grpSp>
          <p:nvGrpSpPr>
            <p:cNvPr id="63" name="Group 62"/>
            <p:cNvGrpSpPr/>
            <p:nvPr/>
          </p:nvGrpSpPr>
          <p:grpSpPr>
            <a:xfrm>
              <a:off x="7525901" y="1123950"/>
              <a:ext cx="1567444" cy="516939"/>
              <a:chOff x="6858799" y="917203"/>
              <a:chExt cx="1567444" cy="516939"/>
            </a:xfrm>
            <a:solidFill>
              <a:schemeClr val="accent2"/>
            </a:solidFill>
          </p:grpSpPr>
          <p:sp>
            <p:nvSpPr>
              <p:cNvPr id="65" name="Left Arrow 64"/>
              <p:cNvSpPr/>
              <p:nvPr/>
            </p:nvSpPr>
            <p:spPr>
              <a:xfrm>
                <a:off x="6858799" y="917203"/>
                <a:ext cx="1567444" cy="516939"/>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sp>
            <p:nvSpPr>
              <p:cNvPr id="66" name="TextBox 65"/>
              <p:cNvSpPr txBox="1"/>
              <p:nvPr/>
            </p:nvSpPr>
            <p:spPr>
              <a:xfrm>
                <a:off x="7199969" y="1057511"/>
                <a:ext cx="1167933" cy="219028"/>
              </a:xfrm>
              <a:prstGeom prst="rect">
                <a:avLst/>
              </a:prstGeom>
              <a:grpFill/>
              <a:ln>
                <a:noFill/>
              </a:ln>
            </p:spPr>
            <p:txBody>
              <a:bodyPr wrap="none" lIns="0" tIns="0" rIns="0" bIns="0" rtlCol="0" anchor="t">
                <a:spAutoFit/>
              </a:bodyPr>
              <a:lstStyle/>
              <a:p>
                <a:r>
                  <a:rPr lang="en-US" sz="1400" b="1" dirty="0">
                    <a:solidFill>
                      <a:srgbClr val="FFFFFF"/>
                    </a:solidFill>
                    <a:latin typeface="Arial" pitchFamily="34" charset="0"/>
                    <a:cs typeface="Arial" pitchFamily="34" charset="0"/>
                  </a:rPr>
                  <a:t>Patient Zero</a:t>
                </a:r>
              </a:p>
            </p:txBody>
          </p:sp>
        </p:grpSp>
        <p:pic>
          <p:nvPicPr>
            <p:cNvPr id="64" name="Picture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6082" y="1196510"/>
              <a:ext cx="398586" cy="350755"/>
            </a:xfrm>
            <a:prstGeom prst="rect">
              <a:avLst/>
            </a:prstGeom>
          </p:spPr>
        </p:pic>
      </p:grpSp>
      <p:grpSp>
        <p:nvGrpSpPr>
          <p:cNvPr id="67" name="Group 66"/>
          <p:cNvGrpSpPr/>
          <p:nvPr/>
        </p:nvGrpSpPr>
        <p:grpSpPr>
          <a:xfrm>
            <a:off x="6249260" y="2259250"/>
            <a:ext cx="934600" cy="1296385"/>
            <a:chOff x="6242688" y="1827331"/>
            <a:chExt cx="1055722" cy="1464394"/>
          </a:xfrm>
        </p:grpSpPr>
        <p:sp>
          <p:nvSpPr>
            <p:cNvPr id="68" name="Right Arrow 67"/>
            <p:cNvSpPr/>
            <p:nvPr/>
          </p:nvSpPr>
          <p:spPr>
            <a:xfrm rot="5400000">
              <a:off x="6037681" y="2376589"/>
              <a:ext cx="1464394" cy="365878"/>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sp>
          <p:nvSpPr>
            <p:cNvPr id="69" name="Rectangle 68"/>
            <p:cNvSpPr/>
            <p:nvPr/>
          </p:nvSpPr>
          <p:spPr>
            <a:xfrm>
              <a:off x="6242688" y="2195919"/>
              <a:ext cx="1055722" cy="22343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cap="all" dirty="0">
                  <a:solidFill>
                    <a:srgbClr val="FFFFFF"/>
                  </a:solidFill>
                  <a:ea typeface="Helvetica" charset="0"/>
                  <a:cs typeface="Arial" pitchFamily="34" charset="0"/>
                </a:rPr>
                <a:t>DISCOVERY</a:t>
              </a:r>
            </a:p>
          </p:txBody>
        </p:sp>
        <p:pic>
          <p:nvPicPr>
            <p:cNvPr id="70" name="Picture 6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9036" y="2455186"/>
              <a:ext cx="345164" cy="345164"/>
            </a:xfrm>
            <a:prstGeom prst="rect">
              <a:avLst/>
            </a:prstGeom>
          </p:spPr>
        </p:pic>
      </p:grpSp>
      <p:grpSp>
        <p:nvGrpSpPr>
          <p:cNvPr id="71" name="Group 70"/>
          <p:cNvGrpSpPr/>
          <p:nvPr/>
        </p:nvGrpSpPr>
        <p:grpSpPr>
          <a:xfrm>
            <a:off x="4168659" y="3660296"/>
            <a:ext cx="2110515" cy="691069"/>
            <a:chOff x="3886200" y="3409950"/>
            <a:chExt cx="2384033" cy="780630"/>
          </a:xfrm>
        </p:grpSpPr>
        <p:pic>
          <p:nvPicPr>
            <p:cNvPr id="72" name="Picture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91776" y="3717373"/>
              <a:ext cx="1142224" cy="473207"/>
            </a:xfrm>
            <a:prstGeom prst="rect">
              <a:avLst/>
            </a:prstGeom>
          </p:spPr>
        </p:pic>
        <p:sp>
          <p:nvSpPr>
            <p:cNvPr id="73" name="Right Arrow 72"/>
            <p:cNvSpPr/>
            <p:nvPr/>
          </p:nvSpPr>
          <p:spPr>
            <a:xfrm rot="10800000">
              <a:off x="3886200" y="3409950"/>
              <a:ext cx="2384033" cy="365878"/>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Arial" pitchFamily="34" charset="0"/>
              </a:endParaRPr>
            </a:p>
          </p:txBody>
        </p:sp>
        <p:sp>
          <p:nvSpPr>
            <p:cNvPr id="74" name="TextBox 73"/>
            <p:cNvSpPr txBox="1"/>
            <p:nvPr/>
          </p:nvSpPr>
          <p:spPr>
            <a:xfrm>
              <a:off x="4156216" y="3471152"/>
              <a:ext cx="1244347" cy="260747"/>
            </a:xfrm>
            <a:prstGeom prst="rect">
              <a:avLst/>
            </a:prstGeom>
            <a:noFill/>
          </p:spPr>
          <p:txBody>
            <a:bodyPr wrap="none" rtlCol="0">
              <a:spAutoFit/>
            </a:bodyPr>
            <a:lstStyle/>
            <a:p>
              <a:r>
                <a:rPr lang="en-US" sz="1000" dirty="0">
                  <a:solidFill>
                    <a:srgbClr val="FFFFFF"/>
                  </a:solidFill>
                  <a:latin typeface="Arial" pitchFamily="34" charset="0"/>
                  <a:ea typeface="Helvetica" charset="0"/>
                  <a:cs typeface="Arial" pitchFamily="34" charset="0"/>
                </a:rPr>
                <a:t>EXFILTRATION</a:t>
              </a:r>
            </a:p>
          </p:txBody>
        </p:sp>
      </p:grpSp>
      <p:pic>
        <p:nvPicPr>
          <p:cNvPr id="75" name="Picture 7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82560" y="3592838"/>
            <a:ext cx="410142" cy="480298"/>
          </a:xfrm>
          <a:prstGeom prst="rect">
            <a:avLst/>
          </a:prstGeom>
        </p:spPr>
      </p:pic>
      <p:grpSp>
        <p:nvGrpSpPr>
          <p:cNvPr id="76" name="Group 75"/>
          <p:cNvGrpSpPr/>
          <p:nvPr/>
        </p:nvGrpSpPr>
        <p:grpSpPr>
          <a:xfrm>
            <a:off x="6249260" y="3544269"/>
            <a:ext cx="934600" cy="588231"/>
            <a:chOff x="6595609" y="3278886"/>
            <a:chExt cx="1055722" cy="664464"/>
          </a:xfrm>
        </p:grpSpPr>
        <p:pic>
          <p:nvPicPr>
            <p:cNvPr id="77" name="Picture 7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8857" y="3278886"/>
              <a:ext cx="816864" cy="664464"/>
            </a:xfrm>
            <a:prstGeom prst="rect">
              <a:avLst/>
            </a:prstGeom>
          </p:spPr>
        </p:pic>
        <p:sp>
          <p:nvSpPr>
            <p:cNvPr id="78" name="Rectangle 77"/>
            <p:cNvSpPr/>
            <p:nvPr/>
          </p:nvSpPr>
          <p:spPr>
            <a:xfrm>
              <a:off x="6595609" y="3491319"/>
              <a:ext cx="1055722" cy="22343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cap="all" dirty="0">
                  <a:solidFill>
                    <a:srgbClr val="FFFFFF"/>
                  </a:solidFill>
                  <a:ea typeface="Helvetica" charset="0"/>
                  <a:cs typeface="Arial" pitchFamily="34" charset="0"/>
                </a:rPr>
                <a:t>CAPTURE</a:t>
              </a:r>
            </a:p>
          </p:txBody>
        </p:sp>
      </p:grpSp>
      <p:cxnSp>
        <p:nvCxnSpPr>
          <p:cNvPr id="79" name="Straight Connector 78"/>
          <p:cNvCxnSpPr/>
          <p:nvPr/>
        </p:nvCxnSpPr>
        <p:spPr>
          <a:xfrm>
            <a:off x="3311038" y="1190656"/>
            <a:ext cx="0" cy="35489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985615" y="894533"/>
            <a:ext cx="3060831" cy="0"/>
          </a:xfrm>
          <a:prstGeom prst="line">
            <a:avLst/>
          </a:prstGeom>
          <a:noFill/>
          <a:ln w="25400" cap="flat">
            <a:solidFill>
              <a:srgbClr val="B0B4B8"/>
            </a:solidFill>
            <a:prstDash val="solid"/>
            <a:bevel/>
          </a:ln>
          <a:effectLst/>
        </p:spPr>
        <p:style>
          <a:lnRef idx="0">
            <a:scrgbClr r="0" g="0" b="0"/>
          </a:lnRef>
          <a:fillRef idx="0">
            <a:scrgbClr r="0" g="0" b="0"/>
          </a:fillRef>
          <a:effectRef idx="0">
            <a:scrgbClr r="0" g="0" b="0"/>
          </a:effectRef>
          <a:fontRef idx="none"/>
        </p:style>
      </p:cxnSp>
      <p:cxnSp>
        <p:nvCxnSpPr>
          <p:cNvPr id="81" name="Straight Connector 80"/>
          <p:cNvCxnSpPr/>
          <p:nvPr/>
        </p:nvCxnSpPr>
        <p:spPr>
          <a:xfrm flipV="1">
            <a:off x="3985615" y="759618"/>
            <a:ext cx="0" cy="134915"/>
          </a:xfrm>
          <a:prstGeom prst="line">
            <a:avLst/>
          </a:prstGeom>
          <a:noFill/>
          <a:ln w="25400" cap="flat">
            <a:solidFill>
              <a:srgbClr val="B0B4B8"/>
            </a:solidFill>
            <a:prstDash val="solid"/>
            <a:bevel/>
          </a:ln>
          <a:effectLst/>
        </p:spPr>
        <p:style>
          <a:lnRef idx="0">
            <a:scrgbClr r="0" g="0" b="0"/>
          </a:lnRef>
          <a:fillRef idx="0">
            <a:scrgbClr r="0" g="0" b="0"/>
          </a:fillRef>
          <a:effectRef idx="0">
            <a:scrgbClr r="0" g="0" b="0"/>
          </a:effectRef>
          <a:fontRef idx="none"/>
        </p:style>
      </p:cxnSp>
      <p:cxnSp>
        <p:nvCxnSpPr>
          <p:cNvPr id="82" name="Straight Connector 81"/>
          <p:cNvCxnSpPr/>
          <p:nvPr/>
        </p:nvCxnSpPr>
        <p:spPr>
          <a:xfrm flipV="1">
            <a:off x="4997479" y="759618"/>
            <a:ext cx="0" cy="134915"/>
          </a:xfrm>
          <a:prstGeom prst="line">
            <a:avLst/>
          </a:prstGeom>
          <a:noFill/>
          <a:ln w="25400" cap="flat">
            <a:solidFill>
              <a:srgbClr val="B0B4B8"/>
            </a:solidFill>
            <a:prstDash val="solid"/>
            <a:bevel/>
          </a:ln>
          <a:effectLst/>
        </p:spPr>
        <p:style>
          <a:lnRef idx="0">
            <a:scrgbClr r="0" g="0" b="0"/>
          </a:lnRef>
          <a:fillRef idx="0">
            <a:scrgbClr r="0" g="0" b="0"/>
          </a:fillRef>
          <a:effectRef idx="0">
            <a:scrgbClr r="0" g="0" b="0"/>
          </a:effectRef>
          <a:fontRef idx="none"/>
        </p:style>
      </p:cxnSp>
      <p:cxnSp>
        <p:nvCxnSpPr>
          <p:cNvPr id="83" name="Straight Connector 82"/>
          <p:cNvCxnSpPr/>
          <p:nvPr/>
        </p:nvCxnSpPr>
        <p:spPr>
          <a:xfrm flipV="1">
            <a:off x="6009344" y="759618"/>
            <a:ext cx="0" cy="134915"/>
          </a:xfrm>
          <a:prstGeom prst="line">
            <a:avLst/>
          </a:prstGeom>
          <a:noFill/>
          <a:ln w="25400" cap="flat">
            <a:solidFill>
              <a:srgbClr val="B0B4B8"/>
            </a:solidFill>
            <a:prstDash val="solid"/>
            <a:bevel/>
          </a:ln>
          <a:effectLst/>
        </p:spPr>
        <p:style>
          <a:lnRef idx="0">
            <a:scrgbClr r="0" g="0" b="0"/>
          </a:lnRef>
          <a:fillRef idx="0">
            <a:scrgbClr r="0" g="0" b="0"/>
          </a:fillRef>
          <a:effectRef idx="0">
            <a:scrgbClr r="0" g="0" b="0"/>
          </a:effectRef>
          <a:fontRef idx="none"/>
        </p:style>
      </p:cxnSp>
      <p:cxnSp>
        <p:nvCxnSpPr>
          <p:cNvPr id="84" name="Straight Connector 83"/>
          <p:cNvCxnSpPr/>
          <p:nvPr/>
        </p:nvCxnSpPr>
        <p:spPr>
          <a:xfrm flipV="1">
            <a:off x="7029561" y="759618"/>
            <a:ext cx="0" cy="134915"/>
          </a:xfrm>
          <a:prstGeom prst="line">
            <a:avLst/>
          </a:prstGeom>
          <a:noFill/>
          <a:ln w="25400" cap="flat">
            <a:solidFill>
              <a:srgbClr val="B0B4B8"/>
            </a:solidFill>
            <a:prstDash val="solid"/>
            <a:bevel/>
          </a:ln>
          <a:effectLst/>
        </p:spPr>
        <p:style>
          <a:lnRef idx="0">
            <a:scrgbClr r="0" g="0" b="0"/>
          </a:lnRef>
          <a:fillRef idx="0">
            <a:scrgbClr r="0" g="0" b="0"/>
          </a:fillRef>
          <a:effectRef idx="0">
            <a:scrgbClr r="0" g="0" b="0"/>
          </a:effectRef>
          <a:fontRef idx="none"/>
        </p:style>
      </p:cxnSp>
      <p:sp>
        <p:nvSpPr>
          <p:cNvPr id="85" name="TextBox 84"/>
          <p:cNvSpPr txBox="1"/>
          <p:nvPr/>
        </p:nvSpPr>
        <p:spPr>
          <a:xfrm>
            <a:off x="4005161" y="784070"/>
            <a:ext cx="1009202" cy="96950"/>
          </a:xfrm>
          <a:prstGeom prst="rect">
            <a:avLst/>
          </a:prstGeom>
        </p:spPr>
        <p:txBody>
          <a:bodyPr wrap="square" lIns="0" tIns="0" rIns="0" bIns="0" rtlCol="0" anchor="t">
            <a:spAutoFit/>
          </a:bodyPr>
          <a:lstStyle/>
          <a:p>
            <a:pPr algn="ctr"/>
            <a:r>
              <a:rPr lang="en-US" sz="700" b="1" dirty="0">
                <a:solidFill>
                  <a:srgbClr val="B0B4B8"/>
                </a:solidFill>
                <a:latin typeface="Arial" pitchFamily="34" charset="0"/>
                <a:cs typeface="Arial" pitchFamily="34" charset="0"/>
              </a:rPr>
              <a:t>DAYS TO WEEKS</a:t>
            </a:r>
          </a:p>
        </p:txBody>
      </p:sp>
      <p:sp>
        <p:nvSpPr>
          <p:cNvPr id="86" name="TextBox 85"/>
          <p:cNvSpPr txBox="1"/>
          <p:nvPr/>
        </p:nvSpPr>
        <p:spPr>
          <a:xfrm>
            <a:off x="5014364" y="784069"/>
            <a:ext cx="1020217" cy="96950"/>
          </a:xfrm>
          <a:prstGeom prst="rect">
            <a:avLst/>
          </a:prstGeom>
        </p:spPr>
        <p:txBody>
          <a:bodyPr wrap="square" lIns="0" tIns="0" rIns="0" bIns="0" rtlCol="0" anchor="t">
            <a:spAutoFit/>
          </a:bodyPr>
          <a:lstStyle/>
          <a:p>
            <a:pPr algn="ctr"/>
            <a:r>
              <a:rPr lang="en-US" sz="700" b="1" dirty="0">
                <a:solidFill>
                  <a:srgbClr val="B0B4B8"/>
                </a:solidFill>
                <a:latin typeface="Arial" pitchFamily="34" charset="0"/>
                <a:cs typeface="Arial" pitchFamily="34" charset="0"/>
              </a:rPr>
              <a:t>SECONDS TO MINUTES</a:t>
            </a:r>
          </a:p>
        </p:txBody>
      </p:sp>
      <p:sp>
        <p:nvSpPr>
          <p:cNvPr id="87" name="TextBox 86"/>
          <p:cNvSpPr txBox="1"/>
          <p:nvPr/>
        </p:nvSpPr>
        <p:spPr>
          <a:xfrm>
            <a:off x="6043113" y="783327"/>
            <a:ext cx="1003332" cy="96950"/>
          </a:xfrm>
          <a:prstGeom prst="rect">
            <a:avLst/>
          </a:prstGeom>
        </p:spPr>
        <p:txBody>
          <a:bodyPr wrap="square" lIns="0" tIns="0" rIns="0" bIns="0" rtlCol="0" anchor="t">
            <a:spAutoFit/>
          </a:bodyPr>
          <a:lstStyle/>
          <a:p>
            <a:pPr algn="ctr"/>
            <a:r>
              <a:rPr lang="en-US" sz="700" b="1" dirty="0">
                <a:solidFill>
                  <a:srgbClr val="B0B4B8"/>
                </a:solidFill>
                <a:latin typeface="Arial" pitchFamily="34" charset="0"/>
                <a:cs typeface="Arial" pitchFamily="34" charset="0"/>
              </a:rPr>
              <a:t>WEEKS TO MONTHS</a:t>
            </a:r>
          </a:p>
        </p:txBody>
      </p:sp>
    </p:spTree>
    <p:extLst>
      <p:ext uri="{BB962C8B-B14F-4D97-AF65-F5344CB8AC3E}">
        <p14:creationId xmlns:p14="http://schemas.microsoft.com/office/powerpoint/2010/main" val="3546811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834704" cy="369332"/>
          </a:xfrm>
        </p:spPr>
        <p:txBody>
          <a:bodyPr wrap="none">
            <a:spAutoFit/>
          </a:bodyPr>
          <a:lstStyle/>
          <a:p>
            <a:r>
              <a:rPr lang="en-US" altLang="ja-JP" dirty="0">
                <a:latin typeface="Arial" panose="020B0604020202020204" pitchFamily="34" charset="0"/>
                <a:cs typeface="Arial" panose="020B0604020202020204" pitchFamily="34" charset="0"/>
              </a:rPr>
              <a:t>The Cybersecurity Landscape</a:t>
            </a:r>
            <a:endParaRPr lang="ja-JP" alt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892713" y="759618"/>
            <a:ext cx="7362260" cy="4160520"/>
          </a:xfrm>
          <a:prstGeom prst="rect">
            <a:avLst/>
          </a:prstGeom>
        </p:spPr>
      </p:pic>
    </p:spTree>
    <p:extLst>
      <p:ext uri="{BB962C8B-B14F-4D97-AF65-F5344CB8AC3E}">
        <p14:creationId xmlns:p14="http://schemas.microsoft.com/office/powerpoint/2010/main" val="3504038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554726" cy="369332"/>
          </a:xfrm>
        </p:spPr>
        <p:txBody>
          <a:bodyPr wrap="none">
            <a:spAutoFit/>
          </a:bodyPr>
          <a:lstStyle/>
          <a:p>
            <a:r>
              <a:rPr lang="en-US" altLang="ja-JP" dirty="0">
                <a:latin typeface="Arial" panose="020B0604020202020204" pitchFamily="34" charset="0"/>
                <a:cs typeface="Arial" panose="020B0604020202020204" pitchFamily="34" charset="0"/>
              </a:rPr>
              <a:t>The Major Players – Revenue in Security BU</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4031873"/>
          </a:xfrm>
          <a:prstGeom prst="rect">
            <a:avLst/>
          </a:prstGeom>
          <a:noFill/>
          <a:ln w="3175" cap="rnd">
            <a:noFill/>
            <a:miter lim="800000"/>
            <a:headEnd/>
            <a:tailEnd/>
          </a:ln>
        </p:spPr>
        <p:txBody>
          <a:bodyPr wrap="square" numCol="2">
            <a:spAutoFit/>
          </a:bodyPr>
          <a:lstStyle/>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Check Point Software - $16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Palo Alto Networks - $12.5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Symantec Corp. - $12.5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Trend Micro, Inc. - $5.4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Fortinet, Inc. - $5.2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FireEye, Inc. - $3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Proofpoint - $2.6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Imperva, Inc. - $1.5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CyberArk Software, Ltd. - $1.3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AVG Technologies - $1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Qualys - $980 million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Sophos - $903 million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IBM - $2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Cisco - $1.75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Hewlett Packard - $1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EMC (RSA) - $1 Billion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Secureworks - $800 Million</a:t>
            </a:r>
          </a:p>
          <a:p>
            <a:pPr marL="285750" indent="-285750">
              <a:lnSpc>
                <a:spcPct val="150000"/>
              </a:lnSpc>
              <a:spcBef>
                <a:spcPts val="0"/>
              </a:spcBef>
              <a:spcAft>
                <a:spcPts val="600"/>
              </a:spcAft>
              <a:buFont typeface="Arial" pitchFamily="34" charset="0"/>
              <a:buChar char="•"/>
            </a:pPr>
            <a:r>
              <a:rPr lang="en-US" altLang="ja-JP" sz="1400" dirty="0">
                <a:solidFill>
                  <a:srgbClr val="000000"/>
                </a:solidFill>
                <a:latin typeface="Arial"/>
              </a:rPr>
              <a:t>Intel (McAfee) - $790 Million</a:t>
            </a:r>
          </a:p>
        </p:txBody>
      </p:sp>
    </p:spTree>
    <p:extLst>
      <p:ext uri="{BB962C8B-B14F-4D97-AF65-F5344CB8AC3E}">
        <p14:creationId xmlns:p14="http://schemas.microsoft.com/office/powerpoint/2010/main" val="37440259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844596" cy="369332"/>
          </a:xfrm>
        </p:spPr>
        <p:txBody>
          <a:bodyPr wrap="none">
            <a:spAutoFit/>
          </a:bodyPr>
          <a:lstStyle/>
          <a:p>
            <a:r>
              <a:rPr lang="en-US" altLang="ja-JP" dirty="0">
                <a:latin typeface="Arial" panose="020B0604020202020204" pitchFamily="34" charset="0"/>
                <a:cs typeface="Arial" panose="020B0604020202020204" pitchFamily="34" charset="0"/>
              </a:rPr>
              <a:t>Cybersecurity Competitive Landscape</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4124206"/>
          </a:xfrm>
          <a:prstGeom prst="rect">
            <a:avLst/>
          </a:prstGeom>
          <a:noFill/>
          <a:ln w="3175" cap="rnd">
            <a:noFill/>
            <a:miter lim="800000"/>
            <a:headEnd/>
            <a:tailEnd/>
          </a:ln>
        </p:spPr>
        <p:txBody>
          <a:bodyPr wrap="square">
            <a:spAutoFit/>
          </a:bodyPr>
          <a:lstStyle/>
          <a:p>
            <a:pPr marL="285750"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Security Management and Compliance</a:t>
            </a:r>
          </a:p>
          <a:p>
            <a:pPr marL="571500" lvl="1"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MSSP’s, SIEM’s, Training and GRC</a:t>
            </a:r>
          </a:p>
          <a:p>
            <a:pPr marL="285750"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Infrastructure Security</a:t>
            </a:r>
          </a:p>
          <a:p>
            <a:pPr marL="571500" lvl="1"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Firewalls, IDS/IPS, Unified Threat Management, Network Access Control</a:t>
            </a:r>
          </a:p>
          <a:p>
            <a:pPr marL="285750"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Cyber Security</a:t>
            </a:r>
          </a:p>
          <a:p>
            <a:pPr marL="571500" lvl="1"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Threat Intelligence, Network Forensics, Secure Web Gateways</a:t>
            </a:r>
          </a:p>
          <a:p>
            <a:pPr marL="285750"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Endpoint Security</a:t>
            </a:r>
          </a:p>
          <a:p>
            <a:pPr marL="571500" lvl="1"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Secure e-mail Gateways, DLP, Endpoint protection and antivirus, EDR</a:t>
            </a:r>
          </a:p>
          <a:p>
            <a:pPr marL="285750"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ID/Access Management</a:t>
            </a:r>
          </a:p>
          <a:p>
            <a:pPr marL="571500" lvl="1"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User Identification, Identify Governance and Administration</a:t>
            </a:r>
          </a:p>
          <a:p>
            <a:pPr marL="285750"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Application Security</a:t>
            </a:r>
          </a:p>
          <a:p>
            <a:pPr marL="571500" lvl="1"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Testing, Web App Firewalls, </a:t>
            </a:r>
          </a:p>
          <a:p>
            <a:pPr marL="285750" indent="-285750">
              <a:lnSpc>
                <a:spcPct val="100000"/>
              </a:lnSpc>
              <a:spcBef>
                <a:spcPts val="0"/>
              </a:spcBef>
              <a:spcAft>
                <a:spcPts val="800"/>
              </a:spcAft>
              <a:buFont typeface="Arial" pitchFamily="34" charset="0"/>
              <a:buChar char="•"/>
            </a:pPr>
            <a:r>
              <a:rPr lang="en-US" altLang="ja-JP" sz="1400" dirty="0">
                <a:solidFill>
                  <a:srgbClr val="000000"/>
                </a:solidFill>
                <a:latin typeface="Arial"/>
              </a:rPr>
              <a:t>Cloud Security, Mobile Security, etc….</a:t>
            </a:r>
          </a:p>
        </p:txBody>
      </p:sp>
    </p:spTree>
    <p:extLst>
      <p:ext uri="{BB962C8B-B14F-4D97-AF65-F5344CB8AC3E}">
        <p14:creationId xmlns:p14="http://schemas.microsoft.com/office/powerpoint/2010/main" val="326118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420856" cy="369332"/>
          </a:xfrm>
        </p:spPr>
        <p:txBody>
          <a:bodyPr wrap="none">
            <a:spAutoFit/>
          </a:bodyPr>
          <a:lstStyle/>
          <a:p>
            <a:r>
              <a:rPr lang="en-US" altLang="ja-JP" dirty="0">
                <a:latin typeface="Arial" panose="020B0604020202020204" pitchFamily="34" charset="0"/>
                <a:cs typeface="Arial" panose="020B0604020202020204" pitchFamily="34" charset="0"/>
              </a:rPr>
              <a:t>CISO/CIO Persona</a:t>
            </a:r>
            <a:endParaRPr lang="ja-JP" altLang="en-US" dirty="0">
              <a:solidFill>
                <a:schemeClr val="tx2"/>
              </a:solidFill>
              <a:latin typeface="Arial" panose="020B0604020202020204" pitchFamily="34" charset="0"/>
              <a:cs typeface="Arial" panose="020B0604020202020204" pitchFamily="34" charset="0"/>
            </a:endParaRPr>
          </a:p>
        </p:txBody>
      </p:sp>
      <p:graphicFrame>
        <p:nvGraphicFramePr>
          <p:cNvPr id="25" name="Content Placeholder 5"/>
          <p:cNvGraphicFramePr>
            <a:graphicFrameLocks/>
          </p:cNvGraphicFramePr>
          <p:nvPr>
            <p:extLst>
              <p:ext uri="{D42A27DB-BD31-4B8C-83A1-F6EECF244321}">
                <p14:modId xmlns:p14="http://schemas.microsoft.com/office/powerpoint/2010/main" val="353454183"/>
              </p:ext>
            </p:extLst>
          </p:nvPr>
        </p:nvGraphicFramePr>
        <p:xfrm>
          <a:off x="198439" y="759618"/>
          <a:ext cx="8750808" cy="4164074"/>
        </p:xfrm>
        <a:graphic>
          <a:graphicData uri="http://schemas.openxmlformats.org/drawingml/2006/table">
            <a:tbl>
              <a:tblPr firstRow="1" bandRow="1">
                <a:tableStyleId>{073A0DAA-6AF3-43AB-8588-CEC1D06C72B9}</a:tableStyleId>
              </a:tblPr>
              <a:tblGrid>
                <a:gridCol w="2187702">
                  <a:extLst>
                    <a:ext uri="{9D8B030D-6E8A-4147-A177-3AD203B41FA5}">
                      <a16:colId xmlns:a16="http://schemas.microsoft.com/office/drawing/2014/main" val="20000"/>
                    </a:ext>
                  </a:extLst>
                </a:gridCol>
                <a:gridCol w="6563106">
                  <a:extLst>
                    <a:ext uri="{9D8B030D-6E8A-4147-A177-3AD203B41FA5}">
                      <a16:colId xmlns:a16="http://schemas.microsoft.com/office/drawing/2014/main" val="20001"/>
                    </a:ext>
                  </a:extLst>
                </a:gridCol>
              </a:tblGrid>
              <a:tr h="472440">
                <a:tc>
                  <a:txBody>
                    <a:bodyPr/>
                    <a:lstStyle/>
                    <a:p>
                      <a:pPr algn="ctr">
                        <a:lnSpc>
                          <a:spcPct val="100000"/>
                        </a:lnSpc>
                        <a:spcBef>
                          <a:spcPts val="0"/>
                        </a:spcBef>
                        <a:spcAft>
                          <a:spcPts val="0"/>
                        </a:spcAft>
                      </a:pPr>
                      <a:r>
                        <a:rPr lang="en-US" sz="1600" kern="1200" dirty="0">
                          <a:solidFill>
                            <a:schemeClr val="bg1"/>
                          </a:solidFill>
                          <a:latin typeface="Arial" pitchFamily="34" charset="0"/>
                          <a:cs typeface="Arial" pitchFamily="34" charset="0"/>
                        </a:rPr>
                        <a:t>Position</a:t>
                      </a:r>
                      <a:endParaRPr lang="en-US" sz="1600" b="1" kern="1200" dirty="0">
                        <a:solidFill>
                          <a:schemeClr val="bg1"/>
                        </a:solidFill>
                        <a:latin typeface="Arial" pitchFamily="34" charset="0"/>
                        <a:ea typeface="+mn-ea"/>
                        <a:cs typeface="Arial" pitchFamily="34" charset="0"/>
                      </a:endParaRPr>
                    </a:p>
                  </a:txBody>
                  <a:tcPr marL="105580" marR="105580" anchor="ctr">
                    <a:lnL w="9525" cap="flat" cmpd="sng" algn="ctr">
                      <a:solidFill>
                        <a:schemeClr val="bg2">
                          <a:lumMod val="50000"/>
                        </a:schemeClr>
                      </a:solidFill>
                      <a:prstDash val="solid"/>
                      <a:round/>
                      <a:headEnd type="none" w="med" len="med"/>
                      <a:tailEnd type="none" w="med" len="med"/>
                    </a:lnL>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Priorities</a:t>
                      </a:r>
                      <a:endParaRPr lang="en-US" sz="1200" b="1" dirty="0">
                        <a:solidFill>
                          <a:schemeClr val="bg1"/>
                        </a:solidFill>
                        <a:latin typeface="Arial" pitchFamily="34" charset="0"/>
                        <a:cs typeface="Arial" pitchFamily="34" charset="0"/>
                      </a:endParaRPr>
                    </a:p>
                  </a:txBody>
                  <a:tcPr marL="105580" marR="105580" anchor="ctr">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691634">
                <a:tc>
                  <a:txBody>
                    <a:bodyPr/>
                    <a:lstStyle/>
                    <a:p>
                      <a:pPr algn="ctr">
                        <a:lnSpc>
                          <a:spcPct val="100000"/>
                        </a:lnSpc>
                        <a:spcBef>
                          <a:spcPts val="0"/>
                        </a:spcBef>
                        <a:spcAft>
                          <a:spcPts val="0"/>
                        </a:spcAft>
                      </a:pPr>
                      <a:r>
                        <a:rPr lang="en-US" sz="1400" b="1" dirty="0">
                          <a:solidFill>
                            <a:schemeClr val="tx2"/>
                          </a:solidFill>
                          <a:latin typeface="Arial" pitchFamily="34" charset="0"/>
                          <a:cs typeface="Arial" pitchFamily="34" charset="0"/>
                        </a:rPr>
                        <a:t>CISO, CIO, or Head of Information Security</a:t>
                      </a:r>
                    </a:p>
                    <a:p>
                      <a:pPr algn="ctr">
                        <a:lnSpc>
                          <a:spcPct val="100000"/>
                        </a:lnSpc>
                        <a:spcBef>
                          <a:spcPts val="0"/>
                        </a:spcBef>
                        <a:spcAft>
                          <a:spcPts val="0"/>
                        </a:spcAft>
                      </a:pPr>
                      <a:r>
                        <a:rPr lang="en-US" sz="1400" b="1" dirty="0">
                          <a:solidFill>
                            <a:schemeClr val="tx2"/>
                          </a:solidFill>
                          <a:latin typeface="Arial" pitchFamily="34" charset="0"/>
                          <a:cs typeface="Arial" pitchFamily="34" charset="0"/>
                        </a:rPr>
                        <a:t>(Economic)</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a:lnSpc>
                          <a:spcPct val="100000"/>
                        </a:lnSpc>
                        <a:spcBef>
                          <a:spcPts val="0"/>
                        </a:spcBef>
                        <a:spcAft>
                          <a:spcPts val="0"/>
                        </a:spcAft>
                        <a:buFont typeface="Arial" panose="020B0604020202020204" pitchFamily="34" charset="0"/>
                        <a:buNone/>
                      </a:pPr>
                      <a:r>
                        <a:rPr lang="en-US" sz="1400" b="1" dirty="0">
                          <a:solidFill>
                            <a:schemeClr val="tx2"/>
                          </a:solidFill>
                          <a:latin typeface="Arial" pitchFamily="34" charset="0"/>
                          <a:cs typeface="Arial" pitchFamily="34" charset="0"/>
                        </a:rPr>
                        <a:t>Responsibilities:</a:t>
                      </a:r>
                    </a:p>
                    <a:p>
                      <a:pPr marL="290513" marR="0" lvl="0" indent="-290513"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b="0" dirty="0">
                          <a:solidFill>
                            <a:srgbClr val="FF0000"/>
                          </a:solidFill>
                          <a:latin typeface="Arial" pitchFamily="34" charset="0"/>
                          <a:cs typeface="Arial" pitchFamily="34" charset="0"/>
                        </a:rPr>
                        <a:t>Responsible for ensuring all data and/or network assets are adequately protected</a:t>
                      </a:r>
                    </a:p>
                    <a:p>
                      <a:pPr marL="290513" indent="-290513" algn="l">
                        <a:lnSpc>
                          <a:spcPct val="100000"/>
                        </a:lnSpc>
                        <a:spcBef>
                          <a:spcPts val="0"/>
                        </a:spcBef>
                        <a:spcAft>
                          <a:spcPts val="0"/>
                        </a:spcAft>
                        <a:buClrTx/>
                        <a:buSzPct val="100000"/>
                        <a:buFont typeface="Arial" panose="020B0604020202020204" pitchFamily="34" charset="0"/>
                        <a:buChar char="•"/>
                      </a:pPr>
                      <a:r>
                        <a:rPr lang="en-US" sz="1400" b="0" dirty="0">
                          <a:solidFill>
                            <a:schemeClr val="tx2"/>
                          </a:solidFill>
                          <a:latin typeface="Arial" pitchFamily="34" charset="0"/>
                          <a:cs typeface="Arial" pitchFamily="34" charset="0"/>
                        </a:rPr>
                        <a:t>Establishes the information security vision across the enterprise</a:t>
                      </a:r>
                    </a:p>
                    <a:p>
                      <a:pPr marL="290513" indent="-290513" algn="l">
                        <a:lnSpc>
                          <a:spcPct val="100000"/>
                        </a:lnSpc>
                        <a:spcBef>
                          <a:spcPts val="0"/>
                        </a:spcBef>
                        <a:spcAft>
                          <a:spcPts val="0"/>
                        </a:spcAft>
                        <a:buClrTx/>
                        <a:buSzPct val="100000"/>
                        <a:buFont typeface="Arial" panose="020B0604020202020204" pitchFamily="34" charset="0"/>
                        <a:buChar char="•"/>
                      </a:pPr>
                      <a:r>
                        <a:rPr lang="en-US" sz="1400" b="0" dirty="0">
                          <a:solidFill>
                            <a:schemeClr val="tx2"/>
                          </a:solidFill>
                          <a:latin typeface="Arial" pitchFamily="34" charset="0"/>
                          <a:cs typeface="Arial" pitchFamily="34" charset="0"/>
                        </a:rPr>
                        <a:t>Make strategic direction and investment decisions</a:t>
                      </a:r>
                    </a:p>
                    <a:p>
                      <a:pPr marL="0" indent="0" algn="l">
                        <a:lnSpc>
                          <a:spcPct val="100000"/>
                        </a:lnSpc>
                        <a:spcBef>
                          <a:spcPts val="0"/>
                        </a:spcBef>
                        <a:spcAft>
                          <a:spcPts val="0"/>
                        </a:spcAft>
                        <a:buFont typeface="Arial" panose="020B0604020202020204" pitchFamily="34" charset="0"/>
                        <a:buNone/>
                      </a:pPr>
                      <a:br>
                        <a:rPr lang="en-US" sz="1400" b="0" dirty="0">
                          <a:solidFill>
                            <a:schemeClr val="tx2"/>
                          </a:solidFill>
                          <a:latin typeface="Arial" pitchFamily="34" charset="0"/>
                          <a:cs typeface="Arial" pitchFamily="34" charset="0"/>
                        </a:rPr>
                      </a:br>
                      <a:r>
                        <a:rPr lang="en-US" sz="1400" b="1" dirty="0">
                          <a:solidFill>
                            <a:schemeClr val="tx2"/>
                          </a:solidFill>
                          <a:latin typeface="Arial" pitchFamily="34" charset="0"/>
                          <a:cs typeface="Arial" pitchFamily="34" charset="0"/>
                        </a:rPr>
                        <a:t>Focus:</a:t>
                      </a:r>
                    </a:p>
                    <a:p>
                      <a:pPr marL="290513" indent="-290513" algn="l">
                        <a:lnSpc>
                          <a:spcPct val="100000"/>
                        </a:lnSpc>
                        <a:spcBef>
                          <a:spcPts val="0"/>
                        </a:spcBef>
                        <a:spcAft>
                          <a:spcPts val="0"/>
                        </a:spcAft>
                        <a:buClrTx/>
                        <a:buSzPct val="100000"/>
                        <a:buFont typeface="Arial" panose="020B0604020202020204" pitchFamily="34" charset="0"/>
                        <a:buChar char="•"/>
                      </a:pPr>
                      <a:r>
                        <a:rPr lang="en-US" sz="1400" b="0" dirty="0">
                          <a:solidFill>
                            <a:schemeClr val="tx2"/>
                          </a:solidFill>
                          <a:latin typeface="Arial" pitchFamily="34" charset="0"/>
                          <a:cs typeface="Arial" pitchFamily="34" charset="0"/>
                        </a:rPr>
                        <a:t>Securing corporate data, InfoSec financial planning, reporting risk to executive Team</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29"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21" r="721"/>
          <a:stretch/>
        </p:blipFill>
        <p:spPr bwMode="auto">
          <a:xfrm>
            <a:off x="426195" y="2931790"/>
            <a:ext cx="1732550" cy="1828800"/>
          </a:xfrm>
          <a:prstGeom prst="rect">
            <a:avLst/>
          </a:prstGeom>
          <a:solidFill>
            <a:schemeClr val="bg1"/>
          </a:solidFill>
          <a:ln>
            <a:solidFill>
              <a:schemeClr val="bg2">
                <a:lumMod val="50000"/>
              </a:schemeClr>
            </a:solidFill>
          </a:ln>
        </p:spPr>
      </p:pic>
    </p:spTree>
    <p:extLst>
      <p:ext uri="{BB962C8B-B14F-4D97-AF65-F5344CB8AC3E}">
        <p14:creationId xmlns:p14="http://schemas.microsoft.com/office/powerpoint/2010/main" val="300915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903633" cy="369332"/>
          </a:xfrm>
        </p:spPr>
        <p:txBody>
          <a:bodyPr wrap="none">
            <a:spAutoFit/>
          </a:bodyPr>
          <a:lstStyle/>
          <a:p>
            <a:r>
              <a:rPr lang="en-US" altLang="ja-JP" dirty="0">
                <a:latin typeface="Arial" panose="020B0604020202020204" pitchFamily="34" charset="0"/>
                <a:cs typeface="Arial" panose="020B0604020202020204" pitchFamily="34" charset="0"/>
              </a:rPr>
              <a:t>SIEM Competitive Landscape?</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827584" y="759618"/>
            <a:ext cx="6944816" cy="3847207"/>
          </a:xfrm>
          <a:prstGeom prst="rect">
            <a:avLst/>
          </a:prstGeom>
          <a:noFill/>
          <a:ln w="3175" cap="rnd">
            <a:noFill/>
            <a:miter lim="800000"/>
            <a:headEnd/>
            <a:tailEnd/>
          </a:ln>
        </p:spPr>
        <p:txBody>
          <a:bodyPr wrap="square">
            <a:spAutoFit/>
          </a:bodyPr>
          <a:lstStyle/>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ArcSight</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Alien Vault</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Log Rhythm </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Tenable </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Splunk</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RSA</a:t>
            </a:r>
          </a:p>
        </p:txBody>
      </p:sp>
    </p:spTree>
    <p:extLst>
      <p:ext uri="{BB962C8B-B14F-4D97-AF65-F5344CB8AC3E}">
        <p14:creationId xmlns:p14="http://schemas.microsoft.com/office/powerpoint/2010/main" val="3124972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861955" cy="369332"/>
          </a:xfrm>
        </p:spPr>
        <p:txBody>
          <a:bodyPr wrap="none">
            <a:spAutoFit/>
          </a:bodyPr>
          <a:lstStyle/>
          <a:p>
            <a:r>
              <a:rPr lang="en-US" altLang="ja-JP" dirty="0">
                <a:latin typeface="Arial" panose="020B0604020202020204" pitchFamily="34" charset="0"/>
                <a:cs typeface="Arial" panose="020B0604020202020204" pitchFamily="34" charset="0"/>
              </a:rPr>
              <a:t>MSSP Competitive Landscape</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827584" y="759618"/>
            <a:ext cx="6944816" cy="3847207"/>
          </a:xfrm>
          <a:prstGeom prst="rect">
            <a:avLst/>
          </a:prstGeom>
          <a:noFill/>
          <a:ln w="3175" cap="rnd">
            <a:noFill/>
            <a:miter lim="800000"/>
            <a:headEnd/>
            <a:tailEnd/>
          </a:ln>
        </p:spPr>
        <p:txBody>
          <a:bodyPr wrap="square">
            <a:spAutoFit/>
          </a:bodyPr>
          <a:lstStyle/>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SecureWorks</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NTT</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CenturyLink</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IBM</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HP</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Telecoms – AT&amp;T, BT, Verizon</a:t>
            </a:r>
          </a:p>
        </p:txBody>
      </p:sp>
    </p:spTree>
    <p:extLst>
      <p:ext uri="{BB962C8B-B14F-4D97-AF65-F5344CB8AC3E}">
        <p14:creationId xmlns:p14="http://schemas.microsoft.com/office/powerpoint/2010/main" val="2827389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4618572" cy="369332"/>
          </a:xfrm>
        </p:spPr>
        <p:txBody>
          <a:bodyPr wrap="none">
            <a:spAutoFit/>
          </a:bodyPr>
          <a:lstStyle/>
          <a:p>
            <a:r>
              <a:rPr lang="en-US" altLang="ja-JP" dirty="0">
                <a:latin typeface="Arial" panose="020B0604020202020204" pitchFamily="34" charset="0"/>
                <a:cs typeface="Arial" panose="020B0604020202020204" pitchFamily="34" charset="0"/>
              </a:rPr>
              <a:t>FIREWALL Competitive Landscape?</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827584" y="759618"/>
            <a:ext cx="6944816" cy="3170099"/>
          </a:xfrm>
          <a:prstGeom prst="rect">
            <a:avLst/>
          </a:prstGeom>
          <a:noFill/>
          <a:ln w="3175" cap="rnd">
            <a:noFill/>
            <a:miter lim="800000"/>
            <a:headEnd/>
            <a:tailEnd/>
          </a:ln>
        </p:spPr>
        <p:txBody>
          <a:bodyPr wrap="square">
            <a:spAutoFit/>
          </a:bodyPr>
          <a:lstStyle/>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Cisco</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Palo-Alto</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Check Point</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McAfee</a:t>
            </a:r>
          </a:p>
          <a:p>
            <a:pPr marL="285750" indent="-285750">
              <a:lnSpc>
                <a:spcPct val="100000"/>
              </a:lnSpc>
              <a:spcBef>
                <a:spcPts val="1200"/>
              </a:spcBef>
              <a:spcAft>
                <a:spcPts val="1200"/>
              </a:spcAft>
              <a:buFont typeface="Arial" pitchFamily="34" charset="0"/>
              <a:buChar char="•"/>
            </a:pPr>
            <a:r>
              <a:rPr lang="en-US" altLang="ja-JP" sz="2400" dirty="0">
                <a:solidFill>
                  <a:srgbClr val="000000"/>
                </a:solidFill>
                <a:latin typeface="Arial"/>
              </a:rPr>
              <a:t>Baracuda</a:t>
            </a:r>
          </a:p>
        </p:txBody>
      </p:sp>
    </p:spTree>
    <p:extLst>
      <p:ext uri="{BB962C8B-B14F-4D97-AF65-F5344CB8AC3E}">
        <p14:creationId xmlns:p14="http://schemas.microsoft.com/office/powerpoint/2010/main" val="3439708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5424883" cy="369332"/>
          </a:xfrm>
        </p:spPr>
        <p:txBody>
          <a:bodyPr wrap="none">
            <a:spAutoFit/>
          </a:bodyPr>
          <a:lstStyle/>
          <a:p>
            <a:r>
              <a:rPr lang="en-US" altLang="ja-JP" dirty="0">
                <a:latin typeface="Arial" panose="020B0604020202020204" pitchFamily="34" charset="0"/>
                <a:cs typeface="Arial" panose="020B0604020202020204" pitchFamily="34" charset="0"/>
              </a:rPr>
              <a:t>What is the NIST Cybersecurity Framework</a:t>
            </a:r>
          </a:p>
        </p:txBody>
      </p:sp>
      <p:pic>
        <p:nvPicPr>
          <p:cNvPr id="88" name="image33.png"/>
          <p:cNvPicPr>
            <a:picLocks noChangeAspect="1"/>
          </p:cNvPicPr>
          <p:nvPr/>
        </p:nvPicPr>
        <p:blipFill>
          <a:blip r:embed="rId3">
            <a:grayscl/>
          </a:blip>
          <a:stretch>
            <a:fillRect/>
          </a:stretch>
        </p:blipFill>
        <p:spPr>
          <a:xfrm>
            <a:off x="116143" y="981280"/>
            <a:ext cx="8750808" cy="3717197"/>
          </a:xfrm>
          <a:prstGeom prst="rect">
            <a:avLst/>
          </a:prstGeom>
          <a:ln w="12700">
            <a:miter lim="400000"/>
          </a:ln>
        </p:spPr>
      </p:pic>
    </p:spTree>
    <p:extLst>
      <p:ext uri="{BB962C8B-B14F-4D97-AF65-F5344CB8AC3E}">
        <p14:creationId xmlns:p14="http://schemas.microsoft.com/office/powerpoint/2010/main" val="3923853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p:cNvSpPr>
            <a:spLocks noGrp="1"/>
          </p:cNvSpPr>
          <p:nvPr>
            <p:ph type="title"/>
          </p:nvPr>
        </p:nvSpPr>
        <p:spPr bwMode="gray">
          <a:xfrm>
            <a:off x="566739" y="2365096"/>
            <a:ext cx="7772400" cy="424732"/>
          </a:xfrm>
        </p:spPr>
        <p:txBody>
          <a:bodyPr wrap="square">
            <a:noAutofit/>
          </a:bodyPr>
          <a:lstStyle/>
          <a:p>
            <a:r>
              <a:rPr lang="en-US" altLang="ja-JP" dirty="0"/>
              <a:t>MSS Competition</a:t>
            </a:r>
            <a:endParaRPr lang="en-US" altLang="ja-JP" dirty="0">
              <a:latin typeface="+mj-lt"/>
              <a:cs typeface="Arial" charset="0"/>
            </a:endParaRPr>
          </a:p>
        </p:txBody>
      </p:sp>
    </p:spTree>
    <p:extLst>
      <p:ext uri="{BB962C8B-B14F-4D97-AF65-F5344CB8AC3E}">
        <p14:creationId xmlns:p14="http://schemas.microsoft.com/office/powerpoint/2010/main" val="2024071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321469" cy="369332"/>
          </a:xfrm>
        </p:spPr>
        <p:txBody>
          <a:bodyPr wrap="none">
            <a:spAutoFit/>
          </a:bodyPr>
          <a:lstStyle/>
          <a:p>
            <a:r>
              <a:rPr lang="en-US" altLang="ja-JP" dirty="0">
                <a:latin typeface="Arial" panose="020B0604020202020204" pitchFamily="34" charset="0"/>
                <a:cs typeface="Arial" panose="020B0604020202020204" pitchFamily="34" charset="0"/>
              </a:rPr>
              <a:t>Dell Secureworks</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03189" y="679212"/>
            <a:ext cx="8842376" cy="4122732"/>
          </a:xfrm>
          <a:prstGeom prst="rect">
            <a:avLst/>
          </a:prstGeom>
          <a:noFill/>
          <a:ln w="3175" cap="rnd">
            <a:noFill/>
            <a:miter lim="800000"/>
            <a:headEnd/>
            <a:tailEnd/>
          </a:ln>
        </p:spPr>
        <p:txBody>
          <a:bodyPr wrap="square">
            <a:spAutoFit/>
          </a:bodyPr>
          <a:lstStyle/>
          <a:p>
            <a:pPr marL="285750" indent="-285750">
              <a:lnSpc>
                <a:spcPct val="150000"/>
              </a:lnSpc>
              <a:spcBef>
                <a:spcPts val="0"/>
              </a:spcBef>
              <a:spcAft>
                <a:spcPts val="300"/>
              </a:spcAft>
              <a:buFont typeface="Arial" pitchFamily="34" charset="0"/>
              <a:buChar char="•"/>
            </a:pPr>
            <a:r>
              <a:rPr lang="en-US" altLang="ja-JP" sz="1400" dirty="0">
                <a:latin typeface="+mn-lt"/>
              </a:rPr>
              <a:t>The vendor offers a full suite of MSS, as well as threat intelligence, incident response and security consulting services</a:t>
            </a:r>
          </a:p>
          <a:p>
            <a:pPr marL="285750" indent="-285750">
              <a:lnSpc>
                <a:spcPct val="150000"/>
              </a:lnSpc>
              <a:spcBef>
                <a:spcPts val="0"/>
              </a:spcBef>
              <a:spcAft>
                <a:spcPts val="300"/>
              </a:spcAft>
              <a:buFont typeface="Arial" pitchFamily="34" charset="0"/>
              <a:buChar char="•"/>
            </a:pPr>
            <a:r>
              <a:rPr lang="en-US" altLang="ja-JP" sz="1400" dirty="0">
                <a:latin typeface="+mn-lt"/>
              </a:rPr>
              <a:t>MSS delivery is based largely on its proprietary Counter Threat Platform (CTP) technology, which leverages big data analytics and machine learning to complement traditional threat detection approaches</a:t>
            </a:r>
          </a:p>
          <a:p>
            <a:pPr marL="285750" indent="-285750">
              <a:lnSpc>
                <a:spcPct val="150000"/>
              </a:lnSpc>
              <a:spcBef>
                <a:spcPts val="0"/>
              </a:spcBef>
              <a:spcAft>
                <a:spcPts val="300"/>
              </a:spcAft>
              <a:buFont typeface="Arial" pitchFamily="34" charset="0"/>
              <a:buChar char="•"/>
            </a:pPr>
            <a:r>
              <a:rPr lang="en-US" altLang="ja-JP" sz="1400" dirty="0">
                <a:latin typeface="+mn-lt"/>
              </a:rPr>
              <a:t>Commercial and proprietary tools are used for network and host-based advanced threat monitoring, and log retention services deployed on customers' premises</a:t>
            </a:r>
          </a:p>
          <a:p>
            <a:pPr marL="285750" indent="-285750">
              <a:lnSpc>
                <a:spcPct val="150000"/>
              </a:lnSpc>
              <a:spcBef>
                <a:spcPts val="0"/>
              </a:spcBef>
              <a:spcAft>
                <a:spcPts val="300"/>
              </a:spcAft>
              <a:buFont typeface="Arial" pitchFamily="34" charset="0"/>
              <a:buChar char="•"/>
            </a:pPr>
            <a:r>
              <a:rPr lang="en-US" altLang="ja-JP" sz="1400" dirty="0">
                <a:latin typeface="+mn-lt"/>
              </a:rPr>
              <a:t>The SecureWorks Counter Threat Unit research team provides threat intelligence, malware analysis and analytics support to the SOCs and customers</a:t>
            </a:r>
          </a:p>
          <a:p>
            <a:pPr marL="285750" indent="-285750">
              <a:lnSpc>
                <a:spcPct val="150000"/>
              </a:lnSpc>
              <a:spcBef>
                <a:spcPts val="0"/>
              </a:spcBef>
              <a:spcAft>
                <a:spcPts val="300"/>
              </a:spcAft>
              <a:buFont typeface="Arial" pitchFamily="34" charset="0"/>
              <a:buChar char="•"/>
            </a:pPr>
            <a:r>
              <a:rPr lang="en-US" altLang="ja-JP" sz="1400" dirty="0">
                <a:solidFill>
                  <a:schemeClr val="accent1"/>
                </a:solidFill>
                <a:latin typeface="+mn-lt"/>
              </a:rPr>
              <a:t>Over the last 12 months, midmarket and small-enterprise Gartner clients have increasingly reported dissatisfaction with SecureWorks' MSS delivery and post sales experience</a:t>
            </a:r>
          </a:p>
          <a:p>
            <a:pPr marL="285750" indent="-285750">
              <a:lnSpc>
                <a:spcPct val="150000"/>
              </a:lnSpc>
              <a:spcBef>
                <a:spcPts val="0"/>
              </a:spcBef>
              <a:spcAft>
                <a:spcPts val="300"/>
              </a:spcAft>
              <a:buFont typeface="Arial" pitchFamily="34" charset="0"/>
              <a:buChar char="•"/>
            </a:pPr>
            <a:r>
              <a:rPr lang="en-US" altLang="ja-JP" sz="1400" dirty="0">
                <a:solidFill>
                  <a:schemeClr val="accent1"/>
                </a:solidFill>
                <a:latin typeface="+mn-lt"/>
              </a:rPr>
              <a:t>Gartner clients have increasingly reported that SecureWorks' pricing is more expensive relative to other MSSPs</a:t>
            </a:r>
          </a:p>
        </p:txBody>
      </p:sp>
    </p:spTree>
    <p:extLst>
      <p:ext uri="{BB962C8B-B14F-4D97-AF65-F5344CB8AC3E}">
        <p14:creationId xmlns:p14="http://schemas.microsoft.com/office/powerpoint/2010/main" val="3450093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838691" cy="369332"/>
          </a:xfrm>
        </p:spPr>
        <p:txBody>
          <a:bodyPr wrap="none">
            <a:spAutoFit/>
          </a:bodyPr>
          <a:lstStyle/>
          <a:p>
            <a:r>
              <a:rPr lang="en-US" altLang="ja-JP" dirty="0">
                <a:latin typeface="Arial" panose="020B0604020202020204" pitchFamily="34" charset="0"/>
                <a:cs typeface="Arial" panose="020B0604020202020204" pitchFamily="34" charset="0"/>
              </a:rPr>
              <a:t>Optiv</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03189" y="679212"/>
            <a:ext cx="8842376" cy="3437929"/>
          </a:xfrm>
          <a:prstGeom prst="rect">
            <a:avLst/>
          </a:prstGeom>
          <a:noFill/>
          <a:ln w="3175" cap="rnd">
            <a:noFill/>
            <a:miter lim="800000"/>
            <a:headEnd/>
            <a:tailEnd/>
          </a:ln>
        </p:spPr>
        <p:txBody>
          <a:bodyPr wrap="square">
            <a:spAutoFit/>
          </a:bodyPr>
          <a:lstStyle/>
          <a:p>
            <a:pPr marL="285750" indent="-285750">
              <a:lnSpc>
                <a:spcPct val="150000"/>
              </a:lnSpc>
              <a:spcBef>
                <a:spcPts val="0"/>
              </a:spcBef>
              <a:spcAft>
                <a:spcPts val="300"/>
              </a:spcAft>
              <a:buFont typeface="Arial" pitchFamily="34" charset="0"/>
              <a:buChar char="•"/>
            </a:pPr>
            <a:r>
              <a:rPr lang="en-US" altLang="ja-JP" sz="1400" dirty="0">
                <a:latin typeface="+mn-lt"/>
              </a:rPr>
              <a:t>Optiv is a pure-play security service company offering a broad range of security consulting, implementation and outsourcing services</a:t>
            </a:r>
          </a:p>
          <a:p>
            <a:pPr marL="285750" indent="-285750">
              <a:lnSpc>
                <a:spcPct val="150000"/>
              </a:lnSpc>
              <a:spcBef>
                <a:spcPts val="0"/>
              </a:spcBef>
              <a:spcAft>
                <a:spcPts val="300"/>
              </a:spcAft>
              <a:buFont typeface="Arial" pitchFamily="34" charset="0"/>
              <a:buChar char="•"/>
            </a:pPr>
            <a:r>
              <a:rPr lang="en-US" altLang="ja-JP" sz="1400" dirty="0">
                <a:latin typeface="+mn-lt"/>
              </a:rPr>
              <a:t>Most of Optiv's revenue comes from its VAR business, although it does have significant revenue in security consulting and MSS</a:t>
            </a:r>
          </a:p>
          <a:p>
            <a:pPr marL="285750" indent="-285750">
              <a:lnSpc>
                <a:spcPct val="150000"/>
              </a:lnSpc>
              <a:spcBef>
                <a:spcPts val="0"/>
              </a:spcBef>
              <a:spcAft>
                <a:spcPts val="300"/>
              </a:spcAft>
              <a:buFont typeface="Arial" pitchFamily="34" charset="0"/>
              <a:buChar char="•"/>
            </a:pPr>
            <a:r>
              <a:rPr lang="en-US" altLang="ja-JP" sz="1400" dirty="0">
                <a:latin typeface="+mn-lt"/>
              </a:rPr>
              <a:t>The company also offers threat intelligence and co-managed SIEM services as well as Carbon Black for proactive threat hunting</a:t>
            </a:r>
          </a:p>
          <a:p>
            <a:pPr marL="285750" indent="-285750">
              <a:lnSpc>
                <a:spcPct val="150000"/>
              </a:lnSpc>
              <a:spcBef>
                <a:spcPts val="0"/>
              </a:spcBef>
              <a:spcAft>
                <a:spcPts val="300"/>
              </a:spcAft>
              <a:buFont typeface="Arial" pitchFamily="34" charset="0"/>
              <a:buChar char="•"/>
            </a:pPr>
            <a:r>
              <a:rPr lang="en-US" altLang="ja-JP" sz="1400" dirty="0">
                <a:solidFill>
                  <a:schemeClr val="accent1"/>
                </a:solidFill>
                <a:latin typeface="+mn-lt"/>
              </a:rPr>
              <a:t>Merger between Accuvant and Fishnet in 2015 have caused tremendous issues internally which has leaked into customer engagement</a:t>
            </a:r>
          </a:p>
          <a:p>
            <a:pPr marL="285750" indent="-285750">
              <a:lnSpc>
                <a:spcPct val="150000"/>
              </a:lnSpc>
              <a:spcBef>
                <a:spcPts val="0"/>
              </a:spcBef>
              <a:spcAft>
                <a:spcPts val="300"/>
              </a:spcAft>
              <a:buFont typeface="Arial" pitchFamily="34" charset="0"/>
              <a:buChar char="•"/>
            </a:pPr>
            <a:r>
              <a:rPr lang="en-US" altLang="ja-JP" sz="1400" dirty="0">
                <a:solidFill>
                  <a:schemeClr val="accent1"/>
                </a:solidFill>
                <a:latin typeface="+mn-lt"/>
              </a:rPr>
              <a:t>Gartner does not see Optiv being very visible in stand-alone MSS deals and was left out of the 2017 Magic Quadrant report</a:t>
            </a:r>
          </a:p>
        </p:txBody>
      </p:sp>
    </p:spTree>
    <p:extLst>
      <p:ext uri="{BB962C8B-B14F-4D97-AF65-F5344CB8AC3E}">
        <p14:creationId xmlns:p14="http://schemas.microsoft.com/office/powerpoint/2010/main" val="3729166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165978" cy="369332"/>
          </a:xfrm>
        </p:spPr>
        <p:txBody>
          <a:bodyPr wrap="none">
            <a:spAutoFit/>
          </a:bodyPr>
          <a:lstStyle/>
          <a:p>
            <a:r>
              <a:rPr lang="en-US" altLang="ja-JP" dirty="0">
                <a:latin typeface="Arial" panose="020B0604020202020204" pitchFamily="34" charset="0"/>
                <a:cs typeface="Arial" panose="020B0604020202020204" pitchFamily="34" charset="0"/>
              </a:rPr>
              <a:t>NTT Solutionary</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03189" y="679212"/>
            <a:ext cx="8842376" cy="3877985"/>
          </a:xfrm>
          <a:prstGeom prst="rect">
            <a:avLst/>
          </a:prstGeom>
          <a:noFill/>
          <a:ln w="3175" cap="rnd">
            <a:noFill/>
            <a:miter lim="800000"/>
            <a:headEnd/>
            <a:tailEnd/>
          </a:ln>
        </p:spPr>
        <p:txBody>
          <a:bodyPr wrap="square">
            <a:spAutoFit/>
          </a:bodyPr>
          <a:lstStyle/>
          <a:p>
            <a:pPr marL="285750" indent="-285750">
              <a:lnSpc>
                <a:spcPct val="150000"/>
              </a:lnSpc>
              <a:spcBef>
                <a:spcPts val="0"/>
              </a:spcBef>
              <a:spcAft>
                <a:spcPts val="300"/>
              </a:spcAft>
              <a:buFont typeface="Arial" pitchFamily="34" charset="0"/>
              <a:buChar char="•"/>
            </a:pPr>
            <a:r>
              <a:rPr lang="en-US" altLang="ja-JP" sz="1400" dirty="0">
                <a:latin typeface="+mn-lt"/>
              </a:rPr>
              <a:t>NTT Security offers a broad range of security professional services, and integration and incident response services</a:t>
            </a:r>
          </a:p>
          <a:p>
            <a:pPr marL="285750" indent="-285750">
              <a:lnSpc>
                <a:spcPct val="150000"/>
              </a:lnSpc>
              <a:spcBef>
                <a:spcPts val="0"/>
              </a:spcBef>
              <a:spcAft>
                <a:spcPts val="300"/>
              </a:spcAft>
              <a:buFont typeface="Arial" pitchFamily="34" charset="0"/>
              <a:buChar char="•"/>
            </a:pPr>
            <a:r>
              <a:rPr lang="en-US" altLang="ja-JP" sz="1400" dirty="0">
                <a:latin typeface="+mn-lt"/>
              </a:rPr>
              <a:t>The MSS delivery capability is now based on three delivery platforms</a:t>
            </a:r>
          </a:p>
          <a:p>
            <a:pPr marL="285750" indent="-285750">
              <a:lnSpc>
                <a:spcPct val="150000"/>
              </a:lnSpc>
              <a:spcBef>
                <a:spcPts val="0"/>
              </a:spcBef>
              <a:spcAft>
                <a:spcPts val="300"/>
              </a:spcAft>
              <a:buFont typeface="Arial" pitchFamily="34" charset="0"/>
              <a:buChar char="•"/>
            </a:pPr>
            <a:r>
              <a:rPr lang="en-US" altLang="ja-JP" sz="1400" dirty="0">
                <a:latin typeface="+mn-lt"/>
              </a:rPr>
              <a:t>NTT plans to integrate the ActiveGuard and WideAngle platforms as the basis for future MSS delivery</a:t>
            </a:r>
          </a:p>
          <a:p>
            <a:pPr marL="285750" indent="-285750">
              <a:lnSpc>
                <a:spcPct val="150000"/>
              </a:lnSpc>
              <a:spcBef>
                <a:spcPts val="0"/>
              </a:spcBef>
              <a:spcAft>
                <a:spcPts val="300"/>
              </a:spcAft>
              <a:buFont typeface="Arial" pitchFamily="34" charset="0"/>
              <a:buChar char="•"/>
            </a:pPr>
            <a:r>
              <a:rPr lang="en-US" altLang="ja-JP" sz="1400" dirty="0">
                <a:latin typeface="+mn-lt"/>
              </a:rPr>
              <a:t>Proprietary network behavior analysis developed by NTT is employed and Support is provided for third-party, commercial EDR solutions</a:t>
            </a:r>
          </a:p>
          <a:p>
            <a:pPr marL="285750" indent="-285750">
              <a:lnSpc>
                <a:spcPct val="150000"/>
              </a:lnSpc>
              <a:spcBef>
                <a:spcPts val="0"/>
              </a:spcBef>
              <a:spcAft>
                <a:spcPts val="300"/>
              </a:spcAft>
              <a:buFont typeface="Arial" pitchFamily="34" charset="0"/>
              <a:buChar char="•"/>
            </a:pPr>
            <a:r>
              <a:rPr lang="en-US" altLang="ja-JP" sz="1400" dirty="0">
                <a:latin typeface="+mn-lt"/>
              </a:rPr>
              <a:t>Incident response retainer services are available globally and are also available remotely to customers using supported endpoint agents (Forensic, EDR)</a:t>
            </a:r>
          </a:p>
          <a:p>
            <a:pPr marL="285750" indent="-285750">
              <a:lnSpc>
                <a:spcPct val="150000"/>
              </a:lnSpc>
              <a:spcBef>
                <a:spcPts val="0"/>
              </a:spcBef>
              <a:spcAft>
                <a:spcPts val="300"/>
              </a:spcAft>
              <a:buFont typeface="Arial" pitchFamily="34" charset="0"/>
              <a:buChar char="•"/>
            </a:pPr>
            <a:r>
              <a:rPr lang="en-US" altLang="ja-JP" sz="1400" dirty="0">
                <a:solidFill>
                  <a:schemeClr val="accent1"/>
                </a:solidFill>
                <a:latin typeface="+mn-lt"/>
              </a:rPr>
              <a:t>NTT is struggling as it tries to manage delivery platforms and different technologies</a:t>
            </a:r>
          </a:p>
          <a:p>
            <a:pPr marL="285750" indent="-285750">
              <a:lnSpc>
                <a:spcPct val="150000"/>
              </a:lnSpc>
              <a:spcBef>
                <a:spcPts val="0"/>
              </a:spcBef>
              <a:spcAft>
                <a:spcPts val="300"/>
              </a:spcAft>
              <a:buFont typeface="Arial" pitchFamily="34" charset="0"/>
              <a:buChar char="•"/>
            </a:pPr>
            <a:r>
              <a:rPr lang="en-US" altLang="ja-JP" sz="1400" dirty="0">
                <a:solidFill>
                  <a:schemeClr val="accent1"/>
                </a:solidFill>
                <a:latin typeface="+mn-lt"/>
              </a:rPr>
              <a:t>MSS will be sold, and customer relationships managed, by NTT operating companies and their strategic partners, with services delivered by NTT Security which has led to customer confusion</a:t>
            </a:r>
          </a:p>
        </p:txBody>
      </p:sp>
    </p:spTree>
    <p:extLst>
      <p:ext uri="{BB962C8B-B14F-4D97-AF65-F5344CB8AC3E}">
        <p14:creationId xmlns:p14="http://schemas.microsoft.com/office/powerpoint/2010/main" val="305715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111202" cy="369332"/>
          </a:xfrm>
        </p:spPr>
        <p:txBody>
          <a:bodyPr wrap="none">
            <a:spAutoFit/>
          </a:bodyPr>
          <a:lstStyle/>
          <a:p>
            <a:r>
              <a:rPr lang="en-US" altLang="ja-JP" dirty="0">
                <a:latin typeface="Arial" panose="020B0604020202020204" pitchFamily="34" charset="0"/>
                <a:cs typeface="Arial" panose="020B0604020202020204" pitchFamily="34" charset="0"/>
              </a:rPr>
              <a:t>Verizon</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03189" y="679212"/>
            <a:ext cx="8842376" cy="3476401"/>
          </a:xfrm>
          <a:prstGeom prst="rect">
            <a:avLst/>
          </a:prstGeom>
          <a:noFill/>
          <a:ln w="3175" cap="rnd">
            <a:noFill/>
            <a:miter lim="800000"/>
            <a:headEnd/>
            <a:tailEnd/>
          </a:ln>
        </p:spPr>
        <p:txBody>
          <a:bodyPr wrap="square">
            <a:spAutoFit/>
          </a:bodyPr>
          <a:lstStyle/>
          <a:p>
            <a:pPr marL="285750" indent="-285750">
              <a:lnSpc>
                <a:spcPct val="150000"/>
              </a:lnSpc>
              <a:spcBef>
                <a:spcPts val="0"/>
              </a:spcBef>
              <a:spcAft>
                <a:spcPts val="300"/>
              </a:spcAft>
              <a:buFont typeface="Arial" pitchFamily="34" charset="0"/>
              <a:buChar char="•"/>
            </a:pPr>
            <a:r>
              <a:rPr lang="en-US" altLang="ja-JP" sz="1400" dirty="0">
                <a:latin typeface="+mn-lt"/>
              </a:rPr>
              <a:t>Over the past 12 months, Verizon completed its move to the MSS Analytics platform and introduced its new Unified Security Services Portal for customers</a:t>
            </a:r>
          </a:p>
          <a:p>
            <a:pPr marL="285750" indent="-285750">
              <a:lnSpc>
                <a:spcPct val="150000"/>
              </a:lnSpc>
              <a:spcBef>
                <a:spcPts val="0"/>
              </a:spcBef>
              <a:spcAft>
                <a:spcPts val="300"/>
              </a:spcAft>
              <a:buFont typeface="Arial" pitchFamily="34" charset="0"/>
              <a:buChar char="•"/>
            </a:pPr>
            <a:r>
              <a:rPr lang="en-US" altLang="ja-JP" sz="1400" dirty="0">
                <a:latin typeface="+mn-lt"/>
              </a:rPr>
              <a:t>Verizon's log event collector (LEC) is used to feed customer security data to Verizon's proprietary big databased analytics platform, along with Splunk, for automated analysis, visualization and log storage</a:t>
            </a:r>
          </a:p>
          <a:p>
            <a:pPr marL="285750" indent="-285750">
              <a:lnSpc>
                <a:spcPct val="150000"/>
              </a:lnSpc>
              <a:spcBef>
                <a:spcPts val="0"/>
              </a:spcBef>
              <a:spcAft>
                <a:spcPts val="300"/>
              </a:spcAft>
              <a:buFont typeface="Arial" pitchFamily="34" charset="0"/>
              <a:buChar char="•"/>
            </a:pPr>
            <a:r>
              <a:rPr lang="en-US" altLang="ja-JP" sz="1400" dirty="0">
                <a:latin typeface="+mn-lt"/>
              </a:rPr>
              <a:t>Advanced threat detection capabilities are available from Verizon's Advanced Threat Intelligence and Monitoring Service malware analysis and network and</a:t>
            </a:r>
          </a:p>
          <a:p>
            <a:pPr marL="285750" indent="-285750">
              <a:lnSpc>
                <a:spcPct val="150000"/>
              </a:lnSpc>
              <a:spcBef>
                <a:spcPts val="0"/>
              </a:spcBef>
              <a:spcAft>
                <a:spcPts val="300"/>
              </a:spcAft>
              <a:buFont typeface="Arial" pitchFamily="34" charset="0"/>
              <a:buChar char="•"/>
            </a:pPr>
            <a:r>
              <a:rPr lang="en-US" altLang="ja-JP" sz="1400" dirty="0">
                <a:latin typeface="+mn-lt"/>
              </a:rPr>
              <a:t>Endpoint forensics, is available via professional services or Verizon's Rapid Response Retainer service</a:t>
            </a:r>
          </a:p>
          <a:p>
            <a:pPr marL="285750" indent="-285750">
              <a:lnSpc>
                <a:spcPct val="150000"/>
              </a:lnSpc>
              <a:spcBef>
                <a:spcPts val="0"/>
              </a:spcBef>
              <a:spcAft>
                <a:spcPts val="300"/>
              </a:spcAft>
              <a:buFont typeface="Arial" pitchFamily="34" charset="0"/>
              <a:buChar char="•"/>
            </a:pPr>
            <a:r>
              <a:rPr lang="en-US" altLang="ja-JP" sz="1400" dirty="0">
                <a:solidFill>
                  <a:schemeClr val="accent1"/>
                </a:solidFill>
                <a:latin typeface="+mn-lt"/>
              </a:rPr>
              <a:t>Verizon is still in the process of moving customers to its new unified portal and back end and the migration has caused customer issues</a:t>
            </a:r>
          </a:p>
          <a:p>
            <a:pPr marL="285750" indent="-285750">
              <a:lnSpc>
                <a:spcPct val="150000"/>
              </a:lnSpc>
              <a:spcBef>
                <a:spcPts val="0"/>
              </a:spcBef>
              <a:spcAft>
                <a:spcPts val="300"/>
              </a:spcAft>
              <a:buFont typeface="Arial" pitchFamily="34" charset="0"/>
              <a:buChar char="•"/>
            </a:pPr>
            <a:r>
              <a:rPr lang="en-US" altLang="ja-JP" sz="1400" dirty="0">
                <a:solidFill>
                  <a:schemeClr val="accent1"/>
                </a:solidFill>
                <a:latin typeface="+mn-lt"/>
              </a:rPr>
              <a:t>Very expensive and is based on data volumes which customers complain is unpredictable</a:t>
            </a:r>
          </a:p>
        </p:txBody>
      </p:sp>
    </p:spTree>
    <p:extLst>
      <p:ext uri="{BB962C8B-B14F-4D97-AF65-F5344CB8AC3E}">
        <p14:creationId xmlns:p14="http://schemas.microsoft.com/office/powerpoint/2010/main" val="2481545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239442" cy="369332"/>
          </a:xfrm>
        </p:spPr>
        <p:txBody>
          <a:bodyPr wrap="none">
            <a:spAutoFit/>
          </a:bodyPr>
          <a:lstStyle/>
          <a:p>
            <a:r>
              <a:rPr lang="en-US" altLang="ja-JP" dirty="0">
                <a:latin typeface="Arial" panose="020B0604020202020204" pitchFamily="34" charset="0"/>
                <a:cs typeface="Arial" panose="020B0604020202020204" pitchFamily="34" charset="0"/>
              </a:rPr>
              <a:t>Masergy</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03189" y="679212"/>
            <a:ext cx="8842376" cy="2831544"/>
          </a:xfrm>
          <a:prstGeom prst="rect">
            <a:avLst/>
          </a:prstGeom>
          <a:noFill/>
          <a:ln w="3175" cap="rnd">
            <a:noFill/>
            <a:miter lim="800000"/>
            <a:headEnd/>
            <a:tailEnd/>
          </a:ln>
        </p:spPr>
        <p:txBody>
          <a:bodyPr wrap="square">
            <a:spAutoFit/>
          </a:bodyPr>
          <a:lstStyle/>
          <a:p>
            <a:pPr marL="285750" indent="-285750">
              <a:lnSpc>
                <a:spcPct val="150000"/>
              </a:lnSpc>
              <a:spcBef>
                <a:spcPts val="0"/>
              </a:spcBef>
              <a:spcAft>
                <a:spcPts val="300"/>
              </a:spcAft>
              <a:buFont typeface="Arial" pitchFamily="34" charset="0"/>
              <a:buChar char="•"/>
            </a:pPr>
            <a:r>
              <a:rPr lang="en-US" altLang="ja-JP" sz="1400" dirty="0">
                <a:latin typeface="+mn-lt"/>
              </a:rPr>
              <a:t>Managed networking and cloud services Based in Plano, Texas – over $250 Million in revenue – just purchased by Berkshire Partners in 10/2016</a:t>
            </a:r>
          </a:p>
          <a:p>
            <a:pPr marL="285750" indent="-285750">
              <a:lnSpc>
                <a:spcPct val="150000"/>
              </a:lnSpc>
              <a:spcBef>
                <a:spcPts val="0"/>
              </a:spcBef>
              <a:spcAft>
                <a:spcPts val="300"/>
              </a:spcAft>
              <a:buFont typeface="Arial" pitchFamily="34" charset="0"/>
              <a:buChar char="•"/>
            </a:pPr>
            <a:r>
              <a:rPr lang="en-US" altLang="ja-JP" sz="1400" dirty="0">
                <a:latin typeface="+mn-lt"/>
              </a:rPr>
              <a:t>Majority of revenue appears to come from hardware and software networking devices</a:t>
            </a:r>
          </a:p>
          <a:p>
            <a:pPr marL="285750" indent="-285750">
              <a:lnSpc>
                <a:spcPct val="150000"/>
              </a:lnSpc>
              <a:spcBef>
                <a:spcPts val="0"/>
              </a:spcBef>
              <a:spcAft>
                <a:spcPts val="300"/>
              </a:spcAft>
              <a:buFont typeface="Arial" pitchFamily="34" charset="0"/>
              <a:buChar char="•"/>
            </a:pPr>
            <a:r>
              <a:rPr lang="en-US" altLang="ja-JP" sz="1400" dirty="0">
                <a:latin typeface="+mn-lt"/>
              </a:rPr>
              <a:t>Unified Enterprise Security (UES) provides a single console that delivers unified reporting and comprehensive administrative tools</a:t>
            </a:r>
          </a:p>
          <a:p>
            <a:pPr marL="285750" indent="-285750">
              <a:lnSpc>
                <a:spcPct val="150000"/>
              </a:lnSpc>
              <a:spcBef>
                <a:spcPts val="0"/>
              </a:spcBef>
              <a:spcAft>
                <a:spcPts val="300"/>
              </a:spcAft>
              <a:buFont typeface="Arial" pitchFamily="34" charset="0"/>
              <a:buChar char="•"/>
            </a:pPr>
            <a:r>
              <a:rPr lang="en-US" altLang="ja-JP" sz="1400" dirty="0">
                <a:latin typeface="+mn-lt"/>
              </a:rPr>
              <a:t>UES appears to integrate SIEM and packet sniffer information in a “single pane of glass”</a:t>
            </a:r>
          </a:p>
          <a:p>
            <a:pPr marL="285750" indent="-285750">
              <a:lnSpc>
                <a:spcPct val="150000"/>
              </a:lnSpc>
              <a:spcBef>
                <a:spcPts val="0"/>
              </a:spcBef>
              <a:spcAft>
                <a:spcPts val="300"/>
              </a:spcAft>
              <a:buFont typeface="Arial" pitchFamily="34" charset="0"/>
              <a:buChar char="•"/>
            </a:pPr>
            <a:r>
              <a:rPr lang="en-US" altLang="ja-JP" sz="1400" dirty="0">
                <a:latin typeface="+mn-lt"/>
              </a:rPr>
              <a:t>Masergy Managed Next Gen Firewall solutions are available stand alone or fully integrated with our UES managed solution</a:t>
            </a:r>
          </a:p>
        </p:txBody>
      </p:sp>
    </p:spTree>
    <p:extLst>
      <p:ext uri="{BB962C8B-B14F-4D97-AF65-F5344CB8AC3E}">
        <p14:creationId xmlns:p14="http://schemas.microsoft.com/office/powerpoint/2010/main" val="3682321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389069" cy="369332"/>
          </a:xfrm>
        </p:spPr>
        <p:txBody>
          <a:bodyPr wrap="none">
            <a:spAutoFit/>
          </a:bodyPr>
          <a:lstStyle/>
          <a:p>
            <a:r>
              <a:rPr lang="en-US" altLang="ja-JP" dirty="0">
                <a:latin typeface="Arial" panose="020B0604020202020204" pitchFamily="34" charset="0"/>
                <a:cs typeface="Arial" panose="020B0604020202020204" pitchFamily="34" charset="0"/>
              </a:rPr>
              <a:t>Director of IT Sec Persona</a:t>
            </a:r>
            <a:endParaRPr lang="ja-JP" altLang="en-US" dirty="0">
              <a:solidFill>
                <a:schemeClr val="tx2"/>
              </a:solidFill>
              <a:latin typeface="Arial" panose="020B0604020202020204" pitchFamily="34" charset="0"/>
              <a:cs typeface="Arial" panose="020B0604020202020204" pitchFamily="34" charset="0"/>
            </a:endParaRPr>
          </a:p>
        </p:txBody>
      </p:sp>
      <p:graphicFrame>
        <p:nvGraphicFramePr>
          <p:cNvPr id="25" name="Content Placeholder 5"/>
          <p:cNvGraphicFramePr>
            <a:graphicFrameLocks/>
          </p:cNvGraphicFramePr>
          <p:nvPr>
            <p:extLst>
              <p:ext uri="{D42A27DB-BD31-4B8C-83A1-F6EECF244321}">
                <p14:modId xmlns:p14="http://schemas.microsoft.com/office/powerpoint/2010/main" val="1295852384"/>
              </p:ext>
            </p:extLst>
          </p:nvPr>
        </p:nvGraphicFramePr>
        <p:xfrm>
          <a:off x="198439" y="759618"/>
          <a:ext cx="8750808" cy="4164074"/>
        </p:xfrm>
        <a:graphic>
          <a:graphicData uri="http://schemas.openxmlformats.org/drawingml/2006/table">
            <a:tbl>
              <a:tblPr firstRow="1" bandRow="1">
                <a:tableStyleId>{073A0DAA-6AF3-43AB-8588-CEC1D06C72B9}</a:tableStyleId>
              </a:tblPr>
              <a:tblGrid>
                <a:gridCol w="2187702">
                  <a:extLst>
                    <a:ext uri="{9D8B030D-6E8A-4147-A177-3AD203B41FA5}">
                      <a16:colId xmlns:a16="http://schemas.microsoft.com/office/drawing/2014/main" val="20000"/>
                    </a:ext>
                  </a:extLst>
                </a:gridCol>
                <a:gridCol w="6563106">
                  <a:extLst>
                    <a:ext uri="{9D8B030D-6E8A-4147-A177-3AD203B41FA5}">
                      <a16:colId xmlns:a16="http://schemas.microsoft.com/office/drawing/2014/main" val="20001"/>
                    </a:ext>
                  </a:extLst>
                </a:gridCol>
              </a:tblGrid>
              <a:tr h="472440">
                <a:tc>
                  <a:txBody>
                    <a:bodyPr/>
                    <a:lstStyle/>
                    <a:p>
                      <a:pPr algn="ctr">
                        <a:lnSpc>
                          <a:spcPct val="100000"/>
                        </a:lnSpc>
                        <a:spcBef>
                          <a:spcPts val="0"/>
                        </a:spcBef>
                        <a:spcAft>
                          <a:spcPts val="0"/>
                        </a:spcAft>
                      </a:pPr>
                      <a:r>
                        <a:rPr lang="en-US" sz="1600" kern="1200" dirty="0">
                          <a:solidFill>
                            <a:schemeClr val="bg1"/>
                          </a:solidFill>
                          <a:latin typeface="Arial" pitchFamily="34" charset="0"/>
                          <a:cs typeface="Arial" pitchFamily="34" charset="0"/>
                        </a:rPr>
                        <a:t>Position</a:t>
                      </a:r>
                      <a:endParaRPr lang="en-US" sz="1600" b="1" kern="1200" dirty="0">
                        <a:solidFill>
                          <a:schemeClr val="bg1"/>
                        </a:solidFill>
                        <a:latin typeface="Arial" pitchFamily="34" charset="0"/>
                        <a:ea typeface="+mn-ea"/>
                        <a:cs typeface="Arial" pitchFamily="34" charset="0"/>
                      </a:endParaRPr>
                    </a:p>
                  </a:txBody>
                  <a:tcPr marL="105580" marR="105580" anchor="ctr">
                    <a:lnL w="9525" cap="flat" cmpd="sng" algn="ctr">
                      <a:solidFill>
                        <a:schemeClr val="bg2">
                          <a:lumMod val="50000"/>
                        </a:schemeClr>
                      </a:solidFill>
                      <a:prstDash val="solid"/>
                      <a:round/>
                      <a:headEnd type="none" w="med" len="med"/>
                      <a:tailEnd type="none" w="med" len="med"/>
                    </a:lnL>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Priorities</a:t>
                      </a:r>
                      <a:endParaRPr lang="en-US" sz="1200" b="1" dirty="0">
                        <a:solidFill>
                          <a:schemeClr val="bg1"/>
                        </a:solidFill>
                        <a:latin typeface="Arial" pitchFamily="34" charset="0"/>
                        <a:cs typeface="Arial" pitchFamily="34" charset="0"/>
                      </a:endParaRPr>
                    </a:p>
                  </a:txBody>
                  <a:tcPr marL="105580" marR="105580" anchor="ctr">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691634">
                <a:tc>
                  <a:txBody>
                    <a:bodyPr/>
                    <a:lstStyle/>
                    <a:p>
                      <a:pPr algn="ctr">
                        <a:lnSpc>
                          <a:spcPct val="100000"/>
                        </a:lnSpc>
                        <a:spcBef>
                          <a:spcPts val="0"/>
                        </a:spcBef>
                        <a:spcAft>
                          <a:spcPts val="0"/>
                        </a:spcAft>
                      </a:pPr>
                      <a:r>
                        <a:rPr lang="en-US" sz="1400" b="1" dirty="0">
                          <a:solidFill>
                            <a:schemeClr val="tx2"/>
                          </a:solidFill>
                          <a:latin typeface="Arial" pitchFamily="34" charset="0"/>
                          <a:cs typeface="Arial" pitchFamily="34" charset="0"/>
                        </a:rPr>
                        <a:t>InfoSec, Security Operations (SOC), or Cyber Incident Response Team (CIRT) Director or Manager (Technology)</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a:lnSpc>
                          <a:spcPct val="100000"/>
                        </a:lnSpc>
                        <a:spcBef>
                          <a:spcPts val="0"/>
                        </a:spcBef>
                        <a:spcAft>
                          <a:spcPts val="0"/>
                        </a:spcAft>
                        <a:buFont typeface="Arial" panose="020B0604020202020204" pitchFamily="34" charset="0"/>
                        <a:buNone/>
                      </a:pPr>
                      <a:r>
                        <a:rPr lang="en-US" sz="1400" b="1" dirty="0">
                          <a:solidFill>
                            <a:schemeClr val="tx2"/>
                          </a:solidFill>
                          <a:latin typeface="Arial" pitchFamily="34" charset="0"/>
                          <a:cs typeface="Arial" pitchFamily="34" charset="0"/>
                        </a:rPr>
                        <a:t>Responsibilities:</a:t>
                      </a:r>
                    </a:p>
                    <a:p>
                      <a:pPr marL="290513" marR="0" lvl="0" indent="-290513"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b="0" dirty="0">
                          <a:solidFill>
                            <a:srgbClr val="FF0000"/>
                          </a:solidFill>
                          <a:latin typeface="Arial" pitchFamily="34" charset="0"/>
                          <a:cs typeface="Arial" pitchFamily="34" charset="0"/>
                        </a:rPr>
                        <a:t>Understand the Security posture of the organization and between people, processes and technology</a:t>
                      </a:r>
                    </a:p>
                    <a:p>
                      <a:pPr marL="290513" marR="0" lvl="0" indent="-290513"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1" lang="en-US" sz="1400" b="0" kern="1200" dirty="0">
                          <a:solidFill>
                            <a:schemeClr val="tx2"/>
                          </a:solidFill>
                          <a:latin typeface="Arial" pitchFamily="34" charset="0"/>
                          <a:ea typeface="+mn-ea"/>
                          <a:cs typeface="Arial" pitchFamily="34" charset="0"/>
                        </a:rPr>
                        <a:t>Implement security strategy and processes</a:t>
                      </a:r>
                    </a:p>
                    <a:p>
                      <a:pPr marL="290513" marR="0" lvl="0" indent="-290513"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1" lang="en-US" sz="1400" b="0" kern="1200" dirty="0">
                          <a:solidFill>
                            <a:schemeClr val="tx2"/>
                          </a:solidFill>
                          <a:latin typeface="Arial" pitchFamily="34" charset="0"/>
                          <a:ea typeface="+mn-ea"/>
                          <a:cs typeface="Arial" pitchFamily="34" charset="0"/>
                        </a:rPr>
                        <a:t>Evaluate requirements and processes to execute strategy</a:t>
                      </a:r>
                    </a:p>
                    <a:p>
                      <a:pPr marL="290513" marR="0" lvl="0" indent="-290513"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1" lang="en-US" sz="1400" b="0" kern="1200" dirty="0">
                          <a:solidFill>
                            <a:schemeClr val="tx2"/>
                          </a:solidFill>
                          <a:latin typeface="Arial" pitchFamily="34" charset="0"/>
                          <a:ea typeface="+mn-ea"/>
                          <a:cs typeface="Arial" pitchFamily="34" charset="0"/>
                        </a:rPr>
                        <a:t>Develop and maintain incident response plans </a:t>
                      </a: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br>
                        <a:rPr lang="en-US" sz="1400" b="0" dirty="0">
                          <a:solidFill>
                            <a:srgbClr val="FF0000"/>
                          </a:solidFill>
                          <a:latin typeface="Arial" pitchFamily="34" charset="0"/>
                          <a:cs typeface="Arial" pitchFamily="34" charset="0"/>
                        </a:rPr>
                      </a:br>
                      <a:r>
                        <a:rPr kumimoji="1" lang="en-US" sz="1400" b="1" kern="1200" dirty="0">
                          <a:solidFill>
                            <a:schemeClr val="tx2"/>
                          </a:solidFill>
                          <a:latin typeface="Arial" pitchFamily="34" charset="0"/>
                          <a:ea typeface="+mn-ea"/>
                          <a:cs typeface="Arial" pitchFamily="34" charset="0"/>
                        </a:rPr>
                        <a:t>Focus:</a:t>
                      </a:r>
                    </a:p>
                    <a:p>
                      <a:pPr marL="290513" marR="0" lvl="0" indent="-290513"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1" lang="en-US" sz="1400" b="0" kern="1200" dirty="0">
                          <a:solidFill>
                            <a:srgbClr val="FF0000"/>
                          </a:solidFill>
                          <a:latin typeface="Arial" pitchFamily="34" charset="0"/>
                          <a:ea typeface="+mn-ea"/>
                          <a:cs typeface="Arial" pitchFamily="34" charset="0"/>
                        </a:rPr>
                        <a:t>Management and reporting</a:t>
                      </a:r>
                    </a:p>
                    <a:p>
                      <a:pPr marL="290513" marR="0" lvl="0" indent="-290513"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1" lang="en-US" sz="1400" b="0" kern="1200" dirty="0">
                          <a:solidFill>
                            <a:schemeClr val="tx2"/>
                          </a:solidFill>
                          <a:latin typeface="Arial" pitchFamily="34" charset="0"/>
                          <a:ea typeface="+mn-ea"/>
                          <a:cs typeface="Arial" pitchFamily="34" charset="0"/>
                        </a:rPr>
                        <a:t>Respond to network/data breaches</a:t>
                      </a:r>
                    </a:p>
                    <a:p>
                      <a:pPr marL="290513" marR="0" lvl="0" indent="-290513"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1" lang="en-US" sz="1400" b="0" kern="1200" dirty="0">
                          <a:solidFill>
                            <a:schemeClr val="tx2"/>
                          </a:solidFill>
                          <a:latin typeface="Arial" pitchFamily="34" charset="0"/>
                          <a:ea typeface="+mn-ea"/>
                          <a:cs typeface="Arial" pitchFamily="34" charset="0"/>
                        </a:rPr>
                        <a:t>Evaluate and decide on security technology and process</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6"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26195" y="2931790"/>
            <a:ext cx="1732549" cy="1828800"/>
          </a:xfrm>
          <a:prstGeom prst="rect">
            <a:avLst/>
          </a:prstGeom>
          <a:solidFill>
            <a:schemeClr val="bg1"/>
          </a:solidFill>
          <a:ln>
            <a:solidFill>
              <a:schemeClr val="bg2">
                <a:lumMod val="50000"/>
              </a:schemeClr>
            </a:solidFill>
          </a:ln>
        </p:spPr>
      </p:pic>
    </p:spTree>
    <p:extLst>
      <p:ext uri="{BB962C8B-B14F-4D97-AF65-F5344CB8AC3E}">
        <p14:creationId xmlns:p14="http://schemas.microsoft.com/office/powerpoint/2010/main" val="772696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p:cNvSpPr>
            <a:spLocks noGrp="1"/>
          </p:cNvSpPr>
          <p:nvPr>
            <p:ph type="title"/>
          </p:nvPr>
        </p:nvSpPr>
        <p:spPr bwMode="gray">
          <a:xfrm>
            <a:off x="566739" y="2365096"/>
            <a:ext cx="7772400" cy="424732"/>
          </a:xfrm>
        </p:spPr>
        <p:txBody>
          <a:bodyPr wrap="square">
            <a:noAutofit/>
          </a:bodyPr>
          <a:lstStyle/>
          <a:p>
            <a:r>
              <a:rPr lang="en-US" altLang="ja-JP" dirty="0"/>
              <a:t>IT Security Technology</a:t>
            </a:r>
            <a:endParaRPr lang="en-US" altLang="ja-JP" dirty="0">
              <a:latin typeface="+mj-lt"/>
              <a:cs typeface="Arial" charset="0"/>
            </a:endParaRPr>
          </a:p>
        </p:txBody>
      </p:sp>
    </p:spTree>
    <p:extLst>
      <p:ext uri="{BB962C8B-B14F-4D97-AF65-F5344CB8AC3E}">
        <p14:creationId xmlns:p14="http://schemas.microsoft.com/office/powerpoint/2010/main" val="1987083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355132" cy="369332"/>
          </a:xfrm>
        </p:spPr>
        <p:txBody>
          <a:bodyPr wrap="none">
            <a:spAutoFit/>
          </a:bodyPr>
          <a:lstStyle/>
          <a:p>
            <a:r>
              <a:rPr lang="en-US" altLang="ja-JP" dirty="0">
                <a:latin typeface="Arial" panose="020B0604020202020204" pitchFamily="34" charset="0"/>
                <a:cs typeface="Arial" panose="020B0604020202020204" pitchFamily="34" charset="0"/>
              </a:rPr>
              <a:t>CARBON BLACK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3330399"/>
          </a:xfrm>
          <a:prstGeom prst="rect">
            <a:avLst/>
          </a:prstGeom>
          <a:noFill/>
          <a:ln w="3175" cap="rnd">
            <a:noFill/>
            <a:miter lim="800000"/>
            <a:headEnd/>
            <a:tailEnd/>
          </a:ln>
        </p:spPr>
        <p:txBody>
          <a:bodyPr wrap="square">
            <a:spAutoFit/>
          </a:bodyPr>
          <a:lstStyle/>
          <a:p>
            <a:pPr marL="285750" indent="-285750">
              <a:lnSpc>
                <a:spcPct val="200000"/>
              </a:lnSpc>
              <a:spcBef>
                <a:spcPts val="0"/>
              </a:spcBef>
              <a:spcAft>
                <a:spcPts val="0"/>
              </a:spcAft>
              <a:buFont typeface="Arial" pitchFamily="34" charset="0"/>
              <a:buChar char="•"/>
            </a:pPr>
            <a:r>
              <a:rPr lang="en-PH" altLang="ja-JP" sz="1800" dirty="0">
                <a:solidFill>
                  <a:srgbClr val="000000"/>
                </a:solidFill>
                <a:latin typeface="Arial"/>
              </a:rPr>
              <a:t>Formerly Bit9, Inc.</a:t>
            </a:r>
          </a:p>
          <a:p>
            <a:pPr marL="285750" indent="-285750">
              <a:lnSpc>
                <a:spcPct val="200000"/>
              </a:lnSpc>
              <a:spcBef>
                <a:spcPts val="0"/>
              </a:spcBef>
              <a:spcAft>
                <a:spcPts val="0"/>
              </a:spcAft>
              <a:buFont typeface="Arial" pitchFamily="34" charset="0"/>
              <a:buChar char="•"/>
            </a:pPr>
            <a:r>
              <a:rPr lang="en-PH" altLang="ja-JP" sz="1800" dirty="0">
                <a:solidFill>
                  <a:srgbClr val="000000"/>
                </a:solidFill>
                <a:latin typeface="Arial"/>
              </a:rPr>
              <a:t>Acquired Confer in July 2016 to offer a NGAV solution</a:t>
            </a:r>
          </a:p>
          <a:p>
            <a:pPr marL="285750" indent="-285750">
              <a:lnSpc>
                <a:spcPct val="200000"/>
              </a:lnSpc>
              <a:spcBef>
                <a:spcPts val="0"/>
              </a:spcBef>
              <a:spcAft>
                <a:spcPts val="0"/>
              </a:spcAft>
              <a:buFont typeface="Arial" pitchFamily="34" charset="0"/>
              <a:buChar char="•"/>
            </a:pPr>
            <a:r>
              <a:rPr lang="en-PH" altLang="ja-JP" sz="1800" dirty="0">
                <a:solidFill>
                  <a:srgbClr val="000000"/>
                </a:solidFill>
                <a:latin typeface="Arial"/>
              </a:rPr>
              <a:t>Rumors have been floating as recent as June that Carbon Black will IPO as soon as this year. Morgan Stanley and JPMorgan Chase will lead the IPO.</a:t>
            </a:r>
          </a:p>
          <a:p>
            <a:pPr marL="285750" indent="-285750">
              <a:lnSpc>
                <a:spcPct val="200000"/>
              </a:lnSpc>
              <a:spcBef>
                <a:spcPts val="0"/>
              </a:spcBef>
              <a:spcAft>
                <a:spcPts val="0"/>
              </a:spcAft>
              <a:buFont typeface="Arial" pitchFamily="34" charset="0"/>
              <a:buChar char="•"/>
            </a:pPr>
            <a:r>
              <a:rPr lang="en-PH" altLang="ja-JP" sz="1800" dirty="0">
                <a:solidFill>
                  <a:srgbClr val="000000"/>
                </a:solidFill>
                <a:latin typeface="Arial"/>
              </a:rPr>
              <a:t>Founded in 2002 in Waltham, Massachusetts</a:t>
            </a:r>
          </a:p>
          <a:p>
            <a:pPr marL="285750" indent="-285750">
              <a:lnSpc>
                <a:spcPct val="200000"/>
              </a:lnSpc>
              <a:spcBef>
                <a:spcPts val="0"/>
              </a:spcBef>
              <a:spcAft>
                <a:spcPts val="0"/>
              </a:spcAft>
              <a:buFont typeface="Arial" pitchFamily="34" charset="0"/>
              <a:buChar char="•"/>
            </a:pPr>
            <a:r>
              <a:rPr lang="en-PH" altLang="ja-JP" sz="1800" dirty="0">
                <a:solidFill>
                  <a:srgbClr val="000000"/>
                </a:solidFill>
                <a:latin typeface="Arial"/>
              </a:rPr>
              <a:t>200-500 employees</a:t>
            </a:r>
          </a:p>
        </p:txBody>
      </p:sp>
      <p:sp>
        <p:nvSpPr>
          <p:cNvPr id="4" name="タイトル 11"/>
          <p:cNvSpPr txBox="1">
            <a:spLocks/>
          </p:cNvSpPr>
          <p:nvPr/>
        </p:nvSpPr>
        <p:spPr bwMode="gray">
          <a:xfrm>
            <a:off x="2602392" y="134612"/>
            <a:ext cx="2834430"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Company Information</a:t>
            </a:r>
          </a:p>
        </p:txBody>
      </p:sp>
    </p:spTree>
    <p:extLst>
      <p:ext uri="{BB962C8B-B14F-4D97-AF65-F5344CB8AC3E}">
        <p14:creationId xmlns:p14="http://schemas.microsoft.com/office/powerpoint/2010/main" val="11248543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355132" cy="369332"/>
          </a:xfrm>
        </p:spPr>
        <p:txBody>
          <a:bodyPr wrap="none">
            <a:spAutoFit/>
          </a:bodyPr>
          <a:lstStyle/>
          <a:p>
            <a:r>
              <a:rPr lang="en-US" altLang="ja-JP" dirty="0">
                <a:latin typeface="Arial" panose="020B0604020202020204" pitchFamily="34" charset="0"/>
                <a:cs typeface="Arial" panose="020B0604020202020204" pitchFamily="34" charset="0"/>
              </a:rPr>
              <a:t>CARBON BLACK </a:t>
            </a:r>
            <a:endParaRPr lang="ja-JP" altLang="en-US" dirty="0">
              <a:latin typeface="Arial" panose="020B0604020202020204" pitchFamily="34" charset="0"/>
              <a:cs typeface="Arial" panose="020B0604020202020204" pitchFamily="34" charset="0"/>
            </a:endParaRPr>
          </a:p>
        </p:txBody>
      </p:sp>
      <p:sp>
        <p:nvSpPr>
          <p:cNvPr id="4" name="タイトル 11"/>
          <p:cNvSpPr txBox="1">
            <a:spLocks/>
          </p:cNvSpPr>
          <p:nvPr/>
        </p:nvSpPr>
        <p:spPr bwMode="gray">
          <a:xfrm>
            <a:off x="2602392" y="134612"/>
            <a:ext cx="3118161"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Competitive Positioning</a:t>
            </a:r>
          </a:p>
        </p:txBody>
      </p:sp>
      <p:sp>
        <p:nvSpPr>
          <p:cNvPr id="6" name="Text Box 31"/>
          <p:cNvSpPr txBox="1">
            <a:spLocks noChangeArrowheads="1"/>
          </p:cNvSpPr>
          <p:nvPr/>
        </p:nvSpPr>
        <p:spPr bwMode="gray">
          <a:xfrm>
            <a:off x="198439" y="759618"/>
            <a:ext cx="5132445" cy="4130554"/>
          </a:xfrm>
          <a:prstGeom prst="rect">
            <a:avLst/>
          </a:prstGeom>
          <a:noFill/>
          <a:ln w="3175" cap="rnd">
            <a:noFill/>
            <a:miter lim="800000"/>
            <a:headEnd/>
            <a:tailEnd/>
          </a:ln>
        </p:spPr>
        <p:txBody>
          <a:bodyPr wrap="square">
            <a:spAutoFit/>
          </a:bodyPr>
          <a:lstStyle/>
          <a:p>
            <a:pPr marL="285750"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Carbon Black Collective Defense Cloud</a:t>
            </a:r>
          </a:p>
          <a:p>
            <a:pPr marL="571500"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Gather continuous data (file, network, process, registry, etc. from 7M endpoints)</a:t>
            </a:r>
          </a:p>
          <a:p>
            <a:pPr marL="571500"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Uses threat intel from 20+ threat intel feeds, intelligence contributed by Cb’s Detection eXchange, Cb threat research</a:t>
            </a:r>
          </a:p>
          <a:p>
            <a:pPr marL="285750"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Continuous Recording</a:t>
            </a:r>
          </a:p>
          <a:p>
            <a:pPr marL="285750"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Live response and attack recovery</a:t>
            </a:r>
          </a:p>
          <a:p>
            <a:pPr marL="285750"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Immediate endpoint threat isolation and real-time remediation</a:t>
            </a:r>
          </a:p>
          <a:p>
            <a:pPr marL="285750"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1 Endpoint Security Platform with 3 specific solutions</a:t>
            </a:r>
          </a:p>
          <a:p>
            <a:pPr marL="571500" indent="-285750">
              <a:lnSpc>
                <a:spcPct val="120000"/>
              </a:lnSpc>
              <a:spcBef>
                <a:spcPts val="200"/>
              </a:spcBef>
              <a:spcAft>
                <a:spcPts val="200"/>
              </a:spcAft>
              <a:buFont typeface="Arial" pitchFamily="34" charset="0"/>
              <a:buChar char="•"/>
            </a:pPr>
            <a:r>
              <a:rPr lang="en-PH" altLang="ja-JP" sz="1200" b="1" dirty="0">
                <a:solidFill>
                  <a:srgbClr val="000000"/>
                </a:solidFill>
                <a:latin typeface="Arial"/>
              </a:rPr>
              <a:t>Cb Defense </a:t>
            </a:r>
            <a:r>
              <a:rPr lang="en-PH" altLang="ja-JP" sz="1200" dirty="0">
                <a:solidFill>
                  <a:srgbClr val="000000"/>
                </a:solidFill>
                <a:latin typeface="Arial"/>
              </a:rPr>
              <a:t>– Acquired Confer, a NGAV solution. Protects against malware and malware-less attacks, monitors attack behaviors. “Zero-Gap Protection” Approach</a:t>
            </a:r>
          </a:p>
          <a:p>
            <a:pPr marL="571500" indent="-285750">
              <a:lnSpc>
                <a:spcPct val="120000"/>
              </a:lnSpc>
              <a:spcBef>
                <a:spcPts val="200"/>
              </a:spcBef>
              <a:spcAft>
                <a:spcPts val="200"/>
              </a:spcAft>
              <a:buFont typeface="Arial" pitchFamily="34" charset="0"/>
              <a:buChar char="•"/>
            </a:pPr>
            <a:r>
              <a:rPr lang="en-PH" altLang="ja-JP" sz="1200" b="1" dirty="0">
                <a:solidFill>
                  <a:srgbClr val="000000"/>
                </a:solidFill>
                <a:latin typeface="Arial"/>
              </a:rPr>
              <a:t>Cb Enterprise Protection</a:t>
            </a:r>
            <a:r>
              <a:rPr lang="en-PH" altLang="ja-JP" sz="1200" dirty="0">
                <a:solidFill>
                  <a:srgbClr val="000000"/>
                </a:solidFill>
                <a:latin typeface="Arial"/>
              </a:rPr>
              <a:t> - Policy-based, automatic whitelisting</a:t>
            </a:r>
          </a:p>
          <a:p>
            <a:pPr marL="571500" indent="-285750">
              <a:lnSpc>
                <a:spcPct val="120000"/>
              </a:lnSpc>
              <a:spcBef>
                <a:spcPts val="200"/>
              </a:spcBef>
              <a:spcAft>
                <a:spcPts val="200"/>
              </a:spcAft>
              <a:buFont typeface="Arial" pitchFamily="34" charset="0"/>
              <a:buChar char="•"/>
            </a:pPr>
            <a:r>
              <a:rPr lang="en-PH" altLang="ja-JP" sz="1200" b="1" dirty="0">
                <a:solidFill>
                  <a:srgbClr val="000000"/>
                </a:solidFill>
                <a:latin typeface="Arial"/>
              </a:rPr>
              <a:t>Cb Enterprise Response </a:t>
            </a:r>
            <a:r>
              <a:rPr lang="en-PH" altLang="ja-JP" sz="1200" dirty="0">
                <a:solidFill>
                  <a:srgbClr val="000000"/>
                </a:solidFill>
                <a:latin typeface="Arial"/>
              </a:rPr>
              <a:t>- Visibility, root cause analysis</a:t>
            </a:r>
          </a:p>
          <a:p>
            <a:pPr marL="285750" indent="-285750">
              <a:lnSpc>
                <a:spcPct val="120000"/>
              </a:lnSpc>
              <a:spcBef>
                <a:spcPts val="200"/>
              </a:spcBef>
              <a:spcAft>
                <a:spcPts val="200"/>
              </a:spcAft>
              <a:buFont typeface="Arial" pitchFamily="34" charset="0"/>
              <a:buChar char="•"/>
            </a:pPr>
            <a:r>
              <a:rPr lang="en-PH" altLang="ja-JP" sz="1200" b="1" dirty="0">
                <a:solidFill>
                  <a:srgbClr val="000000"/>
                </a:solidFill>
                <a:latin typeface="Arial"/>
              </a:rPr>
              <a:t>Value Proposition </a:t>
            </a:r>
            <a:r>
              <a:rPr lang="en-PH" altLang="ja-JP" sz="1200" dirty="0">
                <a:solidFill>
                  <a:srgbClr val="000000"/>
                </a:solidFill>
                <a:latin typeface="Arial"/>
              </a:rPr>
              <a:t>– Continuous Recording, Application Whitelisting, NGAV, One-Stop shop for security</a:t>
            </a:r>
          </a:p>
        </p:txBody>
      </p:sp>
      <p:grpSp>
        <p:nvGrpSpPr>
          <p:cNvPr id="2" name="Group 1"/>
          <p:cNvGrpSpPr>
            <a:grpSpLocks noChangeAspect="1"/>
          </p:cNvGrpSpPr>
          <p:nvPr/>
        </p:nvGrpSpPr>
        <p:grpSpPr>
          <a:xfrm>
            <a:off x="5330884" y="888808"/>
            <a:ext cx="3618364" cy="3902141"/>
            <a:chOff x="6426939" y="1541627"/>
            <a:chExt cx="2673253" cy="2882908"/>
          </a:xfrm>
        </p:grpSpPr>
        <p:pic>
          <p:nvPicPr>
            <p:cNvPr id="8" name="Picture 7"/>
            <p:cNvPicPr>
              <a:picLocks noChangeAspect="1"/>
            </p:cNvPicPr>
            <p:nvPr/>
          </p:nvPicPr>
          <p:blipFill>
            <a:blip r:embed="rId3"/>
            <a:stretch>
              <a:fillRect/>
            </a:stretch>
          </p:blipFill>
          <p:spPr>
            <a:xfrm>
              <a:off x="6508184" y="1541627"/>
              <a:ext cx="2510764" cy="1623783"/>
            </a:xfrm>
            <a:prstGeom prst="rect">
              <a:avLst/>
            </a:prstGeom>
          </p:spPr>
        </p:pic>
        <p:pic>
          <p:nvPicPr>
            <p:cNvPr id="9" name="Picture 8"/>
            <p:cNvPicPr>
              <a:picLocks noChangeAspect="1"/>
            </p:cNvPicPr>
            <p:nvPr/>
          </p:nvPicPr>
          <p:blipFill>
            <a:blip r:embed="rId4"/>
            <a:stretch>
              <a:fillRect/>
            </a:stretch>
          </p:blipFill>
          <p:spPr>
            <a:xfrm>
              <a:off x="6426939" y="3205813"/>
              <a:ext cx="2673253" cy="1218722"/>
            </a:xfrm>
            <a:prstGeom prst="rect">
              <a:avLst/>
            </a:prstGeom>
          </p:spPr>
        </p:pic>
      </p:grpSp>
    </p:spTree>
    <p:extLst>
      <p:ext uri="{BB962C8B-B14F-4D97-AF65-F5344CB8AC3E}">
        <p14:creationId xmlns:p14="http://schemas.microsoft.com/office/powerpoint/2010/main" val="377650656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355132" cy="369332"/>
          </a:xfrm>
        </p:spPr>
        <p:txBody>
          <a:bodyPr wrap="none">
            <a:spAutoFit/>
          </a:bodyPr>
          <a:lstStyle/>
          <a:p>
            <a:r>
              <a:rPr lang="en-US" altLang="ja-JP" dirty="0">
                <a:latin typeface="Arial" panose="020B0604020202020204" pitchFamily="34" charset="0"/>
                <a:cs typeface="Arial" panose="020B0604020202020204" pitchFamily="34" charset="0"/>
              </a:rPr>
              <a:t>CARBON BLACK </a:t>
            </a:r>
            <a:endParaRPr lang="ja-JP" altLang="en-US" dirty="0">
              <a:latin typeface="Arial" panose="020B0604020202020204" pitchFamily="34" charset="0"/>
              <a:cs typeface="Arial" panose="020B0604020202020204" pitchFamily="34" charset="0"/>
            </a:endParaRP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sp>
        <p:nvSpPr>
          <p:cNvPr id="6" name="Text Box 31"/>
          <p:cNvSpPr txBox="1">
            <a:spLocks noChangeArrowheads="1"/>
          </p:cNvSpPr>
          <p:nvPr/>
        </p:nvSpPr>
        <p:spPr bwMode="gray">
          <a:xfrm>
            <a:off x="198439" y="759618"/>
            <a:ext cx="8750808" cy="3942426"/>
          </a:xfrm>
          <a:prstGeom prst="rect">
            <a:avLst/>
          </a:prstGeom>
          <a:noFill/>
          <a:ln w="3175" cap="rnd">
            <a:noFill/>
            <a:miter lim="800000"/>
            <a:headEnd/>
            <a:tailEnd/>
          </a:ln>
        </p:spPr>
        <p:txBody>
          <a:bodyPr wrap="square">
            <a:spAutoFit/>
          </a:bodyPr>
          <a:lstStyle/>
          <a:p>
            <a:pPr marL="285750" indent="-285750">
              <a:lnSpc>
                <a:spcPct val="120000"/>
              </a:lnSpc>
              <a:spcBef>
                <a:spcPts val="200"/>
              </a:spcBef>
              <a:spcAft>
                <a:spcPts val="200"/>
              </a:spcAft>
              <a:buFont typeface="Arial" pitchFamily="34" charset="0"/>
              <a:buChar char="•"/>
            </a:pPr>
            <a:r>
              <a:rPr lang="en-PH" altLang="ja-JP" sz="1400" b="1" dirty="0">
                <a:solidFill>
                  <a:srgbClr val="000000"/>
                </a:solidFill>
                <a:latin typeface="Arial"/>
              </a:rPr>
              <a:t>Does not offer forensic analysis</a:t>
            </a:r>
          </a:p>
          <a:p>
            <a:pPr marL="571500"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Forensic analysis isn’t offered at the file level.</a:t>
            </a:r>
          </a:p>
          <a:p>
            <a:pPr marL="285750" indent="-285750">
              <a:lnSpc>
                <a:spcPct val="120000"/>
              </a:lnSpc>
              <a:spcBef>
                <a:spcPts val="200"/>
              </a:spcBef>
              <a:spcAft>
                <a:spcPts val="200"/>
              </a:spcAft>
              <a:buFont typeface="Arial" pitchFamily="34" charset="0"/>
              <a:buChar char="•"/>
            </a:pPr>
            <a:r>
              <a:rPr lang="en-PH" altLang="ja-JP" sz="1400" b="1" dirty="0">
                <a:solidFill>
                  <a:srgbClr val="000000"/>
                </a:solidFill>
                <a:latin typeface="Arial"/>
              </a:rPr>
              <a:t>Continuous Monitoring (Cb Response)</a:t>
            </a:r>
          </a:p>
          <a:p>
            <a:pPr marL="571500"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Captures and hunt threats in real time, root cause, impact of attack</a:t>
            </a:r>
          </a:p>
          <a:p>
            <a:pPr marL="571500"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Collects and records information to as far back as you want, it is configurable based on the number of endpoints and data retention you desire.</a:t>
            </a:r>
          </a:p>
          <a:p>
            <a:pPr marL="571500"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All data is stored in centralized server</a:t>
            </a:r>
          </a:p>
          <a:p>
            <a:pPr marL="571500"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Capture all threat activity such as file modifications, cross-process events, registry modifications, file executions, copy of every executed binary, network connections</a:t>
            </a:r>
          </a:p>
          <a:p>
            <a:pPr marL="571500"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All data accrued is cached every 30 seconds to 2 minutes and sent to back-end server</a:t>
            </a:r>
          </a:p>
          <a:p>
            <a:pPr marL="571500"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No scanning or polling on endpoint, between than 0-3% CPU Usage</a:t>
            </a:r>
          </a:p>
          <a:p>
            <a:pPr marL="571500"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Network bandwidth for backup server. For high analysis, 60-80 Mb per day</a:t>
            </a:r>
          </a:p>
          <a:p>
            <a:pPr marL="285750" indent="-285750">
              <a:lnSpc>
                <a:spcPct val="120000"/>
              </a:lnSpc>
              <a:spcBef>
                <a:spcPts val="200"/>
              </a:spcBef>
              <a:spcAft>
                <a:spcPts val="200"/>
              </a:spcAft>
              <a:buFont typeface="Arial" pitchFamily="34" charset="0"/>
              <a:buChar char="•"/>
            </a:pPr>
            <a:endParaRPr lang="en-PH" altLang="ja-JP" sz="1400" dirty="0">
              <a:solidFill>
                <a:srgbClr val="000000"/>
              </a:solidFill>
              <a:latin typeface="Arial"/>
            </a:endParaRPr>
          </a:p>
        </p:txBody>
      </p:sp>
    </p:spTree>
    <p:extLst>
      <p:ext uri="{BB962C8B-B14F-4D97-AF65-F5344CB8AC3E}">
        <p14:creationId xmlns:p14="http://schemas.microsoft.com/office/powerpoint/2010/main" val="174110651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355132" cy="369332"/>
          </a:xfrm>
        </p:spPr>
        <p:txBody>
          <a:bodyPr wrap="none">
            <a:spAutoFit/>
          </a:bodyPr>
          <a:lstStyle/>
          <a:p>
            <a:r>
              <a:rPr lang="en-US" altLang="ja-JP" dirty="0">
                <a:latin typeface="Arial" panose="020B0604020202020204" pitchFamily="34" charset="0"/>
                <a:cs typeface="Arial" panose="020B0604020202020204" pitchFamily="34" charset="0"/>
              </a:rPr>
              <a:t>CARBON BLACK </a:t>
            </a:r>
            <a:endParaRPr lang="ja-JP" altLang="en-US" dirty="0">
              <a:latin typeface="Arial" panose="020B0604020202020204" pitchFamily="34" charset="0"/>
              <a:cs typeface="Arial" panose="020B0604020202020204" pitchFamily="34" charset="0"/>
            </a:endParaRP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sp>
        <p:nvSpPr>
          <p:cNvPr id="6" name="Text Box 31"/>
          <p:cNvSpPr txBox="1">
            <a:spLocks noChangeArrowheads="1"/>
          </p:cNvSpPr>
          <p:nvPr/>
        </p:nvSpPr>
        <p:spPr bwMode="gray">
          <a:xfrm>
            <a:off x="198439" y="759618"/>
            <a:ext cx="8750808" cy="4273478"/>
          </a:xfrm>
          <a:prstGeom prst="rect">
            <a:avLst/>
          </a:prstGeom>
          <a:noFill/>
          <a:ln w="3175" cap="rnd">
            <a:noFill/>
            <a:miter lim="800000"/>
            <a:headEnd/>
            <a:tailEnd/>
          </a:ln>
        </p:spPr>
        <p:txBody>
          <a:bodyPr wrap="square">
            <a:spAutoFit/>
          </a:bodyPr>
          <a:lstStyle/>
          <a:p>
            <a:pPr marL="285750" indent="-285750">
              <a:lnSpc>
                <a:spcPct val="95000"/>
              </a:lnSpc>
              <a:spcBef>
                <a:spcPts val="0"/>
              </a:spcBef>
              <a:spcAft>
                <a:spcPts val="0"/>
              </a:spcAft>
              <a:buFont typeface="Arial" pitchFamily="34" charset="0"/>
              <a:buChar char="•"/>
            </a:pPr>
            <a:r>
              <a:rPr lang="en-PH" altLang="ja-JP" sz="1100" b="1" dirty="0">
                <a:solidFill>
                  <a:srgbClr val="000000"/>
                </a:solidFill>
                <a:latin typeface="Arial"/>
              </a:rPr>
              <a:t>Supported OS</a:t>
            </a:r>
          </a:p>
          <a:p>
            <a:pPr marL="576263" indent="-285750">
              <a:lnSpc>
                <a:spcPct val="95000"/>
              </a:lnSpc>
              <a:spcBef>
                <a:spcPts val="0"/>
              </a:spcBef>
              <a:spcAft>
                <a:spcPts val="0"/>
              </a:spcAft>
              <a:buFont typeface="Arial" pitchFamily="34" charset="0"/>
              <a:buChar char="•"/>
            </a:pPr>
            <a:r>
              <a:rPr lang="en-PH" altLang="ja-JP" sz="1100" b="1" dirty="0">
                <a:solidFill>
                  <a:srgbClr val="000000"/>
                </a:solidFill>
                <a:latin typeface="Arial"/>
              </a:rPr>
              <a:t>Defense</a:t>
            </a:r>
            <a:r>
              <a:rPr lang="en-PH" altLang="ja-JP" sz="1100" dirty="0">
                <a:solidFill>
                  <a:srgbClr val="000000"/>
                </a:solidFill>
                <a:latin typeface="Arial"/>
              </a:rPr>
              <a:t>-Windows XP SP3 and Up, OSX 10.6 to 10.11. Made a strategic decision </a:t>
            </a:r>
            <a:br>
              <a:rPr lang="en-PH" altLang="ja-JP" sz="1100" dirty="0">
                <a:solidFill>
                  <a:srgbClr val="000000"/>
                </a:solidFill>
                <a:latin typeface="Arial"/>
              </a:rPr>
            </a:br>
            <a:r>
              <a:rPr lang="en-PH" altLang="ja-JP" sz="1100" dirty="0">
                <a:solidFill>
                  <a:srgbClr val="000000"/>
                </a:solidFill>
                <a:latin typeface="Arial"/>
              </a:rPr>
              <a:t>to pull out Android </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Windows and MAC</a:t>
            </a:r>
          </a:p>
          <a:p>
            <a:pPr marL="576263" indent="-285750">
              <a:lnSpc>
                <a:spcPct val="95000"/>
              </a:lnSpc>
              <a:spcBef>
                <a:spcPts val="0"/>
              </a:spcBef>
              <a:spcAft>
                <a:spcPts val="0"/>
              </a:spcAft>
              <a:buFont typeface="Arial" pitchFamily="34" charset="0"/>
              <a:buChar char="•"/>
            </a:pPr>
            <a:r>
              <a:rPr lang="en-PH" altLang="ja-JP" sz="1100" b="1" dirty="0">
                <a:solidFill>
                  <a:srgbClr val="000000"/>
                </a:solidFill>
                <a:latin typeface="Arial"/>
              </a:rPr>
              <a:t>Response</a:t>
            </a:r>
            <a:r>
              <a:rPr lang="en-PH" altLang="ja-JP" sz="1100" dirty="0">
                <a:solidFill>
                  <a:srgbClr val="000000"/>
                </a:solidFill>
                <a:latin typeface="Arial"/>
              </a:rPr>
              <a:t>-Windows, MAC, RedHat 6.4-6.7, CentOS 6.4-6.7</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Both Response and Defense are offered as a cloud-based solution, so there </a:t>
            </a:r>
            <a:br>
              <a:rPr lang="en-PH" altLang="ja-JP" sz="1100" dirty="0">
                <a:solidFill>
                  <a:srgbClr val="000000"/>
                </a:solidFill>
                <a:latin typeface="Arial"/>
              </a:rPr>
            </a:br>
            <a:r>
              <a:rPr lang="en-PH" altLang="ja-JP" sz="1100" dirty="0">
                <a:solidFill>
                  <a:srgbClr val="000000"/>
                </a:solidFill>
                <a:latin typeface="Arial"/>
              </a:rPr>
              <a:t>aren’t any storage requirements.    (Response also has an on-prem offering)</a:t>
            </a:r>
          </a:p>
          <a:p>
            <a:pPr marL="285750" indent="-285750">
              <a:lnSpc>
                <a:spcPct val="95000"/>
              </a:lnSpc>
              <a:spcBef>
                <a:spcPts val="0"/>
              </a:spcBef>
              <a:spcAft>
                <a:spcPts val="0"/>
              </a:spcAft>
              <a:buFont typeface="Arial" pitchFamily="34" charset="0"/>
              <a:buChar char="•"/>
            </a:pPr>
            <a:r>
              <a:rPr lang="en-PH" altLang="ja-JP" sz="1100" b="1" dirty="0">
                <a:solidFill>
                  <a:srgbClr val="000000"/>
                </a:solidFill>
                <a:latin typeface="Arial"/>
              </a:rPr>
              <a:t>Integration</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Open API</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Carbon Black Ecosystem:</a:t>
            </a:r>
          </a:p>
          <a:p>
            <a:pPr marL="863600" indent="-287338">
              <a:lnSpc>
                <a:spcPct val="95000"/>
              </a:lnSpc>
              <a:spcBef>
                <a:spcPts val="0"/>
              </a:spcBef>
              <a:spcAft>
                <a:spcPts val="0"/>
              </a:spcAft>
              <a:buFont typeface="Arial" pitchFamily="34" charset="0"/>
              <a:buChar char="•"/>
            </a:pPr>
            <a:r>
              <a:rPr lang="en-PH" altLang="ja-JP" sz="1100" dirty="0">
                <a:solidFill>
                  <a:srgbClr val="000000"/>
                </a:solidFill>
                <a:latin typeface="Arial"/>
              </a:rPr>
              <a:t>50+ Integrations</a:t>
            </a:r>
          </a:p>
          <a:p>
            <a:pPr marL="863600" indent="-287338">
              <a:lnSpc>
                <a:spcPct val="95000"/>
              </a:lnSpc>
              <a:spcBef>
                <a:spcPts val="0"/>
              </a:spcBef>
              <a:spcAft>
                <a:spcPts val="0"/>
              </a:spcAft>
              <a:buFont typeface="Arial" pitchFamily="34" charset="0"/>
              <a:buChar char="•"/>
            </a:pPr>
            <a:r>
              <a:rPr lang="en-PH" altLang="ja-JP" sz="1100" dirty="0">
                <a:solidFill>
                  <a:srgbClr val="000000"/>
                </a:solidFill>
                <a:latin typeface="Arial"/>
              </a:rPr>
              <a:t>75+ IR/MSSP Partners </a:t>
            </a:r>
          </a:p>
          <a:p>
            <a:pPr marL="863600" indent="-287338">
              <a:lnSpc>
                <a:spcPct val="95000"/>
              </a:lnSpc>
              <a:spcBef>
                <a:spcPts val="0"/>
              </a:spcBef>
              <a:spcAft>
                <a:spcPts val="0"/>
              </a:spcAft>
              <a:buFont typeface="Arial" pitchFamily="34" charset="0"/>
              <a:buChar char="•"/>
            </a:pPr>
            <a:r>
              <a:rPr lang="en-PH" altLang="ja-JP" sz="1100" dirty="0">
                <a:solidFill>
                  <a:srgbClr val="000000"/>
                </a:solidFill>
                <a:latin typeface="Arial"/>
              </a:rPr>
              <a:t>10,000+ Practitioners </a:t>
            </a:r>
          </a:p>
          <a:p>
            <a:pPr marL="285750" indent="-285750">
              <a:lnSpc>
                <a:spcPct val="95000"/>
              </a:lnSpc>
              <a:spcBef>
                <a:spcPts val="0"/>
              </a:spcBef>
              <a:spcAft>
                <a:spcPts val="0"/>
              </a:spcAft>
              <a:buFont typeface="Arial" pitchFamily="34" charset="0"/>
              <a:buChar char="•"/>
            </a:pPr>
            <a:r>
              <a:rPr lang="en-PH" altLang="ja-JP" sz="1100" b="1" dirty="0">
                <a:solidFill>
                  <a:srgbClr val="000000"/>
                </a:solidFill>
                <a:latin typeface="Arial"/>
              </a:rPr>
              <a:t>Signature-less Malware Detection</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Detects malware without signatures through Cb Response and Defense.</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Utilizes behavioral analysis, TTP (machine learning capability)</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Collects binaries, takes logs, processes information, cross process events, file mods, registry mods, network connections, binary info, binary module loads, non-binary file rights, log-in events, </a:t>
            </a:r>
            <a:r>
              <a:rPr lang="en-PH" altLang="ja-JP" sz="1100" b="1" dirty="0">
                <a:solidFill>
                  <a:srgbClr val="000000"/>
                </a:solidFill>
                <a:latin typeface="Arial"/>
              </a:rPr>
              <a:t>USB activity </a:t>
            </a:r>
            <a:r>
              <a:rPr lang="en-PH" altLang="ja-JP" sz="1100" dirty="0">
                <a:solidFill>
                  <a:srgbClr val="000000"/>
                </a:solidFill>
                <a:latin typeface="Arial"/>
              </a:rPr>
              <a:t>(one of the biggest selling points for them) </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Detection eXchange is a Carbon Black customer community focusing on threat intelligence</a:t>
            </a:r>
          </a:p>
          <a:p>
            <a:pPr marL="285750" indent="-285750">
              <a:lnSpc>
                <a:spcPct val="95000"/>
              </a:lnSpc>
              <a:spcBef>
                <a:spcPts val="0"/>
              </a:spcBef>
              <a:spcAft>
                <a:spcPts val="0"/>
              </a:spcAft>
              <a:buFont typeface="Arial" pitchFamily="34" charset="0"/>
              <a:buChar char="•"/>
            </a:pPr>
            <a:r>
              <a:rPr lang="en-PH" altLang="ja-JP" sz="1100" b="1" dirty="0">
                <a:solidFill>
                  <a:srgbClr val="000000"/>
                </a:solidFill>
                <a:latin typeface="Arial"/>
              </a:rPr>
              <a:t>Incident Response</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Blocks malware incident</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Option to ban hash throughout the network and </a:t>
            </a:r>
            <a:r>
              <a:rPr lang="en-PH" altLang="ja-JP" sz="1100" b="1" dirty="0">
                <a:solidFill>
                  <a:srgbClr val="000000"/>
                </a:solidFill>
                <a:latin typeface="Arial"/>
              </a:rPr>
              <a:t>isolate</a:t>
            </a:r>
            <a:r>
              <a:rPr lang="en-PH" altLang="ja-JP" sz="1100" dirty="0">
                <a:solidFill>
                  <a:srgbClr val="000000"/>
                </a:solidFill>
                <a:latin typeface="Arial"/>
              </a:rPr>
              <a:t> the endpoint.</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Can kill processes and ban future executions of processes across all hosts based on hash during remediation. </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No surgical remediation</a:t>
            </a:r>
          </a:p>
          <a:p>
            <a:pPr marL="576263" indent="-285750">
              <a:lnSpc>
                <a:spcPct val="95000"/>
              </a:lnSpc>
              <a:spcBef>
                <a:spcPts val="0"/>
              </a:spcBef>
              <a:spcAft>
                <a:spcPts val="0"/>
              </a:spcAft>
              <a:buFont typeface="Arial" pitchFamily="34" charset="0"/>
              <a:buChar char="•"/>
            </a:pPr>
            <a:r>
              <a:rPr lang="en-PH" altLang="ja-JP" sz="1100" dirty="0">
                <a:solidFill>
                  <a:srgbClr val="000000"/>
                </a:solidFill>
                <a:latin typeface="Arial"/>
              </a:rPr>
              <a:t>Red Hat Linux, OS server hosted in the cloud</a:t>
            </a:r>
          </a:p>
        </p:txBody>
      </p:sp>
      <p:pic>
        <p:nvPicPr>
          <p:cNvPr id="8" name="Picture 7"/>
          <p:cNvPicPr>
            <a:picLocks noChangeAspect="1"/>
          </p:cNvPicPr>
          <p:nvPr/>
        </p:nvPicPr>
        <p:blipFill>
          <a:blip r:embed="rId3"/>
          <a:stretch>
            <a:fillRect/>
          </a:stretch>
        </p:blipFill>
        <p:spPr>
          <a:xfrm>
            <a:off x="6091051" y="759618"/>
            <a:ext cx="2858196" cy="2438400"/>
          </a:xfrm>
          <a:prstGeom prst="rect">
            <a:avLst/>
          </a:prstGeom>
        </p:spPr>
      </p:pic>
    </p:spTree>
    <p:extLst>
      <p:ext uri="{BB962C8B-B14F-4D97-AF65-F5344CB8AC3E}">
        <p14:creationId xmlns:p14="http://schemas.microsoft.com/office/powerpoint/2010/main" val="240423892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355132" cy="369332"/>
          </a:xfrm>
        </p:spPr>
        <p:txBody>
          <a:bodyPr wrap="none">
            <a:spAutoFit/>
          </a:bodyPr>
          <a:lstStyle/>
          <a:p>
            <a:r>
              <a:rPr lang="en-US" altLang="ja-JP" dirty="0">
                <a:latin typeface="Arial" panose="020B0604020202020204" pitchFamily="34" charset="0"/>
                <a:cs typeface="Arial" panose="020B0604020202020204" pitchFamily="34" charset="0"/>
              </a:rPr>
              <a:t>CARBON BLACK </a:t>
            </a:r>
            <a:endParaRPr lang="ja-JP" altLang="en-US" dirty="0">
              <a:latin typeface="Arial" panose="020B0604020202020204" pitchFamily="34" charset="0"/>
              <a:cs typeface="Arial" panose="020B0604020202020204" pitchFamily="34" charset="0"/>
            </a:endParaRP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sp>
        <p:nvSpPr>
          <p:cNvPr id="6" name="Text Box 31"/>
          <p:cNvSpPr txBox="1">
            <a:spLocks noChangeArrowheads="1"/>
          </p:cNvSpPr>
          <p:nvPr/>
        </p:nvSpPr>
        <p:spPr bwMode="gray">
          <a:xfrm>
            <a:off x="198439" y="759618"/>
            <a:ext cx="8750808" cy="4304768"/>
          </a:xfrm>
          <a:prstGeom prst="rect">
            <a:avLst/>
          </a:prstGeom>
          <a:noFill/>
          <a:ln w="3175" cap="rnd">
            <a:noFill/>
            <a:miter lim="800000"/>
            <a:headEnd/>
            <a:tailEnd/>
          </a:ln>
        </p:spPr>
        <p:txBody>
          <a:bodyPr wrap="square">
            <a:spAutoFit/>
          </a:bodyPr>
          <a:lstStyle/>
          <a:p>
            <a:pPr marL="285750" indent="-285750">
              <a:lnSpc>
                <a:spcPct val="120000"/>
              </a:lnSpc>
              <a:spcBef>
                <a:spcPts val="200"/>
              </a:spcBef>
              <a:spcAft>
                <a:spcPts val="200"/>
              </a:spcAft>
              <a:buFont typeface="Arial" pitchFamily="34" charset="0"/>
              <a:buChar char="•"/>
            </a:pPr>
            <a:r>
              <a:rPr lang="en-PH" altLang="ja-JP" sz="1200" b="1" dirty="0">
                <a:solidFill>
                  <a:srgbClr val="000000"/>
                </a:solidFill>
                <a:latin typeface="Arial"/>
              </a:rPr>
              <a:t>Prevention (Cb Defense)</a:t>
            </a:r>
          </a:p>
          <a:p>
            <a:pPr marL="57626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CPU &lt;1% Disk &lt;1% Max 3.5 Mb/Day</a:t>
            </a:r>
          </a:p>
          <a:p>
            <a:pPr marL="57626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Eliminate known and unknown malware before it executes</a:t>
            </a:r>
          </a:p>
          <a:p>
            <a:pPr marL="57626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Block sophisticated malware patterns that may be evading threat intelligence</a:t>
            </a:r>
          </a:p>
          <a:p>
            <a:pPr marL="57626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Halt Malware-less attacks based on malicious behaviors.</a:t>
            </a:r>
          </a:p>
          <a:p>
            <a:pPr marL="57626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Can auto ban things based on a score of 5 or higher. Can black or whitelist hashes of files and executables. Can also auto-blacklist known bad threats based on score threshold.</a:t>
            </a:r>
          </a:p>
          <a:p>
            <a:pPr marL="57626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Looks at the behavior of the process and the reputation and trust of those services, while Cylance looks at the attributes of a file through linear algebra and sends updates out every 6 months.</a:t>
            </a:r>
          </a:p>
          <a:p>
            <a:pPr marL="285750" indent="-285750">
              <a:lnSpc>
                <a:spcPct val="120000"/>
              </a:lnSpc>
              <a:spcBef>
                <a:spcPts val="200"/>
              </a:spcBef>
              <a:spcAft>
                <a:spcPts val="200"/>
              </a:spcAft>
              <a:buFont typeface="Arial" pitchFamily="34" charset="0"/>
              <a:buChar char="•"/>
            </a:pPr>
            <a:r>
              <a:rPr lang="en-PH" altLang="ja-JP" sz="1200" b="1" dirty="0">
                <a:solidFill>
                  <a:srgbClr val="000000"/>
                </a:solidFill>
                <a:latin typeface="Arial"/>
              </a:rPr>
              <a:t>Protection (Cb Protection)</a:t>
            </a:r>
          </a:p>
          <a:p>
            <a:pPr marL="57626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Application Whitelisting and Blacklisting (goes on more critical machines)</a:t>
            </a:r>
          </a:p>
          <a:p>
            <a:pPr marL="57626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3 levels of prevention: Low enforcement, Medium, and High</a:t>
            </a:r>
          </a:p>
          <a:p>
            <a:pPr marL="863600"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High enforcement - default deny, only things approved by IT will be allowed to run</a:t>
            </a:r>
          </a:p>
          <a:p>
            <a:pPr marL="863600"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Medium enforcement - prompt user when downloading software and user will get a notification</a:t>
            </a:r>
          </a:p>
          <a:p>
            <a:pPr marL="863600"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Low enforcement - execute and track, get the visibility to know what's running and where</a:t>
            </a:r>
          </a:p>
          <a:p>
            <a:pPr marL="863600" indent="-285750">
              <a:lnSpc>
                <a:spcPct val="120000"/>
              </a:lnSpc>
              <a:spcBef>
                <a:spcPts val="200"/>
              </a:spcBef>
              <a:spcAft>
                <a:spcPts val="200"/>
              </a:spcAft>
              <a:buFont typeface="Arial" pitchFamily="34" charset="0"/>
              <a:buChar char="•"/>
            </a:pPr>
            <a:endParaRPr lang="en-PH" altLang="ja-JP" sz="1200" dirty="0">
              <a:solidFill>
                <a:srgbClr val="000000"/>
              </a:solidFill>
              <a:latin typeface="Arial"/>
            </a:endParaRPr>
          </a:p>
        </p:txBody>
      </p:sp>
    </p:spTree>
    <p:extLst>
      <p:ext uri="{BB962C8B-B14F-4D97-AF65-F5344CB8AC3E}">
        <p14:creationId xmlns:p14="http://schemas.microsoft.com/office/powerpoint/2010/main" val="36818407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355132" cy="369332"/>
          </a:xfrm>
        </p:spPr>
        <p:txBody>
          <a:bodyPr wrap="none">
            <a:spAutoFit/>
          </a:bodyPr>
          <a:lstStyle/>
          <a:p>
            <a:r>
              <a:rPr lang="en-US" altLang="ja-JP" dirty="0">
                <a:latin typeface="Arial" panose="020B0604020202020204" pitchFamily="34" charset="0"/>
                <a:cs typeface="Arial" panose="020B0604020202020204" pitchFamily="34" charset="0"/>
              </a:rPr>
              <a:t>CARBON BLACK </a:t>
            </a:r>
            <a:endParaRPr lang="ja-JP" altLang="en-US" dirty="0">
              <a:latin typeface="Arial" panose="020B0604020202020204" pitchFamily="34" charset="0"/>
              <a:cs typeface="Arial" panose="020B0604020202020204" pitchFamily="34" charset="0"/>
            </a:endParaRP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sp>
        <p:nvSpPr>
          <p:cNvPr id="6" name="Text Box 31"/>
          <p:cNvSpPr txBox="1">
            <a:spLocks noChangeArrowheads="1"/>
          </p:cNvSpPr>
          <p:nvPr/>
        </p:nvSpPr>
        <p:spPr bwMode="gray">
          <a:xfrm>
            <a:off x="198439" y="759618"/>
            <a:ext cx="8750808" cy="3683894"/>
          </a:xfrm>
          <a:prstGeom prst="rect">
            <a:avLst/>
          </a:prstGeom>
          <a:noFill/>
          <a:ln w="3175" cap="rnd">
            <a:noFill/>
            <a:miter lim="800000"/>
            <a:headEnd/>
            <a:tailEnd/>
          </a:ln>
        </p:spPr>
        <p:txBody>
          <a:bodyPr wrap="square">
            <a:spAutoFit/>
          </a:bodyPr>
          <a:lstStyle/>
          <a:p>
            <a:pPr marL="285750" indent="-285750">
              <a:lnSpc>
                <a:spcPct val="120000"/>
              </a:lnSpc>
              <a:spcBef>
                <a:spcPts val="200"/>
              </a:spcBef>
              <a:spcAft>
                <a:spcPts val="200"/>
              </a:spcAft>
              <a:buFont typeface="Arial" pitchFamily="34" charset="0"/>
              <a:buChar char="•"/>
            </a:pPr>
            <a:r>
              <a:rPr lang="en-PH" altLang="ja-JP" sz="1400" b="1" dirty="0">
                <a:solidFill>
                  <a:srgbClr val="000000"/>
                </a:solidFill>
                <a:latin typeface="Arial"/>
              </a:rPr>
              <a:t>Threat Intel</a:t>
            </a:r>
          </a:p>
          <a:p>
            <a:pPr marL="576263"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Threat Intel Feeds: Facebook, SANS, Fidelis, National Vulnerability Database, ThreatConnect, VirusTotal + many others. </a:t>
            </a:r>
          </a:p>
          <a:p>
            <a:pPr marL="576263"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Proprietary Threat Intel + Many threat intel integrations</a:t>
            </a:r>
          </a:p>
          <a:p>
            <a:pPr marL="576263"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All info received is being fed through the cloud</a:t>
            </a:r>
          </a:p>
          <a:p>
            <a:pPr marL="576263"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Comes with each product out of the box</a:t>
            </a:r>
          </a:p>
          <a:p>
            <a:pPr marL="285750" indent="-285750">
              <a:lnSpc>
                <a:spcPct val="120000"/>
              </a:lnSpc>
              <a:spcBef>
                <a:spcPts val="200"/>
              </a:spcBef>
              <a:spcAft>
                <a:spcPts val="200"/>
              </a:spcAft>
              <a:buFont typeface="Arial" pitchFamily="34" charset="0"/>
              <a:buChar char="•"/>
            </a:pPr>
            <a:r>
              <a:rPr lang="en-PH" altLang="ja-JP" sz="1400" b="1" dirty="0">
                <a:solidFill>
                  <a:srgbClr val="000000"/>
                </a:solidFill>
                <a:latin typeface="Arial"/>
              </a:rPr>
              <a:t>Pricing</a:t>
            </a:r>
          </a:p>
          <a:p>
            <a:pPr marL="576263"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Sold exclusively through the channel. </a:t>
            </a:r>
          </a:p>
          <a:p>
            <a:pPr marL="576263"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1 year and 3 year subscription model</a:t>
            </a:r>
          </a:p>
          <a:p>
            <a:pPr marL="576263"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1,500 endpoints. 3 servers:</a:t>
            </a:r>
          </a:p>
          <a:p>
            <a:pPr marL="863600"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Protection: $31/endpoint. $150/server</a:t>
            </a:r>
          </a:p>
          <a:p>
            <a:pPr marL="863600" indent="-285750">
              <a:lnSpc>
                <a:spcPct val="120000"/>
              </a:lnSpc>
              <a:spcBef>
                <a:spcPts val="200"/>
              </a:spcBef>
              <a:spcAft>
                <a:spcPts val="200"/>
              </a:spcAft>
              <a:buFont typeface="Arial" pitchFamily="34" charset="0"/>
              <a:buChar char="•"/>
            </a:pPr>
            <a:r>
              <a:rPr lang="en-PH" altLang="ja-JP" sz="1400" dirty="0">
                <a:solidFill>
                  <a:srgbClr val="000000"/>
                </a:solidFill>
                <a:latin typeface="Arial"/>
              </a:rPr>
              <a:t>Response: $31/endpoint. $31/server</a:t>
            </a:r>
          </a:p>
        </p:txBody>
      </p:sp>
    </p:spTree>
    <p:extLst>
      <p:ext uri="{BB962C8B-B14F-4D97-AF65-F5344CB8AC3E}">
        <p14:creationId xmlns:p14="http://schemas.microsoft.com/office/powerpoint/2010/main" val="282645154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151551" cy="369332"/>
          </a:xfrm>
        </p:spPr>
        <p:txBody>
          <a:bodyPr wrap="none">
            <a:spAutoFit/>
          </a:bodyPr>
          <a:lstStyle/>
          <a:p>
            <a:r>
              <a:rPr lang="en-US" altLang="ja-JP" dirty="0">
                <a:latin typeface="Arial" panose="020B0604020202020204" pitchFamily="34" charset="0"/>
                <a:cs typeface="Arial" panose="020B0604020202020204" pitchFamily="34" charset="0"/>
              </a:rPr>
              <a:t>FIREEYE Profile</a:t>
            </a:r>
          </a:p>
        </p:txBody>
      </p:sp>
      <p:sp>
        <p:nvSpPr>
          <p:cNvPr id="5" name="Text Box 31"/>
          <p:cNvSpPr txBox="1">
            <a:spLocks noChangeArrowheads="1"/>
          </p:cNvSpPr>
          <p:nvPr/>
        </p:nvSpPr>
        <p:spPr bwMode="gray">
          <a:xfrm>
            <a:off x="103189" y="679212"/>
            <a:ext cx="8842376" cy="3824124"/>
          </a:xfrm>
          <a:prstGeom prst="rect">
            <a:avLst/>
          </a:prstGeom>
          <a:noFill/>
          <a:ln w="3175" cap="rnd">
            <a:noFill/>
            <a:miter lim="800000"/>
            <a:headEnd/>
            <a:tailEnd/>
          </a:ln>
        </p:spPr>
        <p:txBody>
          <a:bodyPr wrap="square">
            <a:spAutoFit/>
          </a:bodyPr>
          <a:lstStyle/>
          <a:p>
            <a:pPr>
              <a:lnSpc>
                <a:spcPts val="1700"/>
              </a:lnSpc>
              <a:spcBef>
                <a:spcPts val="0"/>
              </a:spcBef>
              <a:spcAft>
                <a:spcPts val="1800"/>
              </a:spcAft>
            </a:pPr>
            <a:r>
              <a:rPr lang="en-US" altLang="ja-JP" sz="1200" b="1" dirty="0">
                <a:solidFill>
                  <a:schemeClr val="accent1"/>
                </a:solidFill>
                <a:latin typeface="+mn-lt"/>
              </a:rPr>
              <a:t>What Do They Do?</a:t>
            </a:r>
            <a:br>
              <a:rPr lang="en-US" altLang="ja-JP" sz="1200" b="1" dirty="0">
                <a:solidFill>
                  <a:schemeClr val="accent1"/>
                </a:solidFill>
                <a:latin typeface="+mn-lt"/>
              </a:rPr>
            </a:br>
            <a:r>
              <a:rPr lang="en-US" altLang="ja-JP" sz="1200" dirty="0">
                <a:latin typeface="+mn-lt"/>
              </a:rPr>
              <a:t>FireEye and Mandiant have a full portfolio of products designed to detect advanced threats and the NX model is their network appliance. The NX can operate at bandwidths up to 10Gbps and interoperates with the central management system. Their Enterprise Network Security solution is comprised of a variety of components designed to solve specific issues such as e-mail and servers and can be centrally managed from the CM product</a:t>
            </a:r>
          </a:p>
          <a:p>
            <a:pPr>
              <a:lnSpc>
                <a:spcPts val="1700"/>
              </a:lnSpc>
              <a:spcBef>
                <a:spcPts val="0"/>
              </a:spcBef>
              <a:spcAft>
                <a:spcPts val="1800"/>
              </a:spcAft>
            </a:pPr>
            <a:r>
              <a:rPr lang="en-US" altLang="ja-JP" sz="1200" b="1" dirty="0">
                <a:solidFill>
                  <a:schemeClr val="accent1"/>
                </a:solidFill>
                <a:latin typeface="+mn-lt"/>
              </a:rPr>
              <a:t>Value Proposition</a:t>
            </a:r>
            <a:br>
              <a:rPr lang="en-US" altLang="ja-JP" sz="1200" b="1" dirty="0">
                <a:solidFill>
                  <a:schemeClr val="accent1"/>
                </a:solidFill>
                <a:latin typeface="+mn-lt"/>
              </a:rPr>
            </a:br>
            <a:r>
              <a:rPr lang="en-US" altLang="ja-JP" sz="1200" dirty="0">
                <a:latin typeface="+mn-lt"/>
              </a:rPr>
              <a:t>The FireEye Enterprise Network Security solution enables you to rapidly detect and respond to today’s evasive threats missed by traditional defenses, across all major threat vectors—network/web, email, and file systems. This integrated intelligence helps you prioritize threats with rich contextual insights, stay informed on the threat landscape and the attackers, and get the most out of your resources and budget by having 24/7 remote monitoring of FireEye appliances</a:t>
            </a:r>
            <a:br>
              <a:rPr lang="en-US" altLang="ja-JP" sz="1200" dirty="0">
                <a:latin typeface="+mn-lt"/>
              </a:rPr>
            </a:br>
            <a:endParaRPr lang="en-US" altLang="ja-JP" sz="1200" dirty="0">
              <a:latin typeface="+mn-lt"/>
            </a:endParaRPr>
          </a:p>
          <a:p>
            <a:pPr>
              <a:lnSpc>
                <a:spcPts val="1700"/>
              </a:lnSpc>
              <a:spcBef>
                <a:spcPts val="0"/>
              </a:spcBef>
              <a:spcAft>
                <a:spcPts val="0"/>
              </a:spcAft>
            </a:pPr>
            <a:r>
              <a:rPr lang="en-US" altLang="ja-JP" sz="1200" b="1" dirty="0">
                <a:solidFill>
                  <a:schemeClr val="accent1"/>
                </a:solidFill>
                <a:latin typeface="+mn-lt"/>
              </a:rPr>
              <a:t>Points of DIFFERENTIATION</a:t>
            </a:r>
          </a:p>
          <a:p>
            <a:pPr marL="285750" indent="-285750">
              <a:lnSpc>
                <a:spcPts val="1700"/>
              </a:lnSpc>
              <a:spcBef>
                <a:spcPts val="0"/>
              </a:spcBef>
              <a:spcAft>
                <a:spcPts val="0"/>
              </a:spcAft>
              <a:buFont typeface="Arial" pitchFamily="34" charset="0"/>
              <a:buChar char="•"/>
            </a:pPr>
            <a:r>
              <a:rPr lang="en-US" altLang="ja-JP" sz="1200" dirty="0">
                <a:latin typeface="+mn-lt"/>
              </a:rPr>
              <a:t>No capability for monitoring lateral east-west traffic, no capability to assemble security events into a single timeline</a:t>
            </a:r>
          </a:p>
          <a:p>
            <a:pPr marL="285750" indent="-285750">
              <a:lnSpc>
                <a:spcPts val="1700"/>
              </a:lnSpc>
              <a:spcBef>
                <a:spcPts val="0"/>
              </a:spcBef>
              <a:spcAft>
                <a:spcPts val="0"/>
              </a:spcAft>
              <a:buFont typeface="Arial" pitchFamily="34" charset="0"/>
              <a:buChar char="•"/>
            </a:pPr>
            <a:r>
              <a:rPr lang="en-US" altLang="ja-JP" sz="1200" dirty="0">
                <a:latin typeface="+mn-lt"/>
              </a:rPr>
              <a:t>No capability to remediate infected hosts</a:t>
            </a:r>
          </a:p>
          <a:p>
            <a:pPr marL="285750" indent="-285750">
              <a:lnSpc>
                <a:spcPts val="1700"/>
              </a:lnSpc>
              <a:spcBef>
                <a:spcPts val="0"/>
              </a:spcBef>
              <a:spcAft>
                <a:spcPts val="0"/>
              </a:spcAft>
              <a:buFont typeface="Arial" pitchFamily="34" charset="0"/>
              <a:buChar char="•"/>
            </a:pPr>
            <a:r>
              <a:rPr lang="en-US" altLang="ja-JP" sz="1200" dirty="0">
                <a:latin typeface="+mn-lt"/>
              </a:rPr>
              <a:t>Very expensive and has earned low marks by industry experts and its own customers for an inability to stop threats</a:t>
            </a:r>
          </a:p>
        </p:txBody>
      </p:sp>
    </p:spTree>
    <p:extLst>
      <p:ext uri="{BB962C8B-B14F-4D97-AF65-F5344CB8AC3E}">
        <p14:creationId xmlns:p14="http://schemas.microsoft.com/office/powerpoint/2010/main" val="18034401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354858" cy="369332"/>
          </a:xfrm>
        </p:spPr>
        <p:txBody>
          <a:bodyPr wrap="none">
            <a:spAutoFit/>
          </a:bodyPr>
          <a:lstStyle/>
          <a:p>
            <a:r>
              <a:rPr lang="en-US" altLang="ja-JP" dirty="0">
                <a:latin typeface="Arial" panose="020B0604020202020204" pitchFamily="34" charset="0"/>
                <a:cs typeface="Arial" panose="020B0604020202020204" pitchFamily="34" charset="0"/>
              </a:rPr>
              <a:t>FIREEYE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5238383" cy="3990836"/>
          </a:xfrm>
          <a:prstGeom prst="rect">
            <a:avLst/>
          </a:prstGeom>
          <a:noFill/>
          <a:ln w="3175" cap="rnd">
            <a:noFill/>
            <a:miter lim="800000"/>
            <a:headEnd/>
            <a:tailEnd/>
          </a:ln>
        </p:spPr>
        <p:txBody>
          <a:bodyPr wrap="square">
            <a:spAutoFit/>
          </a:bodyPr>
          <a:lstStyle/>
          <a:p>
            <a:pPr marL="285750"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Located in Milpitas, CA</a:t>
            </a:r>
          </a:p>
          <a:p>
            <a:pPr marL="285750"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Kevin Mandia took over as CEO in June</a:t>
            </a:r>
          </a:p>
          <a:p>
            <a:pPr marL="285750"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Leaders in exploit detection and threat intelligence</a:t>
            </a:r>
          </a:p>
          <a:p>
            <a:pPr marL="285750"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3,400 employees- Plans to layoff 300-400 employees due to quarterly sales that missed its own forecast. Will reduce annual costs by about $80M</a:t>
            </a:r>
          </a:p>
          <a:p>
            <a:pPr marL="285750"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FireEye is embracing a service-based business model. Their customers are shifting their spending to subscriptions and FaaS. </a:t>
            </a:r>
          </a:p>
          <a:p>
            <a:pPr marL="285750"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FaaS provides continuous compromise assessment and response by using FireEye products and intelligence to detect signs of intrusion. Utilizes enterprise forensics</a:t>
            </a:r>
          </a:p>
          <a:p>
            <a:pPr marL="285750"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Integrations with Splunk, IBM Security Intelligence, OpenDNS, ThreatSync, and others</a:t>
            </a:r>
          </a:p>
          <a:p>
            <a:pPr marL="285750"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Recently released version HX 3.1. New features include:</a:t>
            </a:r>
          </a:p>
          <a:p>
            <a:pPr marL="285750" indent="-285750">
              <a:lnSpc>
                <a:spcPct val="100000"/>
              </a:lnSpc>
              <a:spcBef>
                <a:spcPts val="150"/>
              </a:spcBef>
              <a:spcAft>
                <a:spcPts val="150"/>
              </a:spcAft>
              <a:buFont typeface="Arial" pitchFamily="34" charset="0"/>
              <a:buChar char="•"/>
            </a:pPr>
            <a:r>
              <a:rPr lang="en-PH" altLang="ja-JP" sz="1100" b="1" dirty="0">
                <a:solidFill>
                  <a:srgbClr val="000000"/>
                </a:solidFill>
                <a:latin typeface="Arial"/>
              </a:rPr>
              <a:t>Exploit Guard. </a:t>
            </a:r>
            <a:r>
              <a:rPr lang="en-PH" altLang="ja-JP" sz="1100" dirty="0">
                <a:solidFill>
                  <a:srgbClr val="000000"/>
                </a:solidFill>
                <a:latin typeface="Arial"/>
              </a:rPr>
              <a:t>Applies behavioral analysis and machine intelligence techniques to evaluate individual endpoint activities and correlate this data to detect an exploit. </a:t>
            </a:r>
          </a:p>
          <a:p>
            <a:pPr marL="285750" indent="-285750">
              <a:lnSpc>
                <a:spcPct val="100000"/>
              </a:lnSpc>
              <a:spcBef>
                <a:spcPts val="150"/>
              </a:spcBef>
              <a:spcAft>
                <a:spcPts val="150"/>
              </a:spcAft>
              <a:buFont typeface="Arial" pitchFamily="34" charset="0"/>
              <a:buChar char="•"/>
            </a:pPr>
            <a:r>
              <a:rPr lang="en-PH" altLang="ja-JP" sz="1100" b="1" dirty="0">
                <a:solidFill>
                  <a:srgbClr val="000000"/>
                </a:solidFill>
                <a:latin typeface="Arial"/>
              </a:rPr>
              <a:t>Host Based Workflow</a:t>
            </a:r>
            <a:r>
              <a:rPr lang="en-PH" altLang="ja-JP" sz="1100" dirty="0">
                <a:solidFill>
                  <a:srgbClr val="000000"/>
                </a:solidFill>
                <a:latin typeface="Arial"/>
              </a:rPr>
              <a:t>, a new UI page that unifies individual hosts current alerts, system details, and acquisitions. The new interface is deigned to improve workflows.</a:t>
            </a:r>
          </a:p>
          <a:p>
            <a:pPr marL="285750"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Recently acquired iSIGHT, global cyber threat intel company</a:t>
            </a:r>
          </a:p>
        </p:txBody>
      </p:sp>
      <p:sp>
        <p:nvSpPr>
          <p:cNvPr id="4" name="タイトル 11"/>
          <p:cNvSpPr txBox="1">
            <a:spLocks/>
          </p:cNvSpPr>
          <p:nvPr/>
        </p:nvSpPr>
        <p:spPr bwMode="gray">
          <a:xfrm>
            <a:off x="2602392" y="134612"/>
            <a:ext cx="2834430"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Company Information</a:t>
            </a:r>
          </a:p>
        </p:txBody>
      </p:sp>
      <p:pic>
        <p:nvPicPr>
          <p:cNvPr id="9" name="Picture 2" descr="Firee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201" y="759618"/>
            <a:ext cx="3478045" cy="35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13594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354858" cy="369332"/>
          </a:xfrm>
        </p:spPr>
        <p:txBody>
          <a:bodyPr wrap="none">
            <a:spAutoFit/>
          </a:bodyPr>
          <a:lstStyle/>
          <a:p>
            <a:r>
              <a:rPr lang="en-US" altLang="ja-JP" dirty="0">
                <a:latin typeface="Arial" panose="020B0604020202020204" pitchFamily="34" charset="0"/>
                <a:cs typeface="Arial" panose="020B0604020202020204" pitchFamily="34" charset="0"/>
              </a:rPr>
              <a:t>FIREEYE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4839387" cy="3022430"/>
          </a:xfrm>
          <a:prstGeom prst="rect">
            <a:avLst/>
          </a:prstGeom>
          <a:noFill/>
          <a:ln w="3175" cap="rnd">
            <a:noFill/>
            <a:miter lim="800000"/>
            <a:headEnd/>
            <a:tailEnd/>
          </a:ln>
        </p:spPr>
        <p:txBody>
          <a:bodyPr wrap="square">
            <a:spAutoFit/>
          </a:bodyPr>
          <a:lstStyle/>
          <a:p>
            <a:pPr marL="285750" indent="-285750">
              <a:lnSpc>
                <a:spcPct val="150000"/>
              </a:lnSpc>
              <a:spcBef>
                <a:spcPts val="300"/>
              </a:spcBef>
              <a:spcAft>
                <a:spcPts val="300"/>
              </a:spcAft>
              <a:buFont typeface="Arial" pitchFamily="34" charset="0"/>
              <a:buChar char="•"/>
            </a:pPr>
            <a:r>
              <a:rPr lang="en-PH" altLang="ja-JP" sz="1400" dirty="0">
                <a:solidFill>
                  <a:srgbClr val="000000"/>
                </a:solidFill>
                <a:latin typeface="Arial"/>
              </a:rPr>
              <a:t>“Worlds largest cyber threat intelligence database”</a:t>
            </a:r>
          </a:p>
          <a:p>
            <a:pPr marL="285750" indent="-285750">
              <a:lnSpc>
                <a:spcPct val="150000"/>
              </a:lnSpc>
              <a:spcBef>
                <a:spcPts val="300"/>
              </a:spcBef>
              <a:spcAft>
                <a:spcPts val="300"/>
              </a:spcAft>
              <a:buFont typeface="Arial" pitchFamily="34" charset="0"/>
              <a:buChar char="•"/>
            </a:pPr>
            <a:r>
              <a:rPr lang="en-PH" altLang="ja-JP" sz="1400" dirty="0">
                <a:solidFill>
                  <a:srgbClr val="000000"/>
                </a:solidFill>
                <a:latin typeface="Arial"/>
              </a:rPr>
              <a:t>Prioritize NX over HX (their network security solution)</a:t>
            </a:r>
          </a:p>
          <a:p>
            <a:pPr marL="285750" indent="-285750">
              <a:lnSpc>
                <a:spcPct val="150000"/>
              </a:lnSpc>
              <a:spcBef>
                <a:spcPts val="300"/>
              </a:spcBef>
              <a:spcAft>
                <a:spcPts val="300"/>
              </a:spcAft>
              <a:buFont typeface="Arial" pitchFamily="34" charset="0"/>
              <a:buChar char="•"/>
            </a:pPr>
            <a:r>
              <a:rPr lang="en-PH" altLang="ja-JP" sz="1400" dirty="0">
                <a:solidFill>
                  <a:srgbClr val="000000"/>
                </a:solidFill>
                <a:latin typeface="Arial"/>
              </a:rPr>
              <a:t>Detect known and unknown threats at any endpoint using security search</a:t>
            </a:r>
          </a:p>
          <a:p>
            <a:pPr marL="285750" indent="-285750">
              <a:lnSpc>
                <a:spcPct val="150000"/>
              </a:lnSpc>
              <a:spcBef>
                <a:spcPts val="300"/>
              </a:spcBef>
              <a:spcAft>
                <a:spcPts val="300"/>
              </a:spcAft>
              <a:buFont typeface="Arial" pitchFamily="34" charset="0"/>
              <a:buChar char="•"/>
            </a:pPr>
            <a:r>
              <a:rPr lang="en-PH" altLang="ja-JP" sz="1400" dirty="0">
                <a:solidFill>
                  <a:srgbClr val="000000"/>
                </a:solidFill>
                <a:latin typeface="Arial"/>
              </a:rPr>
              <a:t>Enhanced endpoint visibility for on- or off- premise endpoints (“Agent Anywhere”)</a:t>
            </a:r>
          </a:p>
          <a:p>
            <a:pPr marL="285750" indent="-285750">
              <a:lnSpc>
                <a:spcPct val="150000"/>
              </a:lnSpc>
              <a:spcBef>
                <a:spcPts val="300"/>
              </a:spcBef>
              <a:spcAft>
                <a:spcPts val="300"/>
              </a:spcAft>
              <a:buFont typeface="Arial" pitchFamily="34" charset="0"/>
              <a:buChar char="•"/>
            </a:pPr>
            <a:r>
              <a:rPr lang="en-PH" altLang="ja-JP" sz="1400" dirty="0">
                <a:solidFill>
                  <a:srgbClr val="000000"/>
                </a:solidFill>
                <a:latin typeface="Arial"/>
              </a:rPr>
              <a:t>Immediate containment</a:t>
            </a:r>
          </a:p>
          <a:p>
            <a:pPr marL="285750" indent="-285750">
              <a:lnSpc>
                <a:spcPct val="150000"/>
              </a:lnSpc>
              <a:spcBef>
                <a:spcPts val="300"/>
              </a:spcBef>
              <a:spcAft>
                <a:spcPts val="300"/>
              </a:spcAft>
              <a:buFont typeface="Arial" pitchFamily="34" charset="0"/>
              <a:buChar char="•"/>
            </a:pPr>
            <a:r>
              <a:rPr lang="en-PH" altLang="ja-JP" sz="1400" b="1" dirty="0">
                <a:solidFill>
                  <a:srgbClr val="000000"/>
                </a:solidFill>
                <a:latin typeface="Arial"/>
              </a:rPr>
              <a:t>Value Proposition </a:t>
            </a:r>
            <a:r>
              <a:rPr lang="en-PH" altLang="ja-JP" sz="1400" dirty="0">
                <a:solidFill>
                  <a:srgbClr val="000000"/>
                </a:solidFill>
                <a:latin typeface="Arial"/>
              </a:rPr>
              <a:t>– “Best threat intel in the world”</a:t>
            </a:r>
          </a:p>
        </p:txBody>
      </p:sp>
      <p:sp>
        <p:nvSpPr>
          <p:cNvPr id="4" name="タイトル 11"/>
          <p:cNvSpPr txBox="1">
            <a:spLocks/>
          </p:cNvSpPr>
          <p:nvPr/>
        </p:nvSpPr>
        <p:spPr bwMode="gray">
          <a:xfrm>
            <a:off x="2602392" y="134612"/>
            <a:ext cx="3174267"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Competitive Positioning </a:t>
            </a:r>
          </a:p>
        </p:txBody>
      </p:sp>
      <p:pic>
        <p:nvPicPr>
          <p:cNvPr id="8" name="Picture 7"/>
          <p:cNvPicPr>
            <a:picLocks noChangeAspect="1"/>
          </p:cNvPicPr>
          <p:nvPr/>
        </p:nvPicPr>
        <p:blipFill>
          <a:blip r:embed="rId3"/>
          <a:stretch>
            <a:fillRect/>
          </a:stretch>
        </p:blipFill>
        <p:spPr>
          <a:xfrm>
            <a:off x="4882551" y="759618"/>
            <a:ext cx="4066696" cy="2587110"/>
          </a:xfrm>
          <a:prstGeom prst="rect">
            <a:avLst/>
          </a:prstGeom>
        </p:spPr>
      </p:pic>
    </p:spTree>
    <p:extLst>
      <p:ext uri="{BB962C8B-B14F-4D97-AF65-F5344CB8AC3E}">
        <p14:creationId xmlns:p14="http://schemas.microsoft.com/office/powerpoint/2010/main" val="256059776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018775" cy="369332"/>
          </a:xfrm>
        </p:spPr>
        <p:txBody>
          <a:bodyPr wrap="none">
            <a:spAutoFit/>
          </a:bodyPr>
          <a:lstStyle/>
          <a:p>
            <a:r>
              <a:rPr lang="en-US" altLang="ja-JP" dirty="0">
                <a:latin typeface="Arial" panose="020B0604020202020204" pitchFamily="34" charset="0"/>
                <a:cs typeface="Arial" panose="020B0604020202020204" pitchFamily="34" charset="0"/>
              </a:rPr>
              <a:t>Tier 1 Info Sec Persona</a:t>
            </a:r>
            <a:endParaRPr lang="ja-JP" altLang="en-US" dirty="0">
              <a:solidFill>
                <a:schemeClr val="tx2"/>
              </a:solidFill>
              <a:latin typeface="Arial" panose="020B0604020202020204" pitchFamily="34" charset="0"/>
              <a:cs typeface="Arial" panose="020B0604020202020204" pitchFamily="34" charset="0"/>
            </a:endParaRPr>
          </a:p>
        </p:txBody>
      </p:sp>
      <p:graphicFrame>
        <p:nvGraphicFramePr>
          <p:cNvPr id="25" name="Content Placeholder 5"/>
          <p:cNvGraphicFramePr>
            <a:graphicFrameLocks/>
          </p:cNvGraphicFramePr>
          <p:nvPr>
            <p:extLst>
              <p:ext uri="{D42A27DB-BD31-4B8C-83A1-F6EECF244321}">
                <p14:modId xmlns:p14="http://schemas.microsoft.com/office/powerpoint/2010/main" val="3504495049"/>
              </p:ext>
            </p:extLst>
          </p:nvPr>
        </p:nvGraphicFramePr>
        <p:xfrm>
          <a:off x="198439" y="759618"/>
          <a:ext cx="8750808" cy="4164074"/>
        </p:xfrm>
        <a:graphic>
          <a:graphicData uri="http://schemas.openxmlformats.org/drawingml/2006/table">
            <a:tbl>
              <a:tblPr firstRow="1" bandRow="1">
                <a:tableStyleId>{073A0DAA-6AF3-43AB-8588-CEC1D06C72B9}</a:tableStyleId>
              </a:tblPr>
              <a:tblGrid>
                <a:gridCol w="2187702">
                  <a:extLst>
                    <a:ext uri="{9D8B030D-6E8A-4147-A177-3AD203B41FA5}">
                      <a16:colId xmlns:a16="http://schemas.microsoft.com/office/drawing/2014/main" val="20000"/>
                    </a:ext>
                  </a:extLst>
                </a:gridCol>
                <a:gridCol w="6563106">
                  <a:extLst>
                    <a:ext uri="{9D8B030D-6E8A-4147-A177-3AD203B41FA5}">
                      <a16:colId xmlns:a16="http://schemas.microsoft.com/office/drawing/2014/main" val="20001"/>
                    </a:ext>
                  </a:extLst>
                </a:gridCol>
              </a:tblGrid>
              <a:tr h="472440">
                <a:tc>
                  <a:txBody>
                    <a:bodyPr/>
                    <a:lstStyle/>
                    <a:p>
                      <a:pPr algn="ctr">
                        <a:lnSpc>
                          <a:spcPct val="100000"/>
                        </a:lnSpc>
                        <a:spcBef>
                          <a:spcPts val="0"/>
                        </a:spcBef>
                        <a:spcAft>
                          <a:spcPts val="0"/>
                        </a:spcAft>
                      </a:pPr>
                      <a:r>
                        <a:rPr lang="en-US" sz="1600" kern="1200" dirty="0">
                          <a:solidFill>
                            <a:schemeClr val="bg1"/>
                          </a:solidFill>
                          <a:latin typeface="Arial" pitchFamily="34" charset="0"/>
                          <a:cs typeface="Arial" pitchFamily="34" charset="0"/>
                        </a:rPr>
                        <a:t>Position</a:t>
                      </a:r>
                      <a:endParaRPr lang="en-US" sz="1600" b="1" kern="1200" dirty="0">
                        <a:solidFill>
                          <a:schemeClr val="bg1"/>
                        </a:solidFill>
                        <a:latin typeface="Arial" pitchFamily="34" charset="0"/>
                        <a:ea typeface="+mn-ea"/>
                        <a:cs typeface="Arial" pitchFamily="34" charset="0"/>
                      </a:endParaRPr>
                    </a:p>
                  </a:txBody>
                  <a:tcPr marL="105580" marR="105580" anchor="ctr">
                    <a:lnL w="9525" cap="flat" cmpd="sng" algn="ctr">
                      <a:solidFill>
                        <a:schemeClr val="bg2">
                          <a:lumMod val="50000"/>
                        </a:schemeClr>
                      </a:solidFill>
                      <a:prstDash val="solid"/>
                      <a:round/>
                      <a:headEnd type="none" w="med" len="med"/>
                      <a:tailEnd type="none" w="med" len="med"/>
                    </a:lnL>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Priorities</a:t>
                      </a:r>
                      <a:endParaRPr lang="en-US" sz="1200" b="1" dirty="0">
                        <a:solidFill>
                          <a:schemeClr val="bg1"/>
                        </a:solidFill>
                        <a:latin typeface="Arial" pitchFamily="34" charset="0"/>
                        <a:cs typeface="Arial" pitchFamily="34" charset="0"/>
                      </a:endParaRPr>
                    </a:p>
                  </a:txBody>
                  <a:tcPr marL="105580" marR="105580" anchor="ctr">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691634">
                <a:tc>
                  <a:txBody>
                    <a:bodyPr/>
                    <a:lstStyle/>
                    <a:p>
                      <a:pPr algn="ctr">
                        <a:lnSpc>
                          <a:spcPct val="100000"/>
                        </a:lnSpc>
                        <a:spcBef>
                          <a:spcPts val="0"/>
                        </a:spcBef>
                        <a:spcAft>
                          <a:spcPts val="0"/>
                        </a:spcAft>
                      </a:pPr>
                      <a:r>
                        <a:rPr lang="en-US" sz="1400" b="1" dirty="0">
                          <a:solidFill>
                            <a:schemeClr val="tx2"/>
                          </a:solidFill>
                          <a:latin typeface="Arial" pitchFamily="34" charset="0"/>
                          <a:cs typeface="Arial" pitchFamily="34" charset="0"/>
                        </a:rPr>
                        <a:t>Tier 1 InfoSec, Incident Response (IR), </a:t>
                      </a:r>
                      <a:br>
                        <a:rPr lang="en-US" sz="1400" b="1" dirty="0">
                          <a:solidFill>
                            <a:schemeClr val="tx2"/>
                          </a:solidFill>
                          <a:latin typeface="Arial" pitchFamily="34" charset="0"/>
                          <a:cs typeface="Arial" pitchFamily="34" charset="0"/>
                        </a:rPr>
                      </a:br>
                      <a:r>
                        <a:rPr lang="en-US" sz="1400" b="1" dirty="0">
                          <a:solidFill>
                            <a:schemeClr val="tx2"/>
                          </a:solidFill>
                          <a:latin typeface="Arial" pitchFamily="34" charset="0"/>
                          <a:cs typeface="Arial" pitchFamily="34" charset="0"/>
                        </a:rPr>
                        <a:t>or Threat Intelligence (TI) Engineer</a:t>
                      </a:r>
                    </a:p>
                    <a:p>
                      <a:pPr algn="ctr">
                        <a:lnSpc>
                          <a:spcPct val="100000"/>
                        </a:lnSpc>
                        <a:spcBef>
                          <a:spcPts val="0"/>
                        </a:spcBef>
                        <a:spcAft>
                          <a:spcPts val="0"/>
                        </a:spcAft>
                      </a:pPr>
                      <a:r>
                        <a:rPr lang="en-US" sz="1400" b="1" dirty="0">
                          <a:solidFill>
                            <a:schemeClr val="tx2"/>
                          </a:solidFill>
                          <a:latin typeface="Arial" pitchFamily="34" charset="0"/>
                          <a:cs typeface="Arial" pitchFamily="34" charset="0"/>
                        </a:rPr>
                        <a:t>(Functional)</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0" indent="0" algn="l">
                        <a:lnSpc>
                          <a:spcPct val="100000"/>
                        </a:lnSpc>
                        <a:spcBef>
                          <a:spcPts val="0"/>
                        </a:spcBef>
                        <a:spcAft>
                          <a:spcPts val="0"/>
                        </a:spcAft>
                        <a:buFont typeface="Arial" panose="020B0604020202020204" pitchFamily="34" charset="0"/>
                        <a:buNone/>
                      </a:pPr>
                      <a:r>
                        <a:rPr lang="en-US" sz="1400" b="1" dirty="0">
                          <a:solidFill>
                            <a:schemeClr val="tx2"/>
                          </a:solidFill>
                          <a:latin typeface="Arial" pitchFamily="34" charset="0"/>
                          <a:cs typeface="Arial" pitchFamily="34" charset="0"/>
                        </a:rPr>
                        <a:t>Responsibilities:</a:t>
                      </a:r>
                    </a:p>
                    <a:p>
                      <a:pPr marL="290513" marR="0" lvl="0" indent="-290513"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b="0" dirty="0">
                          <a:solidFill>
                            <a:srgbClr val="FF0000"/>
                          </a:solidFill>
                          <a:latin typeface="Arial" pitchFamily="34" charset="0"/>
                          <a:cs typeface="Arial" pitchFamily="34" charset="0"/>
                        </a:rPr>
                        <a:t>Interacts directly with InfoSec software investments</a:t>
                      </a:r>
                    </a:p>
                    <a:p>
                      <a:pPr marL="290513" marR="0" lvl="0" indent="-290513"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b="0" dirty="0">
                          <a:solidFill>
                            <a:schemeClr val="tx2"/>
                          </a:solidFill>
                          <a:latin typeface="Arial" pitchFamily="34" charset="0"/>
                          <a:cs typeface="Arial" pitchFamily="34" charset="0"/>
                        </a:rPr>
                        <a:t>Maintaining threat intelligence and scanning for new threats</a:t>
                      </a:r>
                    </a:p>
                    <a:p>
                      <a:pPr marL="290513" marR="0" lvl="0" indent="-290513"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b="0" dirty="0">
                          <a:solidFill>
                            <a:schemeClr val="tx2"/>
                          </a:solidFill>
                          <a:latin typeface="Arial" pitchFamily="34" charset="0"/>
                          <a:cs typeface="Arial" pitchFamily="34" charset="0"/>
                        </a:rPr>
                        <a:t>First line of defense for growing number of Alerts and Events</a:t>
                      </a:r>
                    </a:p>
                    <a:p>
                      <a:pPr marL="290513" marR="0" lvl="0" indent="-290513"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b="0" dirty="0">
                          <a:solidFill>
                            <a:schemeClr val="tx2"/>
                          </a:solidFill>
                          <a:latin typeface="Arial" pitchFamily="34" charset="0"/>
                          <a:cs typeface="Arial" pitchFamily="34" charset="0"/>
                        </a:rPr>
                        <a:t>Fills technology gaps with ingenuity</a:t>
                      </a:r>
                    </a:p>
                    <a:p>
                      <a:pPr marL="290513" marR="0" lvl="0" indent="-290513"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b="0" dirty="0">
                          <a:solidFill>
                            <a:schemeClr val="tx2"/>
                          </a:solidFill>
                          <a:latin typeface="Arial" pitchFamily="34" charset="0"/>
                          <a:cs typeface="Arial" pitchFamily="34" charset="0"/>
                        </a:rPr>
                        <a:t>Performs investigation and response to breaches</a:t>
                      </a:r>
                    </a:p>
                    <a:p>
                      <a:pPr marL="290513" marR="0" lvl="0" indent="-290513"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b="0" dirty="0">
                          <a:solidFill>
                            <a:schemeClr val="tx2"/>
                          </a:solidFill>
                          <a:latin typeface="Arial" pitchFamily="34" charset="0"/>
                          <a:cs typeface="Arial" pitchFamily="34" charset="0"/>
                        </a:rPr>
                        <a:t>Produces reports for the team</a:t>
                      </a:r>
                    </a:p>
                    <a:p>
                      <a:pPr marL="290513" marR="0" lvl="0" indent="-290513"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400" b="0" dirty="0">
                          <a:solidFill>
                            <a:schemeClr val="tx2"/>
                          </a:solidFill>
                          <a:latin typeface="Arial" pitchFamily="34" charset="0"/>
                          <a:cs typeface="Arial" pitchFamily="34" charset="0"/>
                        </a:rPr>
                        <a:t>Evaluates InfoSec investments</a:t>
                      </a: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br>
                        <a:rPr lang="en-US" sz="1400" b="0" dirty="0">
                          <a:solidFill>
                            <a:srgbClr val="FF0000"/>
                          </a:solidFill>
                          <a:latin typeface="Arial" pitchFamily="34" charset="0"/>
                          <a:cs typeface="Arial" pitchFamily="34" charset="0"/>
                        </a:rPr>
                      </a:br>
                      <a:r>
                        <a:rPr kumimoji="1" lang="en-US" sz="1400" b="1" kern="1200" dirty="0">
                          <a:solidFill>
                            <a:schemeClr val="tx2"/>
                          </a:solidFill>
                          <a:latin typeface="Arial" pitchFamily="34" charset="0"/>
                          <a:ea typeface="+mn-ea"/>
                          <a:cs typeface="Arial" pitchFamily="34" charset="0"/>
                        </a:rPr>
                        <a:t>Focus:</a:t>
                      </a:r>
                    </a:p>
                    <a:p>
                      <a:pPr marL="290513" marR="0" lvl="0" indent="-290513"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1" lang="en-US" sz="1400" b="0" kern="1200" dirty="0">
                          <a:solidFill>
                            <a:schemeClr val="tx2"/>
                          </a:solidFill>
                          <a:latin typeface="Arial" pitchFamily="34" charset="0"/>
                          <a:ea typeface="+mn-ea"/>
                          <a:cs typeface="Arial" pitchFamily="34" charset="0"/>
                        </a:rPr>
                        <a:t>See above</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5"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939" b="3124"/>
          <a:stretch/>
        </p:blipFill>
        <p:spPr bwMode="auto">
          <a:xfrm>
            <a:off x="426194" y="2931790"/>
            <a:ext cx="1732549" cy="1828800"/>
          </a:xfrm>
          <a:prstGeom prst="rect">
            <a:avLst/>
          </a:prstGeom>
          <a:solidFill>
            <a:schemeClr val="bg1"/>
          </a:solidFill>
          <a:ln>
            <a:solidFill>
              <a:schemeClr val="bg2">
                <a:lumMod val="50000"/>
              </a:schemeClr>
            </a:solidFill>
          </a:ln>
        </p:spPr>
      </p:pic>
    </p:spTree>
    <p:extLst>
      <p:ext uri="{BB962C8B-B14F-4D97-AF65-F5344CB8AC3E}">
        <p14:creationId xmlns:p14="http://schemas.microsoft.com/office/powerpoint/2010/main" val="2931243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354858" cy="369332"/>
          </a:xfrm>
        </p:spPr>
        <p:txBody>
          <a:bodyPr wrap="none">
            <a:spAutoFit/>
          </a:bodyPr>
          <a:lstStyle/>
          <a:p>
            <a:r>
              <a:rPr lang="en-US" altLang="ja-JP" dirty="0">
                <a:latin typeface="Arial" panose="020B0604020202020204" pitchFamily="34" charset="0"/>
                <a:cs typeface="Arial" panose="020B0604020202020204" pitchFamily="34" charset="0"/>
              </a:rPr>
              <a:t>FIREEYE </a:t>
            </a:r>
            <a:endParaRPr lang="ja-JP" altLang="en-US" dirty="0">
              <a:latin typeface="Arial" panose="020B0604020202020204" pitchFamily="34" charset="0"/>
              <a:cs typeface="Arial" panose="020B0604020202020204" pitchFamily="34" charset="0"/>
            </a:endParaRP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88" y="759618"/>
            <a:ext cx="7842310" cy="4160520"/>
          </a:xfrm>
          <a:prstGeom prst="rect">
            <a:avLst/>
          </a:prstGeom>
        </p:spPr>
      </p:pic>
    </p:spTree>
    <p:extLst>
      <p:ext uri="{BB962C8B-B14F-4D97-AF65-F5344CB8AC3E}">
        <p14:creationId xmlns:p14="http://schemas.microsoft.com/office/powerpoint/2010/main" val="22779238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782860" cy="369332"/>
          </a:xfrm>
        </p:spPr>
        <p:txBody>
          <a:bodyPr wrap="none">
            <a:spAutoFit/>
          </a:bodyPr>
          <a:lstStyle/>
          <a:p>
            <a:r>
              <a:rPr lang="en-US" altLang="ja-JP" dirty="0">
                <a:latin typeface="Arial" panose="020B0604020202020204" pitchFamily="34" charset="0"/>
                <a:cs typeface="Arial" panose="020B0604020202020204" pitchFamily="34" charset="0"/>
              </a:rPr>
              <a:t>FIREEYE HX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945561" cy="3647152"/>
          </a:xfrm>
          <a:prstGeom prst="rect">
            <a:avLst/>
          </a:prstGeom>
          <a:noFill/>
          <a:ln w="3175" cap="rnd">
            <a:noFill/>
            <a:miter lim="800000"/>
            <a:headEnd/>
            <a:tailEnd/>
          </a:ln>
        </p:spPr>
        <p:txBody>
          <a:bodyPr wrap="square">
            <a:spAutoFit/>
          </a:bodyPr>
          <a:lstStyle/>
          <a:p>
            <a:pPr marL="285750" indent="-285750">
              <a:lnSpc>
                <a:spcPct val="150000"/>
              </a:lnSpc>
              <a:spcBef>
                <a:spcPts val="0"/>
              </a:spcBef>
              <a:spcAft>
                <a:spcPts val="0"/>
              </a:spcAft>
              <a:buFont typeface="Arial" pitchFamily="34" charset="0"/>
              <a:buChar char="•"/>
            </a:pPr>
            <a:r>
              <a:rPr lang="en-PH" altLang="ja-JP" sz="1400" b="1" dirty="0">
                <a:solidFill>
                  <a:srgbClr val="000000"/>
                </a:solidFill>
                <a:latin typeface="Arial"/>
              </a:rPr>
              <a:t>Forensic Analysis</a:t>
            </a:r>
          </a:p>
          <a:p>
            <a:pPr marL="569913" indent="-285750">
              <a:lnSpc>
                <a:spcPct val="150000"/>
              </a:lnSpc>
              <a:spcBef>
                <a:spcPts val="0"/>
              </a:spcBef>
              <a:spcAft>
                <a:spcPts val="0"/>
              </a:spcAft>
              <a:buFont typeface="Arial" pitchFamily="34" charset="0"/>
              <a:buChar char="•"/>
            </a:pPr>
            <a:r>
              <a:rPr lang="en-PH" altLang="ja-JP" sz="1400" dirty="0">
                <a:solidFill>
                  <a:srgbClr val="000000"/>
                </a:solidFill>
                <a:latin typeface="Arial"/>
              </a:rPr>
              <a:t>Offers forensic capabilities at a premium</a:t>
            </a:r>
          </a:p>
          <a:p>
            <a:pPr marL="569913" indent="-285750">
              <a:lnSpc>
                <a:spcPct val="150000"/>
              </a:lnSpc>
              <a:spcBef>
                <a:spcPts val="0"/>
              </a:spcBef>
              <a:spcAft>
                <a:spcPts val="0"/>
              </a:spcAft>
              <a:buFont typeface="Arial" pitchFamily="34" charset="0"/>
              <a:buChar char="•"/>
            </a:pPr>
            <a:r>
              <a:rPr lang="en-PH" altLang="ja-JP" sz="1400" i="1" dirty="0">
                <a:solidFill>
                  <a:srgbClr val="000000"/>
                </a:solidFill>
                <a:latin typeface="Arial"/>
              </a:rPr>
              <a:t>FireEye HX Advanced </a:t>
            </a:r>
            <a:r>
              <a:rPr lang="en-PH" altLang="ja-JP" sz="1400" dirty="0">
                <a:solidFill>
                  <a:srgbClr val="000000"/>
                </a:solidFill>
                <a:latin typeface="Arial"/>
              </a:rPr>
              <a:t>product performs raw </a:t>
            </a:r>
            <a:br>
              <a:rPr lang="en-PH" altLang="ja-JP" sz="1400" dirty="0">
                <a:solidFill>
                  <a:srgbClr val="000000"/>
                </a:solidFill>
                <a:latin typeface="Arial"/>
              </a:rPr>
            </a:br>
            <a:r>
              <a:rPr lang="en-PH" altLang="ja-JP" sz="1400" dirty="0">
                <a:solidFill>
                  <a:srgbClr val="000000"/>
                </a:solidFill>
                <a:latin typeface="Arial"/>
              </a:rPr>
              <a:t>process memory analysis, raw disk analysis, </a:t>
            </a:r>
            <a:br>
              <a:rPr lang="en-PH" altLang="ja-JP" sz="1400" dirty="0">
                <a:solidFill>
                  <a:srgbClr val="000000"/>
                </a:solidFill>
                <a:latin typeface="Arial"/>
              </a:rPr>
            </a:br>
            <a:r>
              <a:rPr lang="en-PH" altLang="ja-JP" sz="1400" dirty="0">
                <a:solidFill>
                  <a:srgbClr val="000000"/>
                </a:solidFill>
                <a:latin typeface="Arial"/>
              </a:rPr>
              <a:t>registry listing, windows event logs</a:t>
            </a:r>
          </a:p>
          <a:p>
            <a:pPr marL="285750" indent="-285750">
              <a:lnSpc>
                <a:spcPct val="150000"/>
              </a:lnSpc>
              <a:spcBef>
                <a:spcPts val="0"/>
              </a:spcBef>
              <a:spcAft>
                <a:spcPts val="0"/>
              </a:spcAft>
              <a:buFont typeface="Arial" pitchFamily="34" charset="0"/>
              <a:buChar char="•"/>
            </a:pPr>
            <a:r>
              <a:rPr lang="en-PH" altLang="ja-JP" sz="1400" b="1" dirty="0">
                <a:solidFill>
                  <a:srgbClr val="000000"/>
                </a:solidFill>
                <a:latin typeface="Arial"/>
              </a:rPr>
              <a:t>Continuous Monitoring</a:t>
            </a:r>
          </a:p>
          <a:p>
            <a:pPr marL="569913" indent="-285750">
              <a:lnSpc>
                <a:spcPct val="150000"/>
              </a:lnSpc>
              <a:spcBef>
                <a:spcPts val="0"/>
              </a:spcBef>
              <a:spcAft>
                <a:spcPts val="0"/>
              </a:spcAft>
              <a:buFont typeface="Arial" pitchFamily="34" charset="0"/>
              <a:buChar char="•"/>
            </a:pPr>
            <a:r>
              <a:rPr lang="en-PH" altLang="ja-JP" sz="1400" dirty="0">
                <a:solidFill>
                  <a:srgbClr val="000000"/>
                </a:solidFill>
                <a:latin typeface="Arial"/>
              </a:rPr>
              <a:t>Offers “FireEye as a Service”</a:t>
            </a:r>
          </a:p>
          <a:p>
            <a:pPr marL="862013" indent="-285750">
              <a:lnSpc>
                <a:spcPct val="150000"/>
              </a:lnSpc>
              <a:spcBef>
                <a:spcPts val="0"/>
              </a:spcBef>
              <a:spcAft>
                <a:spcPts val="0"/>
              </a:spcAft>
              <a:buFont typeface="Arial" pitchFamily="34" charset="0"/>
              <a:buChar char="•"/>
            </a:pPr>
            <a:r>
              <a:rPr lang="en-PH" altLang="ja-JP" sz="1400" dirty="0">
                <a:solidFill>
                  <a:srgbClr val="000000"/>
                </a:solidFill>
                <a:latin typeface="Arial"/>
              </a:rPr>
              <a:t>Monitor networks and endpoints 24/7 using </a:t>
            </a:r>
            <a:br>
              <a:rPr lang="en-PH" altLang="ja-JP" sz="1400" dirty="0">
                <a:solidFill>
                  <a:srgbClr val="000000"/>
                </a:solidFill>
                <a:latin typeface="Arial"/>
              </a:rPr>
            </a:br>
            <a:r>
              <a:rPr lang="en-PH" altLang="ja-JP" sz="1400" dirty="0">
                <a:solidFill>
                  <a:srgbClr val="000000"/>
                </a:solidFill>
                <a:latin typeface="Arial"/>
              </a:rPr>
              <a:t>proprietary methods to actively hunt for signs of compromise	</a:t>
            </a:r>
          </a:p>
          <a:p>
            <a:pPr marL="569913" indent="-285750">
              <a:lnSpc>
                <a:spcPct val="150000"/>
              </a:lnSpc>
              <a:spcBef>
                <a:spcPts val="0"/>
              </a:spcBef>
              <a:spcAft>
                <a:spcPts val="0"/>
              </a:spcAft>
              <a:buFont typeface="Arial" pitchFamily="34" charset="0"/>
              <a:buChar char="•"/>
            </a:pPr>
            <a:r>
              <a:rPr lang="en-PH" altLang="ja-JP" sz="1400" dirty="0">
                <a:solidFill>
                  <a:srgbClr val="000000"/>
                </a:solidFill>
                <a:latin typeface="Arial"/>
              </a:rPr>
              <a:t>IOC Driven- Conducts endpoint investigations to identify and contain IOCs and create event timelines with Triage Viewer</a:t>
            </a: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pic>
        <p:nvPicPr>
          <p:cNvPr id="7" name="Picture 6"/>
          <p:cNvPicPr>
            <a:picLocks noChangeAspect="1"/>
          </p:cNvPicPr>
          <p:nvPr/>
        </p:nvPicPr>
        <p:blipFill>
          <a:blip r:embed="rId3"/>
          <a:stretch>
            <a:fillRect/>
          </a:stretch>
        </p:blipFill>
        <p:spPr>
          <a:xfrm>
            <a:off x="5072332" y="1415225"/>
            <a:ext cx="3876915" cy="1897562"/>
          </a:xfrm>
          <a:prstGeom prst="rect">
            <a:avLst/>
          </a:prstGeom>
        </p:spPr>
      </p:pic>
      <p:pic>
        <p:nvPicPr>
          <p:cNvPr id="8" name="Picture 7"/>
          <p:cNvPicPr>
            <a:picLocks noChangeAspect="1"/>
          </p:cNvPicPr>
          <p:nvPr/>
        </p:nvPicPr>
        <p:blipFill>
          <a:blip r:embed="rId4"/>
          <a:stretch>
            <a:fillRect/>
          </a:stretch>
        </p:blipFill>
        <p:spPr>
          <a:xfrm>
            <a:off x="7073659" y="759618"/>
            <a:ext cx="1875587" cy="604003"/>
          </a:xfrm>
          <a:prstGeom prst="rect">
            <a:avLst/>
          </a:prstGeom>
        </p:spPr>
      </p:pic>
    </p:spTree>
    <p:extLst>
      <p:ext uri="{BB962C8B-B14F-4D97-AF65-F5344CB8AC3E}">
        <p14:creationId xmlns:p14="http://schemas.microsoft.com/office/powerpoint/2010/main" val="263004960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782860" cy="369332"/>
          </a:xfrm>
        </p:spPr>
        <p:txBody>
          <a:bodyPr wrap="none">
            <a:spAutoFit/>
          </a:bodyPr>
          <a:lstStyle/>
          <a:p>
            <a:r>
              <a:rPr lang="en-US" altLang="ja-JP" dirty="0">
                <a:latin typeface="Arial" panose="020B0604020202020204" pitchFamily="34" charset="0"/>
                <a:cs typeface="Arial" panose="020B0604020202020204" pitchFamily="34" charset="0"/>
              </a:rPr>
              <a:t>FIREEYE HX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40" y="759618"/>
            <a:ext cx="8750808" cy="3429465"/>
          </a:xfrm>
          <a:prstGeom prst="rect">
            <a:avLst/>
          </a:prstGeom>
          <a:noFill/>
          <a:ln w="3175" cap="rnd">
            <a:noFill/>
            <a:miter lim="800000"/>
            <a:headEnd/>
            <a:tailEnd/>
          </a:ln>
        </p:spPr>
        <p:txBody>
          <a:bodyPr wrap="square">
            <a:spAutoFit/>
          </a:bodyPr>
          <a:lstStyle/>
          <a:p>
            <a:pPr marL="285750" indent="-285750">
              <a:lnSpc>
                <a:spcPct val="120000"/>
              </a:lnSpc>
              <a:spcBef>
                <a:spcPts val="0"/>
              </a:spcBef>
              <a:spcAft>
                <a:spcPts val="0"/>
              </a:spcAft>
              <a:buFont typeface="Arial" pitchFamily="34" charset="0"/>
              <a:buChar char="•"/>
            </a:pPr>
            <a:r>
              <a:rPr lang="en-PH" altLang="ja-JP" sz="1400" b="1" dirty="0">
                <a:solidFill>
                  <a:srgbClr val="000000"/>
                </a:solidFill>
                <a:latin typeface="Arial"/>
              </a:rPr>
              <a:t>Supported OS</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Windows</a:t>
            </a:r>
            <a:endParaRPr lang="en-PH" altLang="ja-JP" sz="1400" b="1" dirty="0">
              <a:solidFill>
                <a:srgbClr val="000000"/>
              </a:solidFill>
              <a:latin typeface="Arial"/>
            </a:endParaRPr>
          </a:p>
          <a:p>
            <a:pPr marL="285750" indent="-285750">
              <a:lnSpc>
                <a:spcPct val="120000"/>
              </a:lnSpc>
              <a:spcBef>
                <a:spcPts val="0"/>
              </a:spcBef>
              <a:spcAft>
                <a:spcPts val="0"/>
              </a:spcAft>
              <a:buFont typeface="Arial" pitchFamily="34" charset="0"/>
              <a:buChar char="•"/>
            </a:pPr>
            <a:r>
              <a:rPr lang="en-PH" altLang="ja-JP" sz="1400" b="1" dirty="0">
                <a:solidFill>
                  <a:srgbClr val="000000"/>
                </a:solidFill>
                <a:latin typeface="Arial"/>
              </a:rPr>
              <a:t>Integration</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Integration with Splunk, OpenDNS, Imperva SecureSphere Bluecoat, VirusTotal</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40+ integration consultants</a:t>
            </a:r>
          </a:p>
          <a:p>
            <a:pPr marL="285750" indent="-285750">
              <a:lnSpc>
                <a:spcPct val="120000"/>
              </a:lnSpc>
              <a:spcBef>
                <a:spcPts val="0"/>
              </a:spcBef>
              <a:spcAft>
                <a:spcPts val="0"/>
              </a:spcAft>
              <a:buFont typeface="Arial" pitchFamily="34" charset="0"/>
              <a:buChar char="•"/>
            </a:pPr>
            <a:r>
              <a:rPr lang="en-PH" altLang="ja-JP" sz="1400" b="1" dirty="0">
                <a:solidFill>
                  <a:srgbClr val="000000"/>
                </a:solidFill>
                <a:latin typeface="Arial"/>
              </a:rPr>
              <a:t>Signature-less Malware Detection</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Detection performed via IOC matching (provided by FireEye) and exploit detection rules. </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Exploit Guard, relies on threat intel, to detect exploit processes on endpoints</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Offers Behavioral Analysis on their Threat Analytics Platform (cloud-based)</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Historical data is only saved for up to 48 hours</a:t>
            </a:r>
          </a:p>
          <a:p>
            <a:pPr marL="8620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Data collected by a manual search query and triage data are stored longer term on the server</a:t>
            </a:r>
          </a:p>
          <a:p>
            <a:pPr marL="285750" indent="-285750">
              <a:lnSpc>
                <a:spcPct val="120000"/>
              </a:lnSpc>
              <a:spcBef>
                <a:spcPts val="0"/>
              </a:spcBef>
              <a:spcAft>
                <a:spcPts val="0"/>
              </a:spcAft>
              <a:buFont typeface="Arial" pitchFamily="34" charset="0"/>
              <a:buChar char="•"/>
            </a:pPr>
            <a:r>
              <a:rPr lang="en-PH" altLang="ja-JP" sz="1400" b="1" dirty="0">
                <a:solidFill>
                  <a:srgbClr val="000000"/>
                </a:solidFill>
                <a:latin typeface="Arial"/>
              </a:rPr>
              <a:t>Incident Response</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Contain compromised endpoints and prevent lateral spread. </a:t>
            </a: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pic>
        <p:nvPicPr>
          <p:cNvPr id="7" name="Picture 6"/>
          <p:cNvPicPr>
            <a:picLocks noChangeAspect="1"/>
          </p:cNvPicPr>
          <p:nvPr/>
        </p:nvPicPr>
        <p:blipFill>
          <a:blip r:embed="rId3"/>
          <a:stretch>
            <a:fillRect/>
          </a:stretch>
        </p:blipFill>
        <p:spPr>
          <a:xfrm>
            <a:off x="7073659" y="759618"/>
            <a:ext cx="1875587" cy="604003"/>
          </a:xfrm>
          <a:prstGeom prst="rect">
            <a:avLst/>
          </a:prstGeom>
        </p:spPr>
      </p:pic>
    </p:spTree>
    <p:extLst>
      <p:ext uri="{BB962C8B-B14F-4D97-AF65-F5344CB8AC3E}">
        <p14:creationId xmlns:p14="http://schemas.microsoft.com/office/powerpoint/2010/main" val="18243706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782860" cy="369332"/>
          </a:xfrm>
        </p:spPr>
        <p:txBody>
          <a:bodyPr wrap="none">
            <a:spAutoFit/>
          </a:bodyPr>
          <a:lstStyle/>
          <a:p>
            <a:r>
              <a:rPr lang="en-US" altLang="ja-JP" dirty="0">
                <a:latin typeface="Arial" panose="020B0604020202020204" pitchFamily="34" charset="0"/>
                <a:cs typeface="Arial" panose="020B0604020202020204" pitchFamily="34" charset="0"/>
              </a:rPr>
              <a:t>FIREEYE HX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40" y="759618"/>
            <a:ext cx="8750808" cy="4228850"/>
          </a:xfrm>
          <a:prstGeom prst="rect">
            <a:avLst/>
          </a:prstGeom>
          <a:noFill/>
          <a:ln w="3175" cap="rnd">
            <a:noFill/>
            <a:miter lim="800000"/>
            <a:headEnd/>
            <a:tailEnd/>
          </a:ln>
        </p:spPr>
        <p:txBody>
          <a:bodyPr wrap="square">
            <a:spAutoFit/>
          </a:bodyPr>
          <a:lstStyle/>
          <a:p>
            <a:pPr marL="285750" indent="-285750">
              <a:lnSpc>
                <a:spcPct val="120000"/>
              </a:lnSpc>
              <a:spcBef>
                <a:spcPts val="0"/>
              </a:spcBef>
              <a:spcAft>
                <a:spcPts val="0"/>
              </a:spcAft>
              <a:buFont typeface="Arial" pitchFamily="34" charset="0"/>
              <a:buChar char="•"/>
            </a:pPr>
            <a:r>
              <a:rPr lang="en-PH" altLang="ja-JP" sz="1400" b="1" dirty="0">
                <a:solidFill>
                  <a:srgbClr val="000000"/>
                </a:solidFill>
                <a:latin typeface="Arial"/>
              </a:rPr>
              <a:t>Prevention</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No prevention capabilities</a:t>
            </a:r>
          </a:p>
          <a:p>
            <a:pPr marL="285750" indent="-285750">
              <a:lnSpc>
                <a:spcPct val="120000"/>
              </a:lnSpc>
              <a:spcBef>
                <a:spcPts val="0"/>
              </a:spcBef>
              <a:spcAft>
                <a:spcPts val="0"/>
              </a:spcAft>
              <a:buFont typeface="Arial" pitchFamily="34" charset="0"/>
              <a:buChar char="•"/>
            </a:pPr>
            <a:r>
              <a:rPr lang="en-PH" altLang="ja-JP" sz="1400" b="1" dirty="0">
                <a:solidFill>
                  <a:srgbClr val="000000"/>
                </a:solidFill>
                <a:latin typeface="Arial"/>
              </a:rPr>
              <a:t>Threat Intel</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Uses threat intelligence to correlate alerts generated by FireEye network platforms, log management, and network security products with IOCs on any endpoint </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Feeds from both cloud and network intelligence sources</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Proprietary threat intel included and would feed into product (IOCs)</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Acquired iSIGHT, claims threat intel is their biggest differentiator</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iSIGHT is offered as an add on service:</a:t>
            </a:r>
          </a:p>
          <a:p>
            <a:pPr marL="8620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Top targets, reports of what's going on in the industry, etc.</a:t>
            </a:r>
          </a:p>
          <a:p>
            <a:pPr marL="8620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Does not start below $350K</a:t>
            </a:r>
          </a:p>
          <a:p>
            <a:pPr marL="285750" indent="-285750">
              <a:lnSpc>
                <a:spcPct val="120000"/>
              </a:lnSpc>
              <a:spcBef>
                <a:spcPts val="0"/>
              </a:spcBef>
              <a:spcAft>
                <a:spcPts val="0"/>
              </a:spcAft>
              <a:buFont typeface="Arial" pitchFamily="34" charset="0"/>
              <a:buChar char="•"/>
            </a:pPr>
            <a:r>
              <a:rPr lang="en-PH" altLang="ja-JP" sz="1400" b="1" dirty="0">
                <a:solidFill>
                  <a:srgbClr val="000000"/>
                </a:solidFill>
                <a:latin typeface="Arial"/>
              </a:rPr>
              <a:t>Pricing</a:t>
            </a:r>
          </a:p>
          <a:p>
            <a:pPr marL="5699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List Price</a:t>
            </a:r>
          </a:p>
          <a:p>
            <a:pPr marL="862013" indent="-285750">
              <a:lnSpc>
                <a:spcPct val="120000"/>
              </a:lnSpc>
              <a:spcBef>
                <a:spcPts val="0"/>
              </a:spcBef>
              <a:spcAft>
                <a:spcPts val="0"/>
              </a:spcAft>
              <a:buFont typeface="Arial" pitchFamily="34" charset="0"/>
              <a:buChar char="•"/>
            </a:pPr>
            <a:r>
              <a:rPr lang="en-PH" altLang="ja-JP" sz="1400" dirty="0">
                <a:solidFill>
                  <a:srgbClr val="000000"/>
                </a:solidFill>
                <a:latin typeface="Arial"/>
              </a:rPr>
              <a:t>For 1500 Endpoints, $118K, discount hardware at 50%, one sitting on the endpoint</a:t>
            </a:r>
          </a:p>
          <a:p>
            <a:pPr marL="569913" indent="-285750">
              <a:lnSpc>
                <a:spcPct val="120000"/>
              </a:lnSpc>
              <a:spcBef>
                <a:spcPts val="0"/>
              </a:spcBef>
              <a:spcAft>
                <a:spcPts val="0"/>
              </a:spcAft>
              <a:buFont typeface="Arial" pitchFamily="34" charset="0"/>
              <a:buChar char="•"/>
            </a:pPr>
            <a:endParaRPr lang="en-PH" altLang="ja-JP" sz="1400" dirty="0">
              <a:solidFill>
                <a:srgbClr val="000000"/>
              </a:solidFill>
              <a:latin typeface="Arial"/>
            </a:endParaRPr>
          </a:p>
          <a:p>
            <a:pPr marL="569913" indent="-285750">
              <a:lnSpc>
                <a:spcPct val="120000"/>
              </a:lnSpc>
              <a:spcBef>
                <a:spcPts val="0"/>
              </a:spcBef>
              <a:spcAft>
                <a:spcPts val="0"/>
              </a:spcAft>
              <a:buFont typeface="Arial" pitchFamily="34" charset="0"/>
              <a:buChar char="•"/>
            </a:pPr>
            <a:endParaRPr lang="en-PH" altLang="ja-JP" sz="1400" dirty="0">
              <a:solidFill>
                <a:srgbClr val="000000"/>
              </a:solidFill>
              <a:latin typeface="Arial"/>
            </a:endParaRP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pic>
        <p:nvPicPr>
          <p:cNvPr id="6" name="Picture 5"/>
          <p:cNvPicPr>
            <a:picLocks noChangeAspect="1"/>
          </p:cNvPicPr>
          <p:nvPr/>
        </p:nvPicPr>
        <p:blipFill>
          <a:blip r:embed="rId3"/>
          <a:stretch>
            <a:fillRect/>
          </a:stretch>
        </p:blipFill>
        <p:spPr>
          <a:xfrm>
            <a:off x="7073659" y="759618"/>
            <a:ext cx="1875587" cy="604003"/>
          </a:xfrm>
          <a:prstGeom prst="rect">
            <a:avLst/>
          </a:prstGeom>
        </p:spPr>
      </p:pic>
    </p:spTree>
    <p:extLst>
      <p:ext uri="{BB962C8B-B14F-4D97-AF65-F5344CB8AC3E}">
        <p14:creationId xmlns:p14="http://schemas.microsoft.com/office/powerpoint/2010/main" val="189188389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125903" cy="369332"/>
          </a:xfrm>
        </p:spPr>
        <p:txBody>
          <a:bodyPr wrap="none">
            <a:spAutoFit/>
          </a:bodyPr>
          <a:lstStyle/>
          <a:p>
            <a:r>
              <a:rPr lang="en-US" altLang="ja-JP" dirty="0">
                <a:latin typeface="Arial" panose="020B0604020202020204" pitchFamily="34" charset="0"/>
                <a:cs typeface="Arial" panose="020B0604020202020204" pitchFamily="34" charset="0"/>
              </a:rPr>
              <a:t>CROWDSTRIKE</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2478114"/>
          </a:xfrm>
          <a:prstGeom prst="rect">
            <a:avLst/>
          </a:prstGeom>
          <a:noFill/>
          <a:ln w="3175" cap="rnd">
            <a:noFill/>
            <a:miter lim="800000"/>
            <a:headEnd/>
            <a:tailEnd/>
          </a:ln>
        </p:spPr>
        <p:txBody>
          <a:bodyPr wrap="square">
            <a:spAutoFit/>
          </a:bodyPr>
          <a:lstStyle/>
          <a:p>
            <a:pPr marL="285750" indent="-285750">
              <a:lnSpc>
                <a:spcPct val="200000"/>
              </a:lnSpc>
              <a:spcBef>
                <a:spcPts val="0"/>
              </a:spcBef>
              <a:spcAft>
                <a:spcPts val="0"/>
              </a:spcAft>
              <a:buFont typeface="Arial" pitchFamily="34" charset="0"/>
              <a:buChar char="•"/>
            </a:pPr>
            <a:r>
              <a:rPr lang="en-PH" altLang="ja-JP" sz="1600" dirty="0">
                <a:solidFill>
                  <a:srgbClr val="000000"/>
                </a:solidFill>
                <a:latin typeface="Arial"/>
              </a:rPr>
              <a:t>Located in Irvine, CA</a:t>
            </a:r>
          </a:p>
          <a:p>
            <a:pPr marL="285750" indent="-285750">
              <a:lnSpc>
                <a:spcPct val="200000"/>
              </a:lnSpc>
              <a:spcBef>
                <a:spcPts val="0"/>
              </a:spcBef>
              <a:spcAft>
                <a:spcPts val="0"/>
              </a:spcAft>
              <a:buFont typeface="Arial" pitchFamily="34" charset="0"/>
              <a:buChar char="•"/>
            </a:pPr>
            <a:r>
              <a:rPr lang="en-PH" altLang="ja-JP" sz="1600" dirty="0">
                <a:solidFill>
                  <a:srgbClr val="000000"/>
                </a:solidFill>
                <a:latin typeface="Arial"/>
              </a:rPr>
              <a:t>Deployed in 170 Countries</a:t>
            </a:r>
          </a:p>
          <a:p>
            <a:pPr marL="285750" indent="-285750">
              <a:lnSpc>
                <a:spcPct val="200000"/>
              </a:lnSpc>
              <a:spcBef>
                <a:spcPts val="0"/>
              </a:spcBef>
              <a:spcAft>
                <a:spcPts val="0"/>
              </a:spcAft>
              <a:buFont typeface="Arial" pitchFamily="34" charset="0"/>
              <a:buChar char="•"/>
            </a:pPr>
            <a:r>
              <a:rPr lang="en-PH" altLang="ja-JP" sz="1600" dirty="0">
                <a:solidFill>
                  <a:srgbClr val="000000"/>
                </a:solidFill>
                <a:latin typeface="Arial"/>
              </a:rPr>
              <a:t>Backed by Google Capital, Accel, Warburg Pincus</a:t>
            </a:r>
          </a:p>
          <a:p>
            <a:pPr marL="285750" indent="-285750">
              <a:lnSpc>
                <a:spcPct val="200000"/>
              </a:lnSpc>
              <a:spcBef>
                <a:spcPts val="0"/>
              </a:spcBef>
              <a:spcAft>
                <a:spcPts val="0"/>
              </a:spcAft>
              <a:buFont typeface="Arial" pitchFamily="34" charset="0"/>
              <a:buChar char="•"/>
            </a:pPr>
            <a:r>
              <a:rPr lang="en-PH" altLang="ja-JP" sz="1600" dirty="0">
                <a:solidFill>
                  <a:srgbClr val="000000"/>
                </a:solidFill>
                <a:latin typeface="Arial"/>
              </a:rPr>
              <a:t>CrowdStrike ranked #144 on </a:t>
            </a:r>
            <a:r>
              <a:rPr lang="en-PH" altLang="ja-JP" sz="1600" i="1" dirty="0">
                <a:solidFill>
                  <a:srgbClr val="000000"/>
                </a:solidFill>
                <a:latin typeface="Arial"/>
              </a:rPr>
              <a:t>Inc. Magazine 5000 </a:t>
            </a:r>
            <a:r>
              <a:rPr lang="en-PH" altLang="ja-JP" sz="1600" dirty="0">
                <a:solidFill>
                  <a:srgbClr val="000000"/>
                </a:solidFill>
                <a:latin typeface="Arial"/>
              </a:rPr>
              <a:t>of the fastest growing companies, named 2015 technology pioneer by World Economic Forum</a:t>
            </a:r>
          </a:p>
        </p:txBody>
      </p:sp>
      <p:sp>
        <p:nvSpPr>
          <p:cNvPr id="4" name="タイトル 11"/>
          <p:cNvSpPr txBox="1">
            <a:spLocks/>
          </p:cNvSpPr>
          <p:nvPr/>
        </p:nvSpPr>
        <p:spPr bwMode="gray">
          <a:xfrm>
            <a:off x="2602392" y="134612"/>
            <a:ext cx="2834430"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Company Information</a:t>
            </a:r>
          </a:p>
        </p:txBody>
      </p:sp>
    </p:spTree>
    <p:extLst>
      <p:ext uri="{BB962C8B-B14F-4D97-AF65-F5344CB8AC3E}">
        <p14:creationId xmlns:p14="http://schemas.microsoft.com/office/powerpoint/2010/main" val="334317710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125903" cy="369332"/>
          </a:xfrm>
        </p:spPr>
        <p:txBody>
          <a:bodyPr wrap="none">
            <a:spAutoFit/>
          </a:bodyPr>
          <a:lstStyle/>
          <a:p>
            <a:r>
              <a:rPr lang="en-US" altLang="ja-JP" dirty="0">
                <a:latin typeface="Arial" panose="020B0604020202020204" pitchFamily="34" charset="0"/>
                <a:cs typeface="Arial" panose="020B0604020202020204" pitchFamily="34" charset="0"/>
              </a:rPr>
              <a:t>CROWDSTRIKE</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3958007"/>
          </a:xfrm>
          <a:prstGeom prst="rect">
            <a:avLst/>
          </a:prstGeom>
          <a:noFill/>
          <a:ln w="3175" cap="rnd">
            <a:noFill/>
            <a:miter lim="800000"/>
            <a:headEnd/>
            <a:tailEnd/>
          </a:ln>
        </p:spPr>
        <p:txBody>
          <a:bodyPr wrap="square">
            <a:spAutoFit/>
          </a:bodyPr>
          <a:lstStyle/>
          <a:p>
            <a:pPr marL="285750" indent="-285750">
              <a:lnSpc>
                <a:spcPct val="110000"/>
              </a:lnSpc>
              <a:spcBef>
                <a:spcPts val="200"/>
              </a:spcBef>
              <a:spcAft>
                <a:spcPts val="200"/>
              </a:spcAft>
              <a:buFont typeface="Arial" pitchFamily="34" charset="0"/>
              <a:buChar char="•"/>
            </a:pPr>
            <a:r>
              <a:rPr lang="en-PH" altLang="ja-JP" sz="1200" dirty="0">
                <a:solidFill>
                  <a:srgbClr val="000000"/>
                </a:solidFill>
                <a:latin typeface="Arial"/>
              </a:rPr>
              <a:t>“Continuous Breach Prevention”</a:t>
            </a:r>
          </a:p>
          <a:p>
            <a:pPr marL="285750" indent="-285750">
              <a:lnSpc>
                <a:spcPct val="110000"/>
              </a:lnSpc>
              <a:spcBef>
                <a:spcPts val="200"/>
              </a:spcBef>
              <a:spcAft>
                <a:spcPts val="200"/>
              </a:spcAft>
              <a:buFont typeface="Arial" pitchFamily="34" charset="0"/>
              <a:buChar char="•"/>
            </a:pPr>
            <a:r>
              <a:rPr lang="en-PH" altLang="ja-JP" sz="1200" dirty="0">
                <a:solidFill>
                  <a:srgbClr val="000000"/>
                </a:solidFill>
                <a:latin typeface="Arial"/>
              </a:rPr>
              <a:t>Platform-First model. 90-95% of their customers purchase </a:t>
            </a:r>
            <a:br>
              <a:rPr lang="en-PH" altLang="ja-JP" sz="1200" dirty="0">
                <a:solidFill>
                  <a:srgbClr val="000000"/>
                </a:solidFill>
                <a:latin typeface="Arial"/>
              </a:rPr>
            </a:br>
            <a:r>
              <a:rPr lang="en-PH" altLang="ja-JP" sz="1200" dirty="0">
                <a:solidFill>
                  <a:srgbClr val="000000"/>
                </a:solidFill>
                <a:latin typeface="Arial"/>
              </a:rPr>
              <a:t>the Falcon Host Platform first, and then their services.</a:t>
            </a:r>
          </a:p>
          <a:p>
            <a:pPr marL="285750" indent="-285750">
              <a:lnSpc>
                <a:spcPct val="110000"/>
              </a:lnSpc>
              <a:spcBef>
                <a:spcPts val="200"/>
              </a:spcBef>
              <a:spcAft>
                <a:spcPts val="200"/>
              </a:spcAft>
              <a:buFont typeface="Arial" pitchFamily="34" charset="0"/>
              <a:buChar char="•"/>
            </a:pPr>
            <a:r>
              <a:rPr lang="en-PH" altLang="ja-JP" sz="1200" dirty="0">
                <a:solidFill>
                  <a:srgbClr val="000000"/>
                </a:solidFill>
                <a:latin typeface="Arial"/>
              </a:rPr>
              <a:t>Next-Gen AV</a:t>
            </a:r>
          </a:p>
          <a:p>
            <a:pPr marL="569913" indent="-285750">
              <a:lnSpc>
                <a:spcPct val="110000"/>
              </a:lnSpc>
              <a:spcBef>
                <a:spcPts val="200"/>
              </a:spcBef>
              <a:spcAft>
                <a:spcPts val="200"/>
              </a:spcAft>
              <a:buFont typeface="Arial" pitchFamily="34" charset="0"/>
              <a:buChar char="•"/>
            </a:pPr>
            <a:r>
              <a:rPr lang="en-PH" altLang="ja-JP" sz="1200" dirty="0">
                <a:solidFill>
                  <a:srgbClr val="000000"/>
                </a:solidFill>
                <a:latin typeface="Arial"/>
              </a:rPr>
              <a:t>Machine Learning</a:t>
            </a:r>
          </a:p>
          <a:p>
            <a:pPr marL="569913" indent="-285750">
              <a:lnSpc>
                <a:spcPct val="110000"/>
              </a:lnSpc>
              <a:spcBef>
                <a:spcPts val="200"/>
              </a:spcBef>
              <a:spcAft>
                <a:spcPts val="200"/>
              </a:spcAft>
              <a:buFont typeface="Arial" pitchFamily="34" charset="0"/>
              <a:buChar char="•"/>
            </a:pPr>
            <a:r>
              <a:rPr lang="en-PH" altLang="ja-JP" sz="1200" dirty="0">
                <a:solidFill>
                  <a:srgbClr val="000000"/>
                </a:solidFill>
                <a:latin typeface="Arial"/>
              </a:rPr>
              <a:t>Block Known Bad</a:t>
            </a:r>
          </a:p>
          <a:p>
            <a:pPr marL="569913" indent="-285750">
              <a:lnSpc>
                <a:spcPct val="110000"/>
              </a:lnSpc>
              <a:spcBef>
                <a:spcPts val="200"/>
              </a:spcBef>
              <a:spcAft>
                <a:spcPts val="200"/>
              </a:spcAft>
              <a:buFont typeface="Arial" pitchFamily="34" charset="0"/>
              <a:buChar char="•"/>
            </a:pPr>
            <a:r>
              <a:rPr lang="en-PH" altLang="ja-JP" sz="1200" b="1" dirty="0">
                <a:solidFill>
                  <a:srgbClr val="000000"/>
                </a:solidFill>
                <a:latin typeface="Arial"/>
              </a:rPr>
              <a:t>IOA Behavioral Blocking</a:t>
            </a:r>
          </a:p>
          <a:p>
            <a:pPr marL="569913" indent="-285750">
              <a:lnSpc>
                <a:spcPct val="110000"/>
              </a:lnSpc>
              <a:spcBef>
                <a:spcPts val="200"/>
              </a:spcBef>
              <a:spcAft>
                <a:spcPts val="200"/>
              </a:spcAft>
              <a:buFont typeface="Arial" pitchFamily="34" charset="0"/>
              <a:buChar char="•"/>
            </a:pPr>
            <a:r>
              <a:rPr lang="en-PH" altLang="ja-JP" sz="1200" dirty="0">
                <a:solidFill>
                  <a:srgbClr val="000000"/>
                </a:solidFill>
                <a:latin typeface="Arial"/>
              </a:rPr>
              <a:t>Exploit Mitigation</a:t>
            </a:r>
          </a:p>
          <a:p>
            <a:pPr marL="285750" indent="-285750">
              <a:lnSpc>
                <a:spcPct val="110000"/>
              </a:lnSpc>
              <a:spcBef>
                <a:spcPts val="200"/>
              </a:spcBef>
              <a:spcAft>
                <a:spcPts val="200"/>
              </a:spcAft>
              <a:buFont typeface="Arial" pitchFamily="34" charset="0"/>
              <a:buChar char="•"/>
            </a:pPr>
            <a:r>
              <a:rPr lang="en-PH" altLang="ja-JP" sz="1200" dirty="0">
                <a:solidFill>
                  <a:srgbClr val="000000"/>
                </a:solidFill>
                <a:latin typeface="Arial"/>
              </a:rPr>
              <a:t>Differentiators-Agent 4.5 MB, sits on kernel, Cloud Based, </a:t>
            </a:r>
            <a:br>
              <a:rPr lang="en-PH" altLang="ja-JP" sz="1200" dirty="0">
                <a:solidFill>
                  <a:srgbClr val="000000"/>
                </a:solidFill>
                <a:latin typeface="Arial"/>
              </a:rPr>
            </a:br>
            <a:r>
              <a:rPr lang="en-PH" altLang="ja-JP" sz="1200" dirty="0">
                <a:solidFill>
                  <a:srgbClr val="000000"/>
                </a:solidFill>
                <a:latin typeface="Arial"/>
              </a:rPr>
              <a:t>No hardware</a:t>
            </a:r>
          </a:p>
          <a:p>
            <a:pPr marL="285750" indent="-285750">
              <a:lnSpc>
                <a:spcPct val="110000"/>
              </a:lnSpc>
              <a:spcBef>
                <a:spcPts val="200"/>
              </a:spcBef>
              <a:spcAft>
                <a:spcPts val="200"/>
              </a:spcAft>
              <a:buFont typeface="Arial" pitchFamily="34" charset="0"/>
              <a:buChar char="•"/>
            </a:pPr>
            <a:r>
              <a:rPr lang="en-PH" altLang="ja-JP" sz="1200" dirty="0">
                <a:solidFill>
                  <a:srgbClr val="000000"/>
                </a:solidFill>
                <a:latin typeface="Arial"/>
              </a:rPr>
              <a:t>DVR for Endpoint</a:t>
            </a:r>
          </a:p>
          <a:p>
            <a:pPr marL="285750" indent="-285750">
              <a:lnSpc>
                <a:spcPct val="110000"/>
              </a:lnSpc>
              <a:spcBef>
                <a:spcPts val="200"/>
              </a:spcBef>
              <a:spcAft>
                <a:spcPts val="200"/>
              </a:spcAft>
              <a:buFont typeface="Arial" pitchFamily="34" charset="0"/>
              <a:buChar char="•"/>
            </a:pPr>
            <a:r>
              <a:rPr lang="en-PH" altLang="ja-JP" sz="1200" dirty="0">
                <a:solidFill>
                  <a:srgbClr val="000000"/>
                </a:solidFill>
                <a:latin typeface="Arial"/>
              </a:rPr>
              <a:t>5-Second Enterprise Search</a:t>
            </a:r>
          </a:p>
          <a:p>
            <a:pPr marL="285750" indent="-285750">
              <a:lnSpc>
                <a:spcPct val="110000"/>
              </a:lnSpc>
              <a:spcBef>
                <a:spcPts val="200"/>
              </a:spcBef>
              <a:spcAft>
                <a:spcPts val="200"/>
              </a:spcAft>
              <a:buFont typeface="Arial" pitchFamily="34" charset="0"/>
              <a:buChar char="•"/>
            </a:pPr>
            <a:r>
              <a:rPr lang="en-PH" altLang="ja-JP" sz="1200" dirty="0">
                <a:solidFill>
                  <a:srgbClr val="000000"/>
                </a:solidFill>
                <a:latin typeface="Arial"/>
              </a:rPr>
              <a:t>Full Spectrum Visibility</a:t>
            </a:r>
          </a:p>
          <a:p>
            <a:pPr marL="285750" indent="-285750">
              <a:lnSpc>
                <a:spcPct val="110000"/>
              </a:lnSpc>
              <a:spcBef>
                <a:spcPts val="200"/>
              </a:spcBef>
              <a:spcAft>
                <a:spcPts val="200"/>
              </a:spcAft>
              <a:buFont typeface="Arial" pitchFamily="34" charset="0"/>
              <a:buChar char="•"/>
            </a:pPr>
            <a:r>
              <a:rPr lang="en-PH" altLang="ja-JP" sz="1200" dirty="0">
                <a:solidFill>
                  <a:srgbClr val="000000"/>
                </a:solidFill>
                <a:latin typeface="Arial"/>
              </a:rPr>
              <a:t>24x7 Breach Prevention Services</a:t>
            </a:r>
          </a:p>
          <a:p>
            <a:pPr marL="285750" indent="-285750">
              <a:lnSpc>
                <a:spcPct val="110000"/>
              </a:lnSpc>
              <a:spcBef>
                <a:spcPts val="200"/>
              </a:spcBef>
              <a:spcAft>
                <a:spcPts val="200"/>
              </a:spcAft>
              <a:buFont typeface="Arial" pitchFamily="34" charset="0"/>
              <a:buChar char="•"/>
            </a:pPr>
            <a:r>
              <a:rPr lang="en-PH" altLang="ja-JP" sz="1200" b="1" dirty="0">
                <a:solidFill>
                  <a:srgbClr val="000000"/>
                </a:solidFill>
                <a:latin typeface="Arial"/>
              </a:rPr>
              <a:t>Value Proposition </a:t>
            </a:r>
            <a:r>
              <a:rPr lang="en-PH" altLang="ja-JP" sz="1200" dirty="0">
                <a:solidFill>
                  <a:srgbClr val="000000"/>
                </a:solidFill>
                <a:latin typeface="Arial"/>
              </a:rPr>
              <a:t>– Leverage Customer Threat Intel, Reduced time to remediation, Protect against known/unknown malware, Cloud-based</a:t>
            </a:r>
          </a:p>
        </p:txBody>
      </p:sp>
      <p:sp>
        <p:nvSpPr>
          <p:cNvPr id="4" name="タイトル 11"/>
          <p:cNvSpPr txBox="1">
            <a:spLocks/>
          </p:cNvSpPr>
          <p:nvPr/>
        </p:nvSpPr>
        <p:spPr bwMode="gray">
          <a:xfrm>
            <a:off x="2602392" y="134612"/>
            <a:ext cx="3118161"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Competitive Positioning</a:t>
            </a:r>
          </a:p>
        </p:txBody>
      </p:sp>
      <p:pic>
        <p:nvPicPr>
          <p:cNvPr id="7" name="Picture 6"/>
          <p:cNvPicPr>
            <a:picLocks noChangeAspect="1"/>
          </p:cNvPicPr>
          <p:nvPr/>
        </p:nvPicPr>
        <p:blipFill>
          <a:blip r:embed="rId3"/>
          <a:stretch>
            <a:fillRect/>
          </a:stretch>
        </p:blipFill>
        <p:spPr>
          <a:xfrm>
            <a:off x="4727748" y="759618"/>
            <a:ext cx="4221499" cy="2345277"/>
          </a:xfrm>
          <a:prstGeom prst="rect">
            <a:avLst/>
          </a:prstGeom>
        </p:spPr>
      </p:pic>
    </p:spTree>
    <p:extLst>
      <p:ext uri="{BB962C8B-B14F-4D97-AF65-F5344CB8AC3E}">
        <p14:creationId xmlns:p14="http://schemas.microsoft.com/office/powerpoint/2010/main" val="85212967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125903" cy="369332"/>
          </a:xfrm>
        </p:spPr>
        <p:txBody>
          <a:bodyPr wrap="none">
            <a:spAutoFit/>
          </a:bodyPr>
          <a:lstStyle/>
          <a:p>
            <a:r>
              <a:rPr lang="en-US" altLang="ja-JP" dirty="0">
                <a:latin typeface="Arial" panose="020B0604020202020204" pitchFamily="34" charset="0"/>
                <a:cs typeface="Arial" panose="020B0604020202020204" pitchFamily="34" charset="0"/>
              </a:rPr>
              <a:t>CROWDSTRIKE</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4185761"/>
          </a:xfrm>
          <a:prstGeom prst="rect">
            <a:avLst/>
          </a:prstGeom>
          <a:noFill/>
          <a:ln w="3175" cap="rnd">
            <a:noFill/>
            <a:miter lim="800000"/>
            <a:headEnd/>
            <a:tailEnd/>
          </a:ln>
        </p:spPr>
        <p:txBody>
          <a:bodyPr wrap="square">
            <a:spAutoFit/>
          </a:bodyPr>
          <a:lstStyle/>
          <a:p>
            <a:pPr marL="285750" indent="-285750">
              <a:lnSpc>
                <a:spcPct val="100000"/>
              </a:lnSpc>
              <a:spcBef>
                <a:spcPts val="150"/>
              </a:spcBef>
              <a:spcAft>
                <a:spcPts val="150"/>
              </a:spcAft>
              <a:buFont typeface="Arial" pitchFamily="34" charset="0"/>
              <a:buChar char="•"/>
            </a:pPr>
            <a:r>
              <a:rPr lang="en-PH" altLang="ja-JP" sz="1200" b="1" dirty="0">
                <a:solidFill>
                  <a:srgbClr val="000000"/>
                </a:solidFill>
                <a:latin typeface="Arial"/>
              </a:rPr>
              <a:t>Forensic Analysis</a:t>
            </a:r>
          </a:p>
          <a:p>
            <a:pPr marL="5699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Offers Falcon Forensics, which is only available through their IR Services.</a:t>
            </a:r>
          </a:p>
          <a:p>
            <a:pPr marL="5699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Delivered through Falcon Orchestrator, an open source tool built on CrowdStrike’s Falcon Connect APIs</a:t>
            </a:r>
          </a:p>
          <a:p>
            <a:pPr marL="5699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Extensive forensics collection capabilities that augment and optimize existing workflows with CrowdStrike Falcon Host data and intelligence.</a:t>
            </a:r>
          </a:p>
          <a:p>
            <a:pPr marL="8620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Memory analysis/processing</a:t>
            </a:r>
          </a:p>
          <a:p>
            <a:pPr marL="8620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Volatility timeline support</a:t>
            </a:r>
          </a:p>
          <a:p>
            <a:pPr marL="8620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Profile-specific tool runs (to remove tools incompatible with specific image types and thus decrease processing time)</a:t>
            </a:r>
          </a:p>
          <a:p>
            <a:pPr marL="285750" indent="-285750">
              <a:lnSpc>
                <a:spcPct val="100000"/>
              </a:lnSpc>
              <a:spcBef>
                <a:spcPts val="150"/>
              </a:spcBef>
              <a:spcAft>
                <a:spcPts val="150"/>
              </a:spcAft>
              <a:buFont typeface="Arial" pitchFamily="34" charset="0"/>
              <a:buChar char="•"/>
            </a:pPr>
            <a:r>
              <a:rPr lang="en-PH" altLang="ja-JP" sz="1200" b="1" dirty="0">
                <a:solidFill>
                  <a:srgbClr val="000000"/>
                </a:solidFill>
                <a:latin typeface="Arial"/>
              </a:rPr>
              <a:t>Continuous Monitoring</a:t>
            </a:r>
          </a:p>
          <a:p>
            <a:pPr marL="5699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DVR for the endpoint</a:t>
            </a:r>
          </a:p>
          <a:p>
            <a:pPr marL="5699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Looking through endpoint data on a 24/7 basis</a:t>
            </a:r>
          </a:p>
          <a:p>
            <a:pPr marL="5699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Alerts suspicious activity in real time</a:t>
            </a:r>
          </a:p>
          <a:p>
            <a:pPr marL="5699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Can rewind the tape</a:t>
            </a:r>
          </a:p>
          <a:p>
            <a:pPr marL="5699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Data retention policy:</a:t>
            </a:r>
          </a:p>
          <a:p>
            <a:pPr marL="8620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Hot data (active data): 31 days</a:t>
            </a:r>
          </a:p>
          <a:p>
            <a:pPr marL="8620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Anything that matches indicators at all will be stored for 90 days</a:t>
            </a:r>
          </a:p>
          <a:p>
            <a:pPr marL="862013" indent="-285750">
              <a:lnSpc>
                <a:spcPct val="100000"/>
              </a:lnSpc>
              <a:spcBef>
                <a:spcPts val="150"/>
              </a:spcBef>
              <a:spcAft>
                <a:spcPts val="150"/>
              </a:spcAft>
              <a:buFont typeface="Arial" pitchFamily="34" charset="0"/>
              <a:buChar char="•"/>
            </a:pPr>
            <a:r>
              <a:rPr lang="en-PH" altLang="ja-JP" sz="1200" dirty="0">
                <a:solidFill>
                  <a:srgbClr val="000000"/>
                </a:solidFill>
                <a:latin typeface="Arial"/>
              </a:rPr>
              <a:t>Offer a separate cold storage environment based on customer needs and is available in the cloud  </a:t>
            </a: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spTree>
    <p:extLst>
      <p:ext uri="{BB962C8B-B14F-4D97-AF65-F5344CB8AC3E}">
        <p14:creationId xmlns:p14="http://schemas.microsoft.com/office/powerpoint/2010/main" val="189956032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125903" cy="369332"/>
          </a:xfrm>
        </p:spPr>
        <p:txBody>
          <a:bodyPr wrap="none">
            <a:spAutoFit/>
          </a:bodyPr>
          <a:lstStyle/>
          <a:p>
            <a:r>
              <a:rPr lang="en-US" altLang="ja-JP" dirty="0">
                <a:latin typeface="Arial" panose="020B0604020202020204" pitchFamily="34" charset="0"/>
                <a:cs typeface="Arial" panose="020B0604020202020204" pitchFamily="34" charset="0"/>
              </a:rPr>
              <a:t>CROWDSTRIKE</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4266233"/>
          </a:xfrm>
          <a:prstGeom prst="rect">
            <a:avLst/>
          </a:prstGeom>
          <a:noFill/>
          <a:ln w="3175" cap="rnd">
            <a:noFill/>
            <a:miter lim="800000"/>
            <a:headEnd/>
            <a:tailEnd/>
          </a:ln>
        </p:spPr>
        <p:txBody>
          <a:bodyPr wrap="square">
            <a:spAutoFit/>
          </a:bodyPr>
          <a:lstStyle/>
          <a:p>
            <a:pPr marL="285750" indent="-285750">
              <a:lnSpc>
                <a:spcPct val="100000"/>
              </a:lnSpc>
              <a:spcBef>
                <a:spcPts val="150"/>
              </a:spcBef>
              <a:spcAft>
                <a:spcPts val="150"/>
              </a:spcAft>
              <a:buFont typeface="Arial" pitchFamily="34" charset="0"/>
              <a:buChar char="•"/>
            </a:pPr>
            <a:r>
              <a:rPr lang="en-PH" altLang="ja-JP" sz="1100" b="1" dirty="0">
                <a:solidFill>
                  <a:srgbClr val="000000"/>
                </a:solidFill>
                <a:latin typeface="Arial"/>
              </a:rPr>
              <a:t>Supported OS</a:t>
            </a:r>
          </a:p>
          <a:p>
            <a:pPr marL="569913" indent="-285750">
              <a:lnSpc>
                <a:spcPct val="110000"/>
              </a:lnSpc>
              <a:spcBef>
                <a:spcPts val="200"/>
              </a:spcBef>
              <a:spcAft>
                <a:spcPts val="200"/>
              </a:spcAft>
              <a:buFont typeface="Arial" pitchFamily="34" charset="0"/>
              <a:buChar char="•"/>
            </a:pPr>
            <a:r>
              <a:rPr lang="en-PH" altLang="ja-JP" sz="1100" dirty="0">
                <a:solidFill>
                  <a:srgbClr val="000000"/>
                </a:solidFill>
                <a:latin typeface="Arial"/>
              </a:rPr>
              <a:t>Windows x64, x86</a:t>
            </a:r>
          </a:p>
          <a:p>
            <a:pPr marL="569913" indent="-285750">
              <a:lnSpc>
                <a:spcPct val="110000"/>
              </a:lnSpc>
              <a:spcBef>
                <a:spcPts val="200"/>
              </a:spcBef>
              <a:spcAft>
                <a:spcPts val="200"/>
              </a:spcAft>
              <a:buFont typeface="Arial" pitchFamily="34" charset="0"/>
              <a:buChar char="•"/>
            </a:pPr>
            <a:r>
              <a:rPr lang="en-PH" altLang="ja-JP" sz="1100" dirty="0">
                <a:solidFill>
                  <a:srgbClr val="000000"/>
                </a:solidFill>
                <a:latin typeface="Arial"/>
              </a:rPr>
              <a:t>Mac OS X</a:t>
            </a:r>
          </a:p>
          <a:p>
            <a:pPr marL="569913" indent="-285750">
              <a:lnSpc>
                <a:spcPct val="110000"/>
              </a:lnSpc>
              <a:spcBef>
                <a:spcPts val="200"/>
              </a:spcBef>
              <a:spcAft>
                <a:spcPts val="200"/>
              </a:spcAft>
              <a:buFont typeface="Arial" pitchFamily="34" charset="0"/>
              <a:buChar char="•"/>
            </a:pPr>
            <a:r>
              <a:rPr lang="en-PH" altLang="ja-JP" sz="1100" dirty="0">
                <a:solidFill>
                  <a:srgbClr val="000000"/>
                </a:solidFill>
                <a:latin typeface="Arial"/>
              </a:rPr>
              <a:t>Linux Red Hat</a:t>
            </a:r>
          </a:p>
          <a:p>
            <a:pPr marL="285750" indent="-285750">
              <a:lnSpc>
                <a:spcPct val="100000"/>
              </a:lnSpc>
              <a:spcBef>
                <a:spcPts val="150"/>
              </a:spcBef>
              <a:spcAft>
                <a:spcPts val="150"/>
              </a:spcAft>
              <a:buFont typeface="Arial" pitchFamily="34" charset="0"/>
              <a:buChar char="•"/>
            </a:pPr>
            <a:r>
              <a:rPr lang="en-PH" altLang="ja-JP" sz="1100" b="1" dirty="0">
                <a:solidFill>
                  <a:srgbClr val="000000"/>
                </a:solidFill>
                <a:latin typeface="Arial"/>
              </a:rPr>
              <a:t>Integration</a:t>
            </a:r>
          </a:p>
          <a:p>
            <a:pPr marL="569913" indent="-285750">
              <a:lnSpc>
                <a:spcPct val="110000"/>
              </a:lnSpc>
              <a:spcBef>
                <a:spcPts val="200"/>
              </a:spcBef>
              <a:spcAft>
                <a:spcPts val="200"/>
              </a:spcAft>
              <a:buFont typeface="Arial" pitchFamily="34" charset="0"/>
              <a:buChar char="•"/>
            </a:pPr>
            <a:r>
              <a:rPr lang="en-PH" altLang="ja-JP" sz="1100" dirty="0">
                <a:solidFill>
                  <a:srgbClr val="000000"/>
                </a:solidFill>
                <a:latin typeface="Arial"/>
              </a:rPr>
              <a:t>Tech partners include LogRhythym, RiskVision, Splunk, Anomali, Infoblox, </a:t>
            </a:r>
            <a:br>
              <a:rPr lang="en-PH" altLang="ja-JP" sz="1100" dirty="0">
                <a:solidFill>
                  <a:srgbClr val="000000"/>
                </a:solidFill>
                <a:latin typeface="Arial"/>
              </a:rPr>
            </a:br>
            <a:r>
              <a:rPr lang="en-PH" altLang="ja-JP" sz="1100" dirty="0">
                <a:solidFill>
                  <a:srgbClr val="000000"/>
                </a:solidFill>
                <a:latin typeface="Arial"/>
              </a:rPr>
              <a:t>ThreatConnect, Hexadite, Phantom, Swimlane, Syncurity, Demisto +many others.</a:t>
            </a:r>
          </a:p>
          <a:p>
            <a:pPr marL="285750" indent="-285750">
              <a:lnSpc>
                <a:spcPct val="100000"/>
              </a:lnSpc>
              <a:spcBef>
                <a:spcPts val="150"/>
              </a:spcBef>
              <a:spcAft>
                <a:spcPts val="150"/>
              </a:spcAft>
              <a:buFont typeface="Arial" pitchFamily="34" charset="0"/>
              <a:buChar char="•"/>
            </a:pPr>
            <a:r>
              <a:rPr lang="en-PH" altLang="ja-JP" sz="1100" b="1" dirty="0">
                <a:solidFill>
                  <a:srgbClr val="000000"/>
                </a:solidFill>
                <a:latin typeface="Arial"/>
              </a:rPr>
              <a:t>Signature-less Malware Detection</a:t>
            </a:r>
          </a:p>
          <a:p>
            <a:pPr marL="569913" indent="-285750">
              <a:lnSpc>
                <a:spcPct val="110000"/>
              </a:lnSpc>
              <a:spcBef>
                <a:spcPts val="200"/>
              </a:spcBef>
              <a:spcAft>
                <a:spcPts val="200"/>
              </a:spcAft>
              <a:buFont typeface="Arial" pitchFamily="34" charset="0"/>
              <a:buChar char="•"/>
            </a:pPr>
            <a:r>
              <a:rPr lang="en-PH" altLang="ja-JP" sz="1100" dirty="0">
                <a:solidFill>
                  <a:srgbClr val="000000"/>
                </a:solidFill>
                <a:latin typeface="Arial"/>
              </a:rPr>
              <a:t>The number of detections they generate are very few compared to other solutions because they offer real-time, seeing malicious behaviors as they take place. Only going to push detections into UI for higher confidence indicators. Labels severity of detections.</a:t>
            </a:r>
          </a:p>
          <a:p>
            <a:pPr marL="569913" indent="-285750">
              <a:lnSpc>
                <a:spcPct val="110000"/>
              </a:lnSpc>
              <a:spcBef>
                <a:spcPts val="200"/>
              </a:spcBef>
              <a:spcAft>
                <a:spcPts val="200"/>
              </a:spcAft>
              <a:buFont typeface="Arial" pitchFamily="34" charset="0"/>
              <a:buChar char="•"/>
            </a:pPr>
            <a:r>
              <a:rPr lang="en-PH" altLang="ja-JP" sz="1100" dirty="0">
                <a:solidFill>
                  <a:srgbClr val="000000"/>
                </a:solidFill>
                <a:latin typeface="Arial"/>
              </a:rPr>
              <a:t>Machine-Learning analysis in the cloud</a:t>
            </a:r>
          </a:p>
          <a:p>
            <a:pPr marL="569913" indent="-285750">
              <a:lnSpc>
                <a:spcPct val="110000"/>
              </a:lnSpc>
              <a:spcBef>
                <a:spcPts val="200"/>
              </a:spcBef>
              <a:spcAft>
                <a:spcPts val="200"/>
              </a:spcAft>
              <a:buFont typeface="Arial" pitchFamily="34" charset="0"/>
              <a:buChar char="•"/>
            </a:pPr>
            <a:r>
              <a:rPr lang="en-PH" altLang="ja-JP" sz="1100" dirty="0">
                <a:solidFill>
                  <a:srgbClr val="000000"/>
                </a:solidFill>
                <a:latin typeface="Arial"/>
              </a:rPr>
              <a:t>Visualizes complete process tree, execution details, network connections, hash details, file path, captures all attacks of commands attacker runs, etc. </a:t>
            </a:r>
          </a:p>
          <a:p>
            <a:pPr marL="569913" indent="-285750">
              <a:lnSpc>
                <a:spcPct val="110000"/>
              </a:lnSpc>
              <a:spcBef>
                <a:spcPts val="200"/>
              </a:spcBef>
              <a:spcAft>
                <a:spcPts val="200"/>
              </a:spcAft>
              <a:buFont typeface="Arial" pitchFamily="34" charset="0"/>
              <a:buChar char="•"/>
            </a:pPr>
            <a:r>
              <a:rPr lang="en-PH" altLang="ja-JP" sz="1100" dirty="0">
                <a:solidFill>
                  <a:srgbClr val="000000"/>
                </a:solidFill>
                <a:latin typeface="Arial"/>
              </a:rPr>
              <a:t>Visibility into zero-days and unknowns. Takes all suspicious elements together to write an IOA.</a:t>
            </a:r>
          </a:p>
          <a:p>
            <a:pPr marL="285750" indent="-285750">
              <a:lnSpc>
                <a:spcPct val="100000"/>
              </a:lnSpc>
              <a:spcBef>
                <a:spcPts val="150"/>
              </a:spcBef>
              <a:spcAft>
                <a:spcPts val="150"/>
              </a:spcAft>
              <a:buFont typeface="Arial" pitchFamily="34" charset="0"/>
              <a:buChar char="•"/>
            </a:pPr>
            <a:r>
              <a:rPr lang="en-PH" altLang="ja-JP" sz="1100" b="1" dirty="0">
                <a:solidFill>
                  <a:srgbClr val="000000"/>
                </a:solidFill>
                <a:latin typeface="Arial"/>
              </a:rPr>
              <a:t>Incident Response</a:t>
            </a:r>
          </a:p>
          <a:p>
            <a:pPr marL="569913" indent="-285750">
              <a:lnSpc>
                <a:spcPct val="110000"/>
              </a:lnSpc>
              <a:spcBef>
                <a:spcPts val="200"/>
              </a:spcBef>
              <a:spcAft>
                <a:spcPts val="200"/>
              </a:spcAft>
              <a:buFont typeface="Arial" pitchFamily="34" charset="0"/>
              <a:buChar char="•"/>
            </a:pPr>
            <a:r>
              <a:rPr lang="en-PH" altLang="ja-JP" sz="1100" dirty="0">
                <a:solidFill>
                  <a:srgbClr val="000000"/>
                </a:solidFill>
                <a:latin typeface="Arial"/>
              </a:rPr>
              <a:t>Remotely contain system. Will shut it off and only talk to Falcon Host</a:t>
            </a:r>
          </a:p>
          <a:p>
            <a:pPr marL="569913" indent="-285750">
              <a:lnSpc>
                <a:spcPct val="110000"/>
              </a:lnSpc>
              <a:spcBef>
                <a:spcPts val="200"/>
              </a:spcBef>
              <a:spcAft>
                <a:spcPts val="200"/>
              </a:spcAft>
              <a:buFont typeface="Arial" pitchFamily="34" charset="0"/>
              <a:buChar char="•"/>
            </a:pPr>
            <a:r>
              <a:rPr lang="en-PH" altLang="ja-JP" sz="1100" dirty="0">
                <a:solidFill>
                  <a:srgbClr val="000000"/>
                </a:solidFill>
                <a:latin typeface="Arial"/>
              </a:rPr>
              <a:t>Offers incident response services for highly critical instances. Services use Falcon Host, will do full memory scraping, and will use “their own tools” for incident response. </a:t>
            </a:r>
          </a:p>
          <a:p>
            <a:pPr marL="569913" indent="-285750">
              <a:lnSpc>
                <a:spcPct val="110000"/>
              </a:lnSpc>
              <a:spcBef>
                <a:spcPts val="200"/>
              </a:spcBef>
              <a:spcAft>
                <a:spcPts val="200"/>
              </a:spcAft>
              <a:buFont typeface="Arial" pitchFamily="34" charset="0"/>
              <a:buChar char="•"/>
            </a:pPr>
            <a:endParaRPr lang="en-PH" altLang="ja-JP" sz="1100" dirty="0">
              <a:solidFill>
                <a:srgbClr val="000000"/>
              </a:solidFill>
              <a:latin typeface="Arial"/>
            </a:endParaRP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pic>
        <p:nvPicPr>
          <p:cNvPr id="7" name="Picture 6"/>
          <p:cNvPicPr>
            <a:picLocks noChangeAspect="1"/>
          </p:cNvPicPr>
          <p:nvPr/>
        </p:nvPicPr>
        <p:blipFill>
          <a:blip r:embed="rId3"/>
          <a:stretch>
            <a:fillRect/>
          </a:stretch>
        </p:blipFill>
        <p:spPr>
          <a:xfrm>
            <a:off x="6072995" y="759618"/>
            <a:ext cx="2876251" cy="1509253"/>
          </a:xfrm>
          <a:prstGeom prst="rect">
            <a:avLst/>
          </a:prstGeom>
        </p:spPr>
      </p:pic>
    </p:spTree>
    <p:extLst>
      <p:ext uri="{BB962C8B-B14F-4D97-AF65-F5344CB8AC3E}">
        <p14:creationId xmlns:p14="http://schemas.microsoft.com/office/powerpoint/2010/main" val="296896142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125903" cy="369332"/>
          </a:xfrm>
        </p:spPr>
        <p:txBody>
          <a:bodyPr wrap="none">
            <a:spAutoFit/>
          </a:bodyPr>
          <a:lstStyle/>
          <a:p>
            <a:r>
              <a:rPr lang="en-US" altLang="ja-JP" dirty="0">
                <a:latin typeface="Arial" panose="020B0604020202020204" pitchFamily="34" charset="0"/>
                <a:cs typeface="Arial" panose="020B0604020202020204" pitchFamily="34" charset="0"/>
              </a:rPr>
              <a:t>CROWDSTRIKE</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3975447"/>
          </a:xfrm>
          <a:prstGeom prst="rect">
            <a:avLst/>
          </a:prstGeom>
          <a:noFill/>
          <a:ln w="3175" cap="rnd">
            <a:noFill/>
            <a:miter lim="800000"/>
            <a:headEnd/>
            <a:tailEnd/>
          </a:ln>
        </p:spPr>
        <p:txBody>
          <a:bodyPr wrap="square">
            <a:spAutoFit/>
          </a:bodyPr>
          <a:lstStyle/>
          <a:p>
            <a:pPr marL="285750" indent="-285750">
              <a:lnSpc>
                <a:spcPct val="100000"/>
              </a:lnSpc>
              <a:spcBef>
                <a:spcPts val="150"/>
              </a:spcBef>
              <a:spcAft>
                <a:spcPts val="150"/>
              </a:spcAft>
              <a:buFont typeface="Arial" pitchFamily="34" charset="0"/>
              <a:buChar char="•"/>
            </a:pPr>
            <a:r>
              <a:rPr lang="en-PH" altLang="ja-JP" sz="1100" b="1" dirty="0">
                <a:solidFill>
                  <a:srgbClr val="000000"/>
                </a:solidFill>
                <a:latin typeface="Arial"/>
              </a:rPr>
              <a:t>Prevention</a:t>
            </a:r>
          </a:p>
          <a:p>
            <a:pPr marL="569913"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IOA Approach, intercepting adversary behavior to execute commands</a:t>
            </a:r>
          </a:p>
          <a:p>
            <a:pPr marL="569913"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Machine Learning</a:t>
            </a:r>
          </a:p>
          <a:p>
            <a:pPr marL="569913"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Block Known Bad</a:t>
            </a:r>
          </a:p>
          <a:p>
            <a:pPr marL="569913"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Exploit mitigation-block processes to run </a:t>
            </a:r>
          </a:p>
          <a:p>
            <a:pPr marL="285750" indent="-285750">
              <a:lnSpc>
                <a:spcPct val="100000"/>
              </a:lnSpc>
              <a:spcBef>
                <a:spcPts val="150"/>
              </a:spcBef>
              <a:spcAft>
                <a:spcPts val="150"/>
              </a:spcAft>
              <a:buFont typeface="Arial" pitchFamily="34" charset="0"/>
              <a:buChar char="•"/>
            </a:pPr>
            <a:r>
              <a:rPr lang="en-PH" altLang="ja-JP" sz="1100" b="1" dirty="0">
                <a:solidFill>
                  <a:srgbClr val="000000"/>
                </a:solidFill>
                <a:latin typeface="Arial"/>
              </a:rPr>
              <a:t>Threat Intel</a:t>
            </a:r>
          </a:p>
          <a:p>
            <a:pPr marL="569913"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Offers </a:t>
            </a:r>
            <a:r>
              <a:rPr lang="en-PH" altLang="ja-JP" sz="1100" b="1" dirty="0">
                <a:solidFill>
                  <a:srgbClr val="000000"/>
                </a:solidFill>
                <a:latin typeface="Arial"/>
              </a:rPr>
              <a:t>Falcon Intelligence</a:t>
            </a:r>
            <a:r>
              <a:rPr lang="en-PH" altLang="ja-JP" sz="1100" dirty="0">
                <a:solidFill>
                  <a:srgbClr val="000000"/>
                </a:solidFill>
                <a:latin typeface="Arial"/>
              </a:rPr>
              <a:t>, and in-depth and historical understanding of </a:t>
            </a:r>
            <a:br>
              <a:rPr lang="en-PH" altLang="ja-JP" sz="1100" dirty="0">
                <a:solidFill>
                  <a:srgbClr val="000000"/>
                </a:solidFill>
                <a:latin typeface="Arial"/>
              </a:rPr>
            </a:br>
            <a:r>
              <a:rPr lang="en-PH" altLang="ja-JP" sz="1100" dirty="0">
                <a:solidFill>
                  <a:srgbClr val="000000"/>
                </a:solidFill>
                <a:latin typeface="Arial"/>
              </a:rPr>
              <a:t>adversaries, their campaigns, and their motivations.</a:t>
            </a:r>
          </a:p>
          <a:p>
            <a:pPr marL="569913"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Provides actor profiles, which shows who the actor is, what industries they target, where </a:t>
            </a:r>
            <a:br>
              <a:rPr lang="en-PH" altLang="ja-JP" sz="1100" dirty="0">
                <a:solidFill>
                  <a:srgbClr val="000000"/>
                </a:solidFill>
                <a:latin typeface="Arial"/>
              </a:rPr>
            </a:br>
            <a:r>
              <a:rPr lang="en-PH" altLang="ja-JP" sz="1100" dirty="0">
                <a:solidFill>
                  <a:srgbClr val="000000"/>
                </a:solidFill>
                <a:latin typeface="Arial"/>
              </a:rPr>
              <a:t>they’re from, target countries, and their motivations. Also provides their full kill chain activity that they’re aware of. Tracks 80 </a:t>
            </a:r>
            <a:br>
              <a:rPr lang="en-PH" altLang="ja-JP" sz="1100" dirty="0">
                <a:solidFill>
                  <a:srgbClr val="000000"/>
                </a:solidFill>
                <a:latin typeface="Arial"/>
              </a:rPr>
            </a:br>
            <a:r>
              <a:rPr lang="en-PH" altLang="ja-JP" sz="1100" dirty="0">
                <a:solidFill>
                  <a:srgbClr val="000000"/>
                </a:solidFill>
                <a:latin typeface="Arial"/>
              </a:rPr>
              <a:t>different actors.</a:t>
            </a:r>
          </a:p>
          <a:p>
            <a:pPr marL="569913" indent="-285750">
              <a:lnSpc>
                <a:spcPct val="100000"/>
              </a:lnSpc>
              <a:spcBef>
                <a:spcPts val="150"/>
              </a:spcBef>
              <a:spcAft>
                <a:spcPts val="150"/>
              </a:spcAft>
              <a:buFont typeface="Arial" pitchFamily="34" charset="0"/>
              <a:buChar char="•"/>
            </a:pPr>
            <a:r>
              <a:rPr lang="en-PH" altLang="ja-JP" sz="1100" b="1" dirty="0">
                <a:solidFill>
                  <a:srgbClr val="000000"/>
                </a:solidFill>
                <a:latin typeface="Arial"/>
              </a:rPr>
              <a:t>CrowdStrike ThreatGraph </a:t>
            </a:r>
            <a:r>
              <a:rPr lang="en-PH" altLang="ja-JP" sz="1100" dirty="0">
                <a:solidFill>
                  <a:srgbClr val="000000"/>
                </a:solidFill>
                <a:latin typeface="Arial"/>
              </a:rPr>
              <a:t>processes, correlates, and analyzes more than 12B events per day from all deployed sensors. Investigates petabytes of historical data adversary activity — at scale and with unprecedented speed.</a:t>
            </a:r>
          </a:p>
          <a:p>
            <a:pPr marL="569913" indent="-285750">
              <a:lnSpc>
                <a:spcPct val="100000"/>
              </a:lnSpc>
              <a:spcBef>
                <a:spcPts val="150"/>
              </a:spcBef>
              <a:spcAft>
                <a:spcPts val="150"/>
              </a:spcAft>
              <a:buFont typeface="Arial" pitchFamily="34" charset="0"/>
              <a:buChar char="•"/>
            </a:pPr>
            <a:r>
              <a:rPr lang="en-PH" altLang="ja-JP" sz="1100" b="1" dirty="0">
                <a:solidFill>
                  <a:srgbClr val="000000"/>
                </a:solidFill>
                <a:latin typeface="Arial"/>
              </a:rPr>
              <a:t>CrowdStrike Intelligence Exchange Program (CSIX) </a:t>
            </a:r>
            <a:r>
              <a:rPr lang="en-PH" altLang="ja-JP" sz="1100" dirty="0">
                <a:solidFill>
                  <a:srgbClr val="000000"/>
                </a:solidFill>
                <a:latin typeface="Arial"/>
              </a:rPr>
              <a:t>enables vendor partners to access and share threat intelligence. </a:t>
            </a:r>
          </a:p>
          <a:p>
            <a:pPr marL="285750" indent="-285750">
              <a:lnSpc>
                <a:spcPct val="100000"/>
              </a:lnSpc>
              <a:spcBef>
                <a:spcPts val="150"/>
              </a:spcBef>
              <a:spcAft>
                <a:spcPts val="150"/>
              </a:spcAft>
              <a:buFont typeface="Arial" pitchFamily="34" charset="0"/>
              <a:buChar char="•"/>
            </a:pPr>
            <a:r>
              <a:rPr lang="en-PH" altLang="ja-JP" sz="1100" b="1" dirty="0">
                <a:solidFill>
                  <a:srgbClr val="000000"/>
                </a:solidFill>
                <a:latin typeface="Arial"/>
              </a:rPr>
              <a:t>Pricing</a:t>
            </a:r>
          </a:p>
          <a:p>
            <a:pPr marL="569913"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For 2,000 endpoints and 3 servers. Includes EDR, next gen AV, threat intel actor profiles and attribution, managed hunting, support, and installation</a:t>
            </a:r>
          </a:p>
          <a:p>
            <a:pPr marL="862013"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1 year - $90,525</a:t>
            </a:r>
          </a:p>
          <a:p>
            <a:pPr marL="862013" indent="-285750">
              <a:lnSpc>
                <a:spcPct val="100000"/>
              </a:lnSpc>
              <a:spcBef>
                <a:spcPts val="150"/>
              </a:spcBef>
              <a:spcAft>
                <a:spcPts val="150"/>
              </a:spcAft>
              <a:buFont typeface="Arial" pitchFamily="34" charset="0"/>
              <a:buChar char="•"/>
            </a:pPr>
            <a:r>
              <a:rPr lang="en-PH" altLang="ja-JP" sz="1100" dirty="0">
                <a:solidFill>
                  <a:srgbClr val="000000"/>
                </a:solidFill>
                <a:latin typeface="Arial"/>
              </a:rPr>
              <a:t>3 year - $230,838. </a:t>
            </a: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pic>
        <p:nvPicPr>
          <p:cNvPr id="8" name="Picture 7"/>
          <p:cNvPicPr>
            <a:picLocks noChangeAspect="1"/>
          </p:cNvPicPr>
          <p:nvPr/>
        </p:nvPicPr>
        <p:blipFill>
          <a:blip r:embed="rId3"/>
          <a:stretch>
            <a:fillRect/>
          </a:stretch>
        </p:blipFill>
        <p:spPr>
          <a:xfrm>
            <a:off x="6072995" y="759618"/>
            <a:ext cx="2876252" cy="1680378"/>
          </a:xfrm>
          <a:prstGeom prst="rect">
            <a:avLst/>
          </a:prstGeom>
        </p:spPr>
      </p:pic>
    </p:spTree>
    <p:extLst>
      <p:ext uri="{BB962C8B-B14F-4D97-AF65-F5344CB8AC3E}">
        <p14:creationId xmlns:p14="http://schemas.microsoft.com/office/powerpoint/2010/main" val="16414055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253869" cy="369332"/>
          </a:xfrm>
        </p:spPr>
        <p:txBody>
          <a:bodyPr wrap="none">
            <a:spAutoFit/>
          </a:bodyPr>
          <a:lstStyle/>
          <a:p>
            <a:r>
              <a:rPr lang="en-US" altLang="ja-JP" dirty="0">
                <a:latin typeface="Arial" panose="020B0604020202020204" pitchFamily="34" charset="0"/>
                <a:cs typeface="Arial" panose="020B0604020202020204" pitchFamily="34" charset="0"/>
              </a:rPr>
              <a:t>TANIUM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4047775"/>
          </a:xfrm>
          <a:prstGeom prst="rect">
            <a:avLst/>
          </a:prstGeom>
          <a:noFill/>
          <a:ln w="3175" cap="rnd">
            <a:noFill/>
            <a:miter lim="800000"/>
            <a:headEnd/>
            <a:tailEnd/>
          </a:ln>
        </p:spPr>
        <p:txBody>
          <a:bodyPr wrap="square">
            <a:spAutoFit/>
          </a:bodyPr>
          <a:lstStyle/>
          <a:p>
            <a:pPr marL="285750" indent="-285750">
              <a:lnSpc>
                <a:spcPct val="150000"/>
              </a:lnSpc>
              <a:spcBef>
                <a:spcPts val="200"/>
              </a:spcBef>
              <a:spcAft>
                <a:spcPts val="200"/>
              </a:spcAft>
              <a:buFont typeface="Arial" pitchFamily="34" charset="0"/>
              <a:buChar char="•"/>
            </a:pPr>
            <a:r>
              <a:rPr lang="en-PH" altLang="ja-JP" sz="1600" dirty="0">
                <a:solidFill>
                  <a:srgbClr val="000000"/>
                </a:solidFill>
                <a:latin typeface="Arial"/>
              </a:rPr>
              <a:t>Located in Emeryville, CA</a:t>
            </a:r>
          </a:p>
          <a:p>
            <a:pPr marL="285750" indent="-285750">
              <a:lnSpc>
                <a:spcPct val="150000"/>
              </a:lnSpc>
              <a:spcBef>
                <a:spcPts val="200"/>
              </a:spcBef>
              <a:spcAft>
                <a:spcPts val="200"/>
              </a:spcAft>
              <a:buFont typeface="Arial" pitchFamily="34" charset="0"/>
              <a:buChar char="•"/>
            </a:pPr>
            <a:r>
              <a:rPr lang="en-PH" altLang="ja-JP" sz="1600" dirty="0">
                <a:solidFill>
                  <a:srgbClr val="000000"/>
                </a:solidFill>
                <a:latin typeface="Arial"/>
              </a:rPr>
              <a:t>Father and son duo David and Orion Hindawi founded Tanium in 2007 after selling their earlier venture BigFix to IBM for $400 million</a:t>
            </a:r>
          </a:p>
          <a:p>
            <a:pPr marL="285750" indent="-285750">
              <a:lnSpc>
                <a:spcPct val="150000"/>
              </a:lnSpc>
              <a:spcBef>
                <a:spcPts val="200"/>
              </a:spcBef>
              <a:spcAft>
                <a:spcPts val="200"/>
              </a:spcAft>
              <a:buFont typeface="Arial" pitchFamily="34" charset="0"/>
              <a:buChar char="•"/>
            </a:pPr>
            <a:r>
              <a:rPr lang="en-PH" altLang="ja-JP" sz="1600" dirty="0">
                <a:solidFill>
                  <a:srgbClr val="000000"/>
                </a:solidFill>
                <a:latin typeface="Arial"/>
              </a:rPr>
              <a:t>Valued at $3.5B</a:t>
            </a:r>
          </a:p>
          <a:p>
            <a:pPr marL="285750" indent="-285750">
              <a:lnSpc>
                <a:spcPct val="150000"/>
              </a:lnSpc>
              <a:spcBef>
                <a:spcPts val="200"/>
              </a:spcBef>
              <a:spcAft>
                <a:spcPts val="200"/>
              </a:spcAft>
              <a:buFont typeface="Arial" pitchFamily="34" charset="0"/>
              <a:buChar char="•"/>
            </a:pPr>
            <a:r>
              <a:rPr lang="en-PH" altLang="ja-JP" sz="1600" dirty="0">
                <a:solidFill>
                  <a:srgbClr val="000000"/>
                </a:solidFill>
                <a:latin typeface="Arial"/>
              </a:rPr>
              <a:t>24th on Fortune’s List of the 25 most important private companies. Refers to Tanium as the “Usain Bolt of cyber-security”</a:t>
            </a:r>
          </a:p>
          <a:p>
            <a:pPr marL="285750" indent="-285750">
              <a:lnSpc>
                <a:spcPct val="150000"/>
              </a:lnSpc>
              <a:spcBef>
                <a:spcPts val="200"/>
              </a:spcBef>
              <a:spcAft>
                <a:spcPts val="200"/>
              </a:spcAft>
              <a:buFont typeface="Arial" pitchFamily="34" charset="0"/>
              <a:buChar char="•"/>
            </a:pPr>
            <a:r>
              <a:rPr lang="en-PH" altLang="ja-JP" sz="1600" dirty="0">
                <a:solidFill>
                  <a:srgbClr val="000000"/>
                </a:solidFill>
                <a:latin typeface="Arial"/>
              </a:rPr>
              <a:t>Since 2014 the staff has grown from 50 people to 500</a:t>
            </a:r>
          </a:p>
          <a:p>
            <a:pPr marL="285750" indent="-285750">
              <a:lnSpc>
                <a:spcPct val="150000"/>
              </a:lnSpc>
              <a:spcBef>
                <a:spcPts val="200"/>
              </a:spcBef>
              <a:spcAft>
                <a:spcPts val="200"/>
              </a:spcAft>
              <a:buFont typeface="Arial" pitchFamily="34" charset="0"/>
              <a:buChar char="•"/>
            </a:pPr>
            <a:r>
              <a:rPr lang="en-PH" altLang="ja-JP" sz="1600" dirty="0">
                <a:solidFill>
                  <a:srgbClr val="000000"/>
                </a:solidFill>
                <a:latin typeface="Arial"/>
              </a:rPr>
              <a:t>Analysts expect Tanium to go public soon</a:t>
            </a:r>
          </a:p>
          <a:p>
            <a:pPr marL="285750" indent="-285750">
              <a:lnSpc>
                <a:spcPct val="150000"/>
              </a:lnSpc>
              <a:spcBef>
                <a:spcPts val="200"/>
              </a:spcBef>
              <a:spcAft>
                <a:spcPts val="200"/>
              </a:spcAft>
              <a:buFont typeface="Arial" pitchFamily="34" charset="0"/>
              <a:buChar char="•"/>
            </a:pPr>
            <a:r>
              <a:rPr lang="en-PH" altLang="ja-JP" sz="1600" dirty="0">
                <a:solidFill>
                  <a:srgbClr val="000000"/>
                </a:solidFill>
                <a:latin typeface="Arial"/>
              </a:rPr>
              <a:t>Partner integrations with Palo Alto, Splunk, and Accenture to deliver the Accenture Cyber Defense Platform(ACDP)-Announced at BlackHat</a:t>
            </a:r>
          </a:p>
        </p:txBody>
      </p:sp>
      <p:sp>
        <p:nvSpPr>
          <p:cNvPr id="4" name="タイトル 11"/>
          <p:cNvSpPr txBox="1">
            <a:spLocks/>
          </p:cNvSpPr>
          <p:nvPr/>
        </p:nvSpPr>
        <p:spPr bwMode="gray">
          <a:xfrm>
            <a:off x="2602392" y="134612"/>
            <a:ext cx="2834430"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Company Information</a:t>
            </a:r>
          </a:p>
        </p:txBody>
      </p:sp>
    </p:spTree>
    <p:extLst>
      <p:ext uri="{BB962C8B-B14F-4D97-AF65-F5344CB8AC3E}">
        <p14:creationId xmlns:p14="http://schemas.microsoft.com/office/powerpoint/2010/main" val="55697363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889206" cy="369332"/>
          </a:xfrm>
        </p:spPr>
        <p:txBody>
          <a:bodyPr wrap="none">
            <a:spAutoFit/>
          </a:bodyPr>
          <a:lstStyle/>
          <a:p>
            <a:r>
              <a:rPr lang="en-US" altLang="ja-JP" dirty="0">
                <a:latin typeface="Arial" panose="020B0604020202020204" pitchFamily="34" charset="0"/>
                <a:cs typeface="Arial" panose="020B0604020202020204" pitchFamily="34" charset="0"/>
              </a:rPr>
              <a:t>Buyer Discussions - Detection</a:t>
            </a:r>
            <a:endParaRPr lang="ja-JP" altLang="en-US" dirty="0">
              <a:solidFill>
                <a:schemeClr val="tx2"/>
              </a:solidFill>
              <a:latin typeface="Arial" panose="020B0604020202020204" pitchFamily="34" charset="0"/>
              <a:cs typeface="Arial" panose="020B0604020202020204" pitchFamily="34" charset="0"/>
            </a:endParaRPr>
          </a:p>
        </p:txBody>
      </p:sp>
      <p:graphicFrame>
        <p:nvGraphicFramePr>
          <p:cNvPr id="25" name="Content Placeholder 5"/>
          <p:cNvGraphicFramePr>
            <a:graphicFrameLocks/>
          </p:cNvGraphicFramePr>
          <p:nvPr>
            <p:extLst>
              <p:ext uri="{D42A27DB-BD31-4B8C-83A1-F6EECF244321}">
                <p14:modId xmlns:p14="http://schemas.microsoft.com/office/powerpoint/2010/main" val="3012877306"/>
              </p:ext>
            </p:extLst>
          </p:nvPr>
        </p:nvGraphicFramePr>
        <p:xfrm>
          <a:off x="198439" y="759618"/>
          <a:ext cx="8750808" cy="4164074"/>
        </p:xfrm>
        <a:graphic>
          <a:graphicData uri="http://schemas.openxmlformats.org/drawingml/2006/table">
            <a:tbl>
              <a:tblPr firstRow="1" bandRow="1">
                <a:tableStyleId>{073A0DAA-6AF3-43AB-8588-CEC1D06C72B9}</a:tableStyleId>
              </a:tblPr>
              <a:tblGrid>
                <a:gridCol w="2187702">
                  <a:extLst>
                    <a:ext uri="{9D8B030D-6E8A-4147-A177-3AD203B41FA5}">
                      <a16:colId xmlns:a16="http://schemas.microsoft.com/office/drawing/2014/main" val="20000"/>
                    </a:ext>
                  </a:extLst>
                </a:gridCol>
                <a:gridCol w="2187702">
                  <a:extLst>
                    <a:ext uri="{9D8B030D-6E8A-4147-A177-3AD203B41FA5}">
                      <a16:colId xmlns:a16="http://schemas.microsoft.com/office/drawing/2014/main" val="20002"/>
                    </a:ext>
                  </a:extLst>
                </a:gridCol>
                <a:gridCol w="2187702">
                  <a:extLst>
                    <a:ext uri="{9D8B030D-6E8A-4147-A177-3AD203B41FA5}">
                      <a16:colId xmlns:a16="http://schemas.microsoft.com/office/drawing/2014/main" val="20003"/>
                    </a:ext>
                  </a:extLst>
                </a:gridCol>
                <a:gridCol w="2187702">
                  <a:extLst>
                    <a:ext uri="{9D8B030D-6E8A-4147-A177-3AD203B41FA5}">
                      <a16:colId xmlns:a16="http://schemas.microsoft.com/office/drawing/2014/main" val="20001"/>
                    </a:ext>
                  </a:extLst>
                </a:gridCol>
              </a:tblGrid>
              <a:tr h="472440">
                <a:tc>
                  <a:txBody>
                    <a:bodyPr/>
                    <a:lstStyle/>
                    <a:p>
                      <a:pPr algn="ctr">
                        <a:lnSpc>
                          <a:spcPct val="100000"/>
                        </a:lnSpc>
                        <a:spcBef>
                          <a:spcPts val="0"/>
                        </a:spcBef>
                        <a:spcAft>
                          <a:spcPts val="0"/>
                        </a:spcAft>
                      </a:pPr>
                      <a:r>
                        <a:rPr lang="en-US" sz="1600" kern="1200" dirty="0">
                          <a:solidFill>
                            <a:schemeClr val="bg1"/>
                          </a:solidFill>
                          <a:latin typeface="Arial" pitchFamily="34" charset="0"/>
                          <a:cs typeface="Arial" pitchFamily="34" charset="0"/>
                        </a:rPr>
                        <a:t>Position</a:t>
                      </a:r>
                      <a:endParaRPr lang="en-US" sz="1600" b="1" kern="1200" dirty="0">
                        <a:solidFill>
                          <a:schemeClr val="bg1"/>
                        </a:solidFill>
                        <a:latin typeface="Arial" pitchFamily="34" charset="0"/>
                        <a:ea typeface="+mn-ea"/>
                        <a:cs typeface="Arial" pitchFamily="34" charset="0"/>
                      </a:endParaRPr>
                    </a:p>
                  </a:txBody>
                  <a:tcPr marL="105580" marR="105580" anchor="ctr">
                    <a:lnL w="9525" cap="flat" cmpd="sng" algn="ctr">
                      <a:solidFill>
                        <a:schemeClr val="bg2">
                          <a:lumMod val="50000"/>
                        </a:schemeClr>
                      </a:solidFill>
                      <a:prstDash val="solid"/>
                      <a:round/>
                      <a:headEnd type="none" w="med" len="med"/>
                      <a:tailEnd type="none" w="med" len="med"/>
                    </a:lnL>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I Can’t…</a:t>
                      </a:r>
                      <a:endParaRPr lang="en-US" sz="1600" b="1" dirty="0">
                        <a:solidFill>
                          <a:schemeClr val="bg1"/>
                        </a:solidFill>
                        <a:latin typeface="Arial" pitchFamily="34" charset="0"/>
                        <a:cs typeface="Arial" pitchFamily="34" charset="0"/>
                      </a:endParaRPr>
                    </a:p>
                  </a:txBody>
                  <a:tcPr marL="105580" marR="105580" anchor="ctr">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I Want</a:t>
                      </a:r>
                      <a:endParaRPr lang="en-US" sz="1600" b="1" dirty="0">
                        <a:solidFill>
                          <a:schemeClr val="bg1"/>
                        </a:solidFill>
                        <a:latin typeface="Arial" pitchFamily="34" charset="0"/>
                        <a:cs typeface="Arial" pitchFamily="34" charset="0"/>
                      </a:endParaRPr>
                    </a:p>
                  </a:txBody>
                  <a:tcPr marL="105580" marR="105580" anchor="ctr">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Key Messages</a:t>
                      </a:r>
                      <a:endParaRPr lang="en-US" sz="1600" b="1" dirty="0">
                        <a:solidFill>
                          <a:schemeClr val="bg1"/>
                        </a:solidFill>
                        <a:latin typeface="Arial" pitchFamily="34" charset="0"/>
                        <a:cs typeface="Arial" pitchFamily="34" charset="0"/>
                      </a:endParaRPr>
                    </a:p>
                  </a:txBody>
                  <a:tcPr marL="105580" marR="105580" anchor="ctr">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691634">
                <a:tc>
                  <a:txBody>
                    <a:bodyPr/>
                    <a:lstStyle/>
                    <a:p>
                      <a:pPr algn="ctr">
                        <a:lnSpc>
                          <a:spcPts val="1200"/>
                        </a:lnSpc>
                        <a:spcBef>
                          <a:spcPts val="0"/>
                        </a:spcBef>
                        <a:spcAft>
                          <a:spcPts val="0"/>
                        </a:spcAft>
                      </a:pPr>
                      <a:r>
                        <a:rPr lang="en-US" sz="1100" b="1" dirty="0">
                          <a:solidFill>
                            <a:schemeClr val="tx2"/>
                          </a:solidFill>
                          <a:latin typeface="Arial" pitchFamily="34" charset="0"/>
                          <a:ea typeface="Helvetica" charset="0"/>
                          <a:cs typeface="Arial" pitchFamily="34" charset="0"/>
                        </a:rPr>
                        <a:t>CISO, CIO, or Head of Information Security</a:t>
                      </a:r>
                    </a:p>
                    <a:p>
                      <a:pPr algn="ctr">
                        <a:lnSpc>
                          <a:spcPts val="1200"/>
                        </a:lnSpc>
                        <a:spcBef>
                          <a:spcPts val="0"/>
                        </a:spcBef>
                        <a:spcAft>
                          <a:spcPts val="0"/>
                        </a:spcAft>
                      </a:pPr>
                      <a:r>
                        <a:rPr lang="en-US" sz="1100" b="1" dirty="0">
                          <a:solidFill>
                            <a:schemeClr val="tx2"/>
                          </a:solidFill>
                          <a:latin typeface="Arial" pitchFamily="34" charset="0"/>
                          <a:ea typeface="Helvetica" charset="0"/>
                          <a:cs typeface="Arial" pitchFamily="34" charset="0"/>
                        </a:rPr>
                        <a:t>(Economic)</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rgbClr val="FF0000"/>
                          </a:solidFill>
                          <a:latin typeface="Arial" pitchFamily="34" charset="0"/>
                          <a:ea typeface="Helvetica" charset="0"/>
                          <a:cs typeface="Arial" pitchFamily="34" charset="0"/>
                        </a:rPr>
                        <a:t>Put my organization’s reputation at risk</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Assess risk exposure of data  </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Solve the problem by adding more layers of perimeter security software</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Risk failing compliance with industry policies</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Risk being shut down by an intruder</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Continue to invest in tools that can’t detect unknown threats</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Easily communicate the risks to my peers</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lvl="0" indent="-293688">
                        <a:lnSpc>
                          <a:spcPts val="1200"/>
                        </a:lnSpc>
                        <a:spcBef>
                          <a:spcPts val="0"/>
                        </a:spcBef>
                        <a:spcAft>
                          <a:spcPts val="0"/>
                        </a:spcAft>
                        <a:buSzPct val="100000"/>
                        <a:buFont typeface="Arial" pitchFamily="34" charset="0"/>
                        <a:buChar char="•"/>
                      </a:pPr>
                      <a:r>
                        <a:rPr lang="en-US" sz="1100" b="0" kern="1200" baseline="0" dirty="0">
                          <a:solidFill>
                            <a:srgbClr val="FF0000"/>
                          </a:solidFill>
                          <a:latin typeface="Arial" pitchFamily="34" charset="0"/>
                          <a:ea typeface="Helvetica" charset="0"/>
                          <a:cs typeface="Arial" pitchFamily="34" charset="0"/>
                        </a:rPr>
                        <a:t>To understand where risk lies within my organization</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To reduce my organization’s reputational risk associated with security breaches</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To avoid falling out of compliance with industry policies </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To secure corporate data</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To easily demonstrate to the CEO why certain actions are needed, or how my efforts have improved security</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By mitigating the risks of cyber threats and compliance violations, Above Security saves the enterprise time/money/IP that would be lost as a result of a violation/breach in compliance/security.</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Above Security provides immediate insights to internal or external data risk</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Above Security outputs one-glance easy-to-understand reports on security posture and readiness</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21" r="721"/>
          <a:stretch/>
        </p:blipFill>
        <p:spPr bwMode="auto">
          <a:xfrm>
            <a:off x="426195" y="2931790"/>
            <a:ext cx="1732550" cy="1828800"/>
          </a:xfrm>
          <a:prstGeom prst="rect">
            <a:avLst/>
          </a:prstGeom>
          <a:solidFill>
            <a:schemeClr val="bg1"/>
          </a:solidFill>
          <a:ln>
            <a:solidFill>
              <a:schemeClr val="bg2">
                <a:lumMod val="50000"/>
              </a:schemeClr>
            </a:solidFill>
          </a:ln>
        </p:spPr>
      </p:pic>
    </p:spTree>
    <p:extLst>
      <p:ext uri="{BB962C8B-B14F-4D97-AF65-F5344CB8AC3E}">
        <p14:creationId xmlns:p14="http://schemas.microsoft.com/office/powerpoint/2010/main" val="1984726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253869" cy="369332"/>
          </a:xfrm>
        </p:spPr>
        <p:txBody>
          <a:bodyPr wrap="none">
            <a:spAutoFit/>
          </a:bodyPr>
          <a:lstStyle/>
          <a:p>
            <a:r>
              <a:rPr lang="en-US" altLang="ja-JP" dirty="0">
                <a:latin typeface="Arial" panose="020B0604020202020204" pitchFamily="34" charset="0"/>
                <a:cs typeface="Arial" panose="020B0604020202020204" pitchFamily="34" charset="0"/>
              </a:rPr>
              <a:t>TANIUM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4477078" cy="4031873"/>
          </a:xfrm>
          <a:prstGeom prst="rect">
            <a:avLst/>
          </a:prstGeom>
          <a:noFill/>
          <a:ln w="3175" cap="rnd">
            <a:noFill/>
            <a:miter lim="800000"/>
            <a:headEnd/>
            <a:tailEnd/>
          </a:ln>
        </p:spPr>
        <p:txBody>
          <a:bodyPr wrap="square">
            <a:spAutoFit/>
          </a:bodyPr>
          <a:lstStyle/>
          <a:p>
            <a:pPr marL="285750" indent="-285750">
              <a:lnSpc>
                <a:spcPct val="150000"/>
              </a:lnSpc>
              <a:spcBef>
                <a:spcPts val="300"/>
              </a:spcBef>
              <a:spcAft>
                <a:spcPts val="300"/>
              </a:spcAft>
              <a:buFont typeface="Arial" pitchFamily="34" charset="0"/>
              <a:buChar char="•"/>
            </a:pPr>
            <a:r>
              <a:rPr lang="en-PH" altLang="ja-JP" sz="1400" dirty="0">
                <a:solidFill>
                  <a:srgbClr val="000000"/>
                </a:solidFill>
                <a:latin typeface="Arial"/>
              </a:rPr>
              <a:t>15-Second Visibility, scalability</a:t>
            </a:r>
          </a:p>
          <a:p>
            <a:pPr marL="285750" indent="-285750">
              <a:lnSpc>
                <a:spcPct val="150000"/>
              </a:lnSpc>
              <a:spcBef>
                <a:spcPts val="300"/>
              </a:spcBef>
              <a:spcAft>
                <a:spcPts val="300"/>
              </a:spcAft>
              <a:buFont typeface="Arial" pitchFamily="34" charset="0"/>
              <a:buChar char="•"/>
            </a:pPr>
            <a:r>
              <a:rPr lang="en-PH" altLang="ja-JP" sz="1400" dirty="0">
                <a:solidFill>
                  <a:srgbClr val="000000"/>
                </a:solidFill>
                <a:latin typeface="Arial"/>
              </a:rPr>
              <a:t>Peer-to-peer system. Avoids deployment of large servers</a:t>
            </a:r>
          </a:p>
          <a:p>
            <a:pPr marL="285750" indent="-285750">
              <a:lnSpc>
                <a:spcPct val="150000"/>
              </a:lnSpc>
              <a:spcBef>
                <a:spcPts val="300"/>
              </a:spcBef>
              <a:spcAft>
                <a:spcPts val="300"/>
              </a:spcAft>
              <a:buFont typeface="Arial" pitchFamily="34" charset="0"/>
              <a:buChar char="•"/>
            </a:pPr>
            <a:r>
              <a:rPr lang="en-PH" altLang="ja-JP" sz="1400" dirty="0">
                <a:solidFill>
                  <a:srgbClr val="000000"/>
                </a:solidFill>
                <a:latin typeface="Arial"/>
              </a:rPr>
              <a:t>“Google for your IT infrastructure”</a:t>
            </a:r>
          </a:p>
          <a:p>
            <a:pPr marL="285750" indent="-285750">
              <a:lnSpc>
                <a:spcPct val="150000"/>
              </a:lnSpc>
              <a:spcBef>
                <a:spcPts val="300"/>
              </a:spcBef>
              <a:spcAft>
                <a:spcPts val="300"/>
              </a:spcAft>
              <a:buFont typeface="Arial" pitchFamily="34" charset="0"/>
              <a:buChar char="•"/>
            </a:pPr>
            <a:r>
              <a:rPr lang="en-PH" altLang="ja-JP" sz="1400" dirty="0">
                <a:solidFill>
                  <a:srgbClr val="000000"/>
                </a:solidFill>
                <a:latin typeface="Arial"/>
              </a:rPr>
              <a:t>“Only security and systems management platform available to allow you to ask, know, and act in seconds across your entire IT environment”</a:t>
            </a:r>
          </a:p>
          <a:p>
            <a:pPr marL="285750" indent="-285750">
              <a:lnSpc>
                <a:spcPct val="150000"/>
              </a:lnSpc>
              <a:spcBef>
                <a:spcPts val="300"/>
              </a:spcBef>
              <a:spcAft>
                <a:spcPts val="300"/>
              </a:spcAft>
              <a:buFont typeface="Arial" pitchFamily="34" charset="0"/>
              <a:buChar char="•"/>
            </a:pPr>
            <a:r>
              <a:rPr lang="en-PH" altLang="ja-JP" sz="1400" dirty="0">
                <a:solidFill>
                  <a:srgbClr val="000000"/>
                </a:solidFill>
                <a:latin typeface="Arial"/>
              </a:rPr>
              <a:t>Take action at scale: change millions of endpoints as needed in seconds</a:t>
            </a:r>
          </a:p>
          <a:p>
            <a:pPr marL="285750" indent="-285750">
              <a:lnSpc>
                <a:spcPct val="150000"/>
              </a:lnSpc>
              <a:spcBef>
                <a:spcPts val="300"/>
              </a:spcBef>
              <a:spcAft>
                <a:spcPts val="300"/>
              </a:spcAft>
              <a:buFont typeface="Arial" pitchFamily="34" charset="0"/>
              <a:buChar char="•"/>
            </a:pPr>
            <a:r>
              <a:rPr lang="en-PH" altLang="ja-JP" sz="1400" b="1" dirty="0">
                <a:solidFill>
                  <a:srgbClr val="000000"/>
                </a:solidFill>
                <a:latin typeface="Arial"/>
              </a:rPr>
              <a:t>Value Proposition </a:t>
            </a:r>
            <a:r>
              <a:rPr lang="en-PH" altLang="ja-JP" sz="1400" dirty="0">
                <a:solidFill>
                  <a:srgbClr val="000000"/>
                </a:solidFill>
                <a:latin typeface="Arial"/>
              </a:rPr>
              <a:t>– </a:t>
            </a:r>
            <a:r>
              <a:rPr lang="en-PH" altLang="ja-JP" sz="1400" i="1" dirty="0">
                <a:solidFill>
                  <a:srgbClr val="000000"/>
                </a:solidFill>
                <a:latin typeface="Arial"/>
              </a:rPr>
              <a:t>15-Second Visibility, Google for your enterprise, P2P</a:t>
            </a:r>
          </a:p>
        </p:txBody>
      </p:sp>
      <p:sp>
        <p:nvSpPr>
          <p:cNvPr id="4" name="タイトル 11"/>
          <p:cNvSpPr txBox="1">
            <a:spLocks/>
          </p:cNvSpPr>
          <p:nvPr/>
        </p:nvSpPr>
        <p:spPr bwMode="gray">
          <a:xfrm>
            <a:off x="2602392" y="134612"/>
            <a:ext cx="2834430"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Company Information</a:t>
            </a:r>
          </a:p>
        </p:txBody>
      </p:sp>
      <p:pic>
        <p:nvPicPr>
          <p:cNvPr id="7" name="Picture 6"/>
          <p:cNvPicPr>
            <a:picLocks noChangeAspect="1"/>
          </p:cNvPicPr>
          <p:nvPr/>
        </p:nvPicPr>
        <p:blipFill>
          <a:blip r:embed="rId3"/>
          <a:stretch>
            <a:fillRect/>
          </a:stretch>
        </p:blipFill>
        <p:spPr>
          <a:xfrm>
            <a:off x="4675517" y="759618"/>
            <a:ext cx="4273730" cy="2332257"/>
          </a:xfrm>
          <a:prstGeom prst="rect">
            <a:avLst/>
          </a:prstGeom>
        </p:spPr>
      </p:pic>
    </p:spTree>
    <p:extLst>
      <p:ext uri="{BB962C8B-B14F-4D97-AF65-F5344CB8AC3E}">
        <p14:creationId xmlns:p14="http://schemas.microsoft.com/office/powerpoint/2010/main" val="19934153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1"/>
          <p:cNvSpPr txBox="1">
            <a:spLocks noChangeArrowheads="1"/>
          </p:cNvSpPr>
          <p:nvPr/>
        </p:nvSpPr>
        <p:spPr bwMode="gray">
          <a:xfrm>
            <a:off x="198439" y="759618"/>
            <a:ext cx="8750808" cy="4259115"/>
          </a:xfrm>
          <a:prstGeom prst="rect">
            <a:avLst/>
          </a:prstGeom>
          <a:noFill/>
          <a:ln w="3175" cap="rnd">
            <a:noFill/>
            <a:miter lim="800000"/>
            <a:headEnd/>
            <a:tailEnd/>
          </a:ln>
        </p:spPr>
        <p:txBody>
          <a:bodyPr wrap="square">
            <a:spAutoFit/>
          </a:bodyPr>
          <a:lstStyle/>
          <a:p>
            <a:pPr marL="285750" indent="-285750">
              <a:lnSpc>
                <a:spcPct val="130000"/>
              </a:lnSpc>
              <a:spcBef>
                <a:spcPts val="200"/>
              </a:spcBef>
              <a:spcAft>
                <a:spcPts val="200"/>
              </a:spcAft>
              <a:buFont typeface="Arial" pitchFamily="34" charset="0"/>
              <a:buChar char="•"/>
            </a:pPr>
            <a:r>
              <a:rPr lang="en-PH" altLang="ja-JP" sz="1600" b="1" dirty="0">
                <a:solidFill>
                  <a:srgbClr val="000000"/>
                </a:solidFill>
                <a:latin typeface="Arial"/>
              </a:rPr>
              <a:t>Forensic Analysis</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“Tanium Trace” (Released June 2015) conducts live forensic analysis on an individual endpoint</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Allows IR teams to search, filter, and visualize forensic data</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IR Teams can rapidly conduct live forensic analyses on endpoints remotely</a:t>
            </a:r>
          </a:p>
          <a:p>
            <a:pPr marL="285750" indent="-285750">
              <a:lnSpc>
                <a:spcPct val="130000"/>
              </a:lnSpc>
              <a:spcBef>
                <a:spcPts val="200"/>
              </a:spcBef>
              <a:spcAft>
                <a:spcPts val="200"/>
              </a:spcAft>
              <a:buFont typeface="Arial" pitchFamily="34" charset="0"/>
              <a:buChar char="•"/>
            </a:pPr>
            <a:r>
              <a:rPr lang="en-PH" altLang="ja-JP" sz="1600" b="1" dirty="0">
                <a:solidFill>
                  <a:srgbClr val="000000"/>
                </a:solidFill>
                <a:latin typeface="Arial"/>
              </a:rPr>
              <a:t>Continuous Monitoring</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Continuously recording system activity through Tanium Trace module</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Trace records endpoint activities such as file system, process, network connections, hashes for executed processes, registry and security events through kernel-level monitoring</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Can detect rootkits or other advanced counter-forensic techniques employed by attackers</a:t>
            </a:r>
            <a:endParaRPr lang="en-PH" altLang="ja-JP" sz="1600" i="1" dirty="0">
              <a:solidFill>
                <a:srgbClr val="000000"/>
              </a:solidFill>
              <a:latin typeface="Arial"/>
            </a:endParaRPr>
          </a:p>
        </p:txBody>
      </p:sp>
      <p:pic>
        <p:nvPicPr>
          <p:cNvPr id="6" name="Picture 5"/>
          <p:cNvPicPr>
            <a:picLocks noChangeAspect="1"/>
          </p:cNvPicPr>
          <p:nvPr/>
        </p:nvPicPr>
        <p:blipFill rotWithShape="1">
          <a:blip r:embed="rId3"/>
          <a:srcRect t="21110" b="9356"/>
          <a:stretch/>
        </p:blipFill>
        <p:spPr>
          <a:xfrm>
            <a:off x="6935637" y="759618"/>
            <a:ext cx="2013609" cy="400050"/>
          </a:xfrm>
          <a:prstGeom prst="rect">
            <a:avLst/>
          </a:prstGeom>
        </p:spPr>
      </p:pic>
      <p:sp>
        <p:nvSpPr>
          <p:cNvPr id="12" name="タイトル 11"/>
          <p:cNvSpPr>
            <a:spLocks noGrp="1"/>
          </p:cNvSpPr>
          <p:nvPr>
            <p:ph type="title"/>
          </p:nvPr>
        </p:nvSpPr>
        <p:spPr bwMode="gray">
          <a:xfrm>
            <a:off x="113192" y="134612"/>
            <a:ext cx="1253869" cy="369332"/>
          </a:xfrm>
        </p:spPr>
        <p:txBody>
          <a:bodyPr wrap="none">
            <a:spAutoFit/>
          </a:bodyPr>
          <a:lstStyle/>
          <a:p>
            <a:r>
              <a:rPr lang="en-US" altLang="ja-JP" dirty="0">
                <a:latin typeface="Arial" panose="020B0604020202020204" pitchFamily="34" charset="0"/>
                <a:cs typeface="Arial" panose="020B0604020202020204" pitchFamily="34" charset="0"/>
              </a:rPr>
              <a:t>TANIUM </a:t>
            </a:r>
            <a:endParaRPr lang="ja-JP" altLang="en-US" dirty="0">
              <a:latin typeface="Arial" panose="020B0604020202020204" pitchFamily="34" charset="0"/>
              <a:cs typeface="Arial" panose="020B0604020202020204" pitchFamily="34" charset="0"/>
            </a:endParaRP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spTree>
    <p:extLst>
      <p:ext uri="{BB962C8B-B14F-4D97-AF65-F5344CB8AC3E}">
        <p14:creationId xmlns:p14="http://schemas.microsoft.com/office/powerpoint/2010/main" val="261392211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253869" cy="369332"/>
          </a:xfrm>
        </p:spPr>
        <p:txBody>
          <a:bodyPr wrap="none">
            <a:spAutoFit/>
          </a:bodyPr>
          <a:lstStyle/>
          <a:p>
            <a:r>
              <a:rPr lang="en-US" altLang="ja-JP" dirty="0">
                <a:latin typeface="Arial" panose="020B0604020202020204" pitchFamily="34" charset="0"/>
                <a:cs typeface="Arial" panose="020B0604020202020204" pitchFamily="34" charset="0"/>
              </a:rPr>
              <a:t>TANIUM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4154984"/>
          </a:xfrm>
          <a:prstGeom prst="rect">
            <a:avLst/>
          </a:prstGeom>
          <a:noFill/>
          <a:ln w="3175" cap="rnd">
            <a:noFill/>
            <a:miter lim="800000"/>
            <a:headEnd/>
            <a:tailEnd/>
          </a:ln>
        </p:spPr>
        <p:txBody>
          <a:bodyPr wrap="square">
            <a:spAutoFit/>
          </a:bodyPr>
          <a:lstStyle/>
          <a:p>
            <a:pPr marL="285750" indent="-285750">
              <a:lnSpc>
                <a:spcPct val="100000"/>
              </a:lnSpc>
              <a:spcBef>
                <a:spcPts val="0"/>
              </a:spcBef>
              <a:spcAft>
                <a:spcPts val="0"/>
              </a:spcAft>
              <a:buFont typeface="Arial" pitchFamily="34" charset="0"/>
              <a:buChar char="•"/>
            </a:pPr>
            <a:r>
              <a:rPr lang="en-PH" altLang="ja-JP" sz="1200" b="1" dirty="0">
                <a:solidFill>
                  <a:srgbClr val="000000"/>
                </a:solidFill>
                <a:latin typeface="Arial"/>
              </a:rPr>
              <a:t>Supported OS</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Windows</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Mac OS X</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Linux</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Solaris</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IBM </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Some add-on modules (IOC Detect, IR, Trace) are limited to Windows and Mac</a:t>
            </a:r>
          </a:p>
          <a:p>
            <a:pPr marL="285750" indent="-285750">
              <a:lnSpc>
                <a:spcPct val="100000"/>
              </a:lnSpc>
              <a:spcBef>
                <a:spcPts val="0"/>
              </a:spcBef>
              <a:spcAft>
                <a:spcPts val="0"/>
              </a:spcAft>
              <a:buFont typeface="Arial" pitchFamily="34" charset="0"/>
              <a:buChar char="•"/>
            </a:pPr>
            <a:r>
              <a:rPr lang="en-PH" altLang="ja-JP" sz="1200" b="1" dirty="0">
                <a:solidFill>
                  <a:srgbClr val="000000"/>
                </a:solidFill>
                <a:latin typeface="Arial"/>
              </a:rPr>
              <a:t>Integration</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New integrations with Accenture, Splunk and Palo Alto Networks to develop the Accenture Cyber Defense Platform</a:t>
            </a:r>
          </a:p>
          <a:p>
            <a:pPr marL="285750" indent="-285750">
              <a:lnSpc>
                <a:spcPct val="100000"/>
              </a:lnSpc>
              <a:spcBef>
                <a:spcPts val="0"/>
              </a:spcBef>
              <a:spcAft>
                <a:spcPts val="0"/>
              </a:spcAft>
              <a:buFont typeface="Arial" pitchFamily="34" charset="0"/>
              <a:buChar char="•"/>
            </a:pPr>
            <a:r>
              <a:rPr lang="en-PH" altLang="ja-JP" sz="1200" b="1" dirty="0">
                <a:solidFill>
                  <a:srgbClr val="000000"/>
                </a:solidFill>
                <a:latin typeface="Arial"/>
              </a:rPr>
              <a:t>Signature-less Malware Detection</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Performs on-demand IOC scans or scheduled automated scans at customizable intervals</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Uses simple-English language queries</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Automated Tanium IOC Detect by translating threat intel data from multiple sources</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“Detection on every endpoint in seconds”</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Detection achieved by comparing IOC feeds (via Open IOC, YARA, SITX, CybOX or TAXII) to current state or event history. Does not provide its own IOC feeds.</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Can evaluate complex IOC attributes, such as filenames, registry settings, IP addresses, MD5 hashes, or </a:t>
            </a:r>
            <a:br>
              <a:rPr lang="en-PH" altLang="ja-JP" sz="1200" dirty="0">
                <a:solidFill>
                  <a:srgbClr val="000000"/>
                </a:solidFill>
                <a:latin typeface="Arial"/>
              </a:rPr>
            </a:br>
            <a:r>
              <a:rPr lang="en-PH" altLang="ja-JP" sz="1200" dirty="0">
                <a:solidFill>
                  <a:srgbClr val="000000"/>
                </a:solidFill>
                <a:latin typeface="Arial"/>
              </a:rPr>
              <a:t>suspicious behaviors</a:t>
            </a:r>
          </a:p>
          <a:p>
            <a:pPr marL="285750" indent="-285750">
              <a:lnSpc>
                <a:spcPct val="100000"/>
              </a:lnSpc>
              <a:spcBef>
                <a:spcPts val="0"/>
              </a:spcBef>
              <a:spcAft>
                <a:spcPts val="0"/>
              </a:spcAft>
              <a:buFont typeface="Arial" pitchFamily="34" charset="0"/>
              <a:buChar char="•"/>
            </a:pPr>
            <a:r>
              <a:rPr lang="en-PH" altLang="ja-JP" sz="1200" b="1" dirty="0">
                <a:solidFill>
                  <a:srgbClr val="000000"/>
                </a:solidFill>
                <a:latin typeface="Arial"/>
              </a:rPr>
              <a:t>Incident Response Automation</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Kill process, deploys patches, get copy of logs, uninstall applications, quarantining machines, shut down machines, collecting data, isolation, notifying the user and marking machines for reimaging</a:t>
            </a:r>
          </a:p>
          <a:p>
            <a:pPr marL="569913" indent="-285750">
              <a:lnSpc>
                <a:spcPct val="100000"/>
              </a:lnSpc>
              <a:spcBef>
                <a:spcPts val="0"/>
              </a:spcBef>
              <a:spcAft>
                <a:spcPts val="0"/>
              </a:spcAft>
              <a:buFont typeface="Arial" pitchFamily="34" charset="0"/>
              <a:buChar char="•"/>
            </a:pPr>
            <a:r>
              <a:rPr lang="en-PH" altLang="ja-JP" sz="1200" dirty="0">
                <a:solidFill>
                  <a:srgbClr val="000000"/>
                </a:solidFill>
                <a:latin typeface="Arial"/>
              </a:rPr>
              <a:t>Enables continuous hunting for abnormal anomalous activity</a:t>
            </a: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pic>
        <p:nvPicPr>
          <p:cNvPr id="6" name="Picture 5"/>
          <p:cNvPicPr>
            <a:picLocks noChangeAspect="1"/>
          </p:cNvPicPr>
          <p:nvPr/>
        </p:nvPicPr>
        <p:blipFill rotWithShape="1">
          <a:blip r:embed="rId3"/>
          <a:srcRect t="21110" b="9356"/>
          <a:stretch/>
        </p:blipFill>
        <p:spPr>
          <a:xfrm>
            <a:off x="6935637" y="759618"/>
            <a:ext cx="2013609" cy="400050"/>
          </a:xfrm>
          <a:prstGeom prst="rect">
            <a:avLst/>
          </a:prstGeom>
        </p:spPr>
      </p:pic>
    </p:spTree>
    <p:extLst>
      <p:ext uri="{BB962C8B-B14F-4D97-AF65-F5344CB8AC3E}">
        <p14:creationId xmlns:p14="http://schemas.microsoft.com/office/powerpoint/2010/main" val="17852476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253869" cy="369332"/>
          </a:xfrm>
        </p:spPr>
        <p:txBody>
          <a:bodyPr wrap="none">
            <a:spAutoFit/>
          </a:bodyPr>
          <a:lstStyle/>
          <a:p>
            <a:r>
              <a:rPr lang="en-US" altLang="ja-JP" dirty="0">
                <a:latin typeface="Arial" panose="020B0604020202020204" pitchFamily="34" charset="0"/>
                <a:cs typeface="Arial" panose="020B0604020202020204" pitchFamily="34" charset="0"/>
              </a:rPr>
              <a:t>TANIUM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4074962"/>
          </a:xfrm>
          <a:prstGeom prst="rect">
            <a:avLst/>
          </a:prstGeom>
          <a:noFill/>
          <a:ln w="3175" cap="rnd">
            <a:noFill/>
            <a:miter lim="800000"/>
            <a:headEnd/>
            <a:tailEnd/>
          </a:ln>
        </p:spPr>
        <p:txBody>
          <a:bodyPr wrap="square">
            <a:spAutoFit/>
          </a:bodyPr>
          <a:lstStyle/>
          <a:p>
            <a:pPr marL="285750" indent="-285750">
              <a:lnSpc>
                <a:spcPct val="130000"/>
              </a:lnSpc>
              <a:spcBef>
                <a:spcPts val="200"/>
              </a:spcBef>
              <a:spcAft>
                <a:spcPts val="200"/>
              </a:spcAft>
              <a:buFont typeface="Arial" pitchFamily="34" charset="0"/>
              <a:buChar char="•"/>
            </a:pPr>
            <a:r>
              <a:rPr lang="en-PH" altLang="ja-JP" sz="1600" b="1" dirty="0">
                <a:solidFill>
                  <a:srgbClr val="000000"/>
                </a:solidFill>
                <a:latin typeface="Arial"/>
              </a:rPr>
              <a:t>Prevention</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Offers Tanium Protect</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Leverages AV, firewall, application control</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Protection to reduce attack surface and prevent further spread </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Creates policies to block malicious network connections or software</a:t>
            </a:r>
          </a:p>
          <a:p>
            <a:pPr marL="285750" indent="-285750">
              <a:lnSpc>
                <a:spcPct val="130000"/>
              </a:lnSpc>
              <a:spcBef>
                <a:spcPts val="200"/>
              </a:spcBef>
              <a:spcAft>
                <a:spcPts val="200"/>
              </a:spcAft>
              <a:buFont typeface="Arial" pitchFamily="34" charset="0"/>
              <a:buChar char="•"/>
            </a:pPr>
            <a:r>
              <a:rPr lang="en-PH" altLang="ja-JP" sz="1600" b="1" dirty="0">
                <a:solidFill>
                  <a:srgbClr val="000000"/>
                </a:solidFill>
                <a:latin typeface="Arial"/>
              </a:rPr>
              <a:t>Threat Intel</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Threat Intel integrations with ThreatStream and iSIGHT Partners, and open platforms like Soltra Edge</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Extra cost</a:t>
            </a:r>
          </a:p>
          <a:p>
            <a:pPr marL="285750" indent="-285750">
              <a:lnSpc>
                <a:spcPct val="130000"/>
              </a:lnSpc>
              <a:spcBef>
                <a:spcPts val="200"/>
              </a:spcBef>
              <a:spcAft>
                <a:spcPts val="200"/>
              </a:spcAft>
              <a:buFont typeface="Arial" pitchFamily="34" charset="0"/>
              <a:buChar char="•"/>
            </a:pPr>
            <a:r>
              <a:rPr lang="en-PH" altLang="ja-JP" sz="1600" b="1" dirty="0">
                <a:solidFill>
                  <a:srgbClr val="000000"/>
                </a:solidFill>
                <a:latin typeface="Arial"/>
              </a:rPr>
              <a:t>Pricing</a:t>
            </a:r>
          </a:p>
          <a:p>
            <a:pPr marL="569913"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25K endpoints for 3 years=$2.1M (contract value discounted)</a:t>
            </a: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pic>
        <p:nvPicPr>
          <p:cNvPr id="6" name="Picture 5"/>
          <p:cNvPicPr>
            <a:picLocks noChangeAspect="1"/>
          </p:cNvPicPr>
          <p:nvPr/>
        </p:nvPicPr>
        <p:blipFill rotWithShape="1">
          <a:blip r:embed="rId3"/>
          <a:srcRect t="21110" b="9356"/>
          <a:stretch/>
        </p:blipFill>
        <p:spPr>
          <a:xfrm>
            <a:off x="6935637" y="759618"/>
            <a:ext cx="2013609" cy="400050"/>
          </a:xfrm>
          <a:prstGeom prst="rect">
            <a:avLst/>
          </a:prstGeom>
        </p:spPr>
      </p:pic>
    </p:spTree>
    <p:extLst>
      <p:ext uri="{BB962C8B-B14F-4D97-AF65-F5344CB8AC3E}">
        <p14:creationId xmlns:p14="http://schemas.microsoft.com/office/powerpoint/2010/main" val="295256550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798617" cy="369332"/>
          </a:xfrm>
        </p:spPr>
        <p:txBody>
          <a:bodyPr wrap="none">
            <a:spAutoFit/>
          </a:bodyPr>
          <a:lstStyle/>
          <a:p>
            <a:r>
              <a:rPr lang="en-US" altLang="ja-JP" dirty="0">
                <a:latin typeface="Arial" panose="020B0604020202020204" pitchFamily="34" charset="0"/>
                <a:cs typeface="Arial" panose="020B0604020202020204" pitchFamily="34" charset="0"/>
              </a:rPr>
              <a:t>RSA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2607380"/>
          </a:xfrm>
          <a:prstGeom prst="rect">
            <a:avLst/>
          </a:prstGeom>
          <a:noFill/>
          <a:ln w="3175" cap="rnd">
            <a:noFill/>
            <a:miter lim="800000"/>
            <a:headEnd/>
            <a:tailEnd/>
          </a:ln>
        </p:spPr>
        <p:txBody>
          <a:bodyPr wrap="square">
            <a:spAutoFit/>
          </a:bodyPr>
          <a:lstStyle/>
          <a:p>
            <a:pPr marL="285750"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Located in Bedford, MA</a:t>
            </a:r>
          </a:p>
          <a:p>
            <a:pPr marL="285750" indent="-285750">
              <a:lnSpc>
                <a:spcPct val="130000"/>
              </a:lnSpc>
              <a:spcBef>
                <a:spcPts val="200"/>
              </a:spcBef>
              <a:spcAft>
                <a:spcPts val="200"/>
              </a:spcAft>
              <a:buFont typeface="Arial" pitchFamily="34" charset="0"/>
              <a:buChar char="•"/>
            </a:pPr>
            <a:endParaRPr lang="en-PH" altLang="ja-JP" sz="1600" dirty="0">
              <a:solidFill>
                <a:srgbClr val="000000"/>
              </a:solidFill>
              <a:latin typeface="Arial"/>
            </a:endParaRPr>
          </a:p>
          <a:p>
            <a:pPr marL="285750"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Acquired by EMC Corporation</a:t>
            </a:r>
          </a:p>
          <a:p>
            <a:pPr marL="285750" indent="-285750">
              <a:lnSpc>
                <a:spcPct val="130000"/>
              </a:lnSpc>
              <a:spcBef>
                <a:spcPts val="200"/>
              </a:spcBef>
              <a:spcAft>
                <a:spcPts val="200"/>
              </a:spcAft>
              <a:buFont typeface="Arial" pitchFamily="34" charset="0"/>
              <a:buChar char="•"/>
            </a:pPr>
            <a:endParaRPr lang="en-PH" altLang="ja-JP" sz="1600" dirty="0">
              <a:solidFill>
                <a:srgbClr val="000000"/>
              </a:solidFill>
              <a:latin typeface="Arial"/>
            </a:endParaRPr>
          </a:p>
          <a:p>
            <a:pPr marL="285750"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Security division of EMC</a:t>
            </a:r>
          </a:p>
          <a:p>
            <a:pPr marL="285750" indent="-285750">
              <a:lnSpc>
                <a:spcPct val="130000"/>
              </a:lnSpc>
              <a:spcBef>
                <a:spcPts val="200"/>
              </a:spcBef>
              <a:spcAft>
                <a:spcPts val="200"/>
              </a:spcAft>
              <a:buFont typeface="Arial" pitchFamily="34" charset="0"/>
              <a:buChar char="•"/>
            </a:pPr>
            <a:endParaRPr lang="en-PH" altLang="ja-JP" sz="1600" dirty="0">
              <a:solidFill>
                <a:srgbClr val="000000"/>
              </a:solidFill>
              <a:latin typeface="Arial"/>
            </a:endParaRPr>
          </a:p>
          <a:p>
            <a:pPr marL="285750" indent="-285750">
              <a:lnSpc>
                <a:spcPct val="130000"/>
              </a:lnSpc>
              <a:spcBef>
                <a:spcPts val="200"/>
              </a:spcBef>
              <a:spcAft>
                <a:spcPts val="200"/>
              </a:spcAft>
              <a:buFont typeface="Arial" pitchFamily="34" charset="0"/>
              <a:buChar char="•"/>
            </a:pPr>
            <a:r>
              <a:rPr lang="en-PH" altLang="ja-JP" sz="1600" dirty="0">
                <a:solidFill>
                  <a:srgbClr val="000000"/>
                </a:solidFill>
                <a:latin typeface="Arial"/>
              </a:rPr>
              <a:t>EMC Revenue=$24.4B</a:t>
            </a:r>
          </a:p>
        </p:txBody>
      </p:sp>
      <p:sp>
        <p:nvSpPr>
          <p:cNvPr id="4" name="タイトル 11"/>
          <p:cNvSpPr txBox="1">
            <a:spLocks/>
          </p:cNvSpPr>
          <p:nvPr/>
        </p:nvSpPr>
        <p:spPr bwMode="gray">
          <a:xfrm>
            <a:off x="2602392" y="134612"/>
            <a:ext cx="2834430"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Company Information</a:t>
            </a:r>
          </a:p>
        </p:txBody>
      </p:sp>
    </p:spTree>
    <p:extLst>
      <p:ext uri="{BB962C8B-B14F-4D97-AF65-F5344CB8AC3E}">
        <p14:creationId xmlns:p14="http://schemas.microsoft.com/office/powerpoint/2010/main" val="305934569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553904" cy="369332"/>
          </a:xfrm>
        </p:spPr>
        <p:txBody>
          <a:bodyPr wrap="none">
            <a:spAutoFit/>
          </a:bodyPr>
          <a:lstStyle/>
          <a:p>
            <a:r>
              <a:rPr lang="en-US" altLang="ja-JP" dirty="0">
                <a:latin typeface="Arial" panose="020B0604020202020204" pitchFamily="34" charset="0"/>
                <a:cs typeface="Arial" panose="020B0604020202020204" pitchFamily="34" charset="0"/>
              </a:rPr>
              <a:t>RSA NETWITNESS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4649606" cy="3452740"/>
          </a:xfrm>
          <a:prstGeom prst="rect">
            <a:avLst/>
          </a:prstGeom>
          <a:noFill/>
          <a:ln w="3175" cap="rnd">
            <a:noFill/>
            <a:miter lim="800000"/>
            <a:headEnd/>
            <a:tailEnd/>
          </a:ln>
        </p:spPr>
        <p:txBody>
          <a:bodyPr wrap="square">
            <a:spAutoFit/>
          </a:bodyPr>
          <a:lstStyle/>
          <a:p>
            <a:pPr marL="285750" indent="-285750">
              <a:lnSpc>
                <a:spcPct val="130000"/>
              </a:lnSpc>
              <a:spcBef>
                <a:spcPts val="400"/>
              </a:spcBef>
              <a:spcAft>
                <a:spcPts val="400"/>
              </a:spcAft>
              <a:buFont typeface="Arial" pitchFamily="34" charset="0"/>
              <a:buChar char="•"/>
            </a:pPr>
            <a:r>
              <a:rPr lang="en-PH" altLang="ja-JP" sz="1600" dirty="0">
                <a:solidFill>
                  <a:srgbClr val="000000"/>
                </a:solidFill>
                <a:latin typeface="Arial"/>
              </a:rPr>
              <a:t>“Detect and Response to threats that no other tool can”</a:t>
            </a:r>
          </a:p>
          <a:p>
            <a:pPr marL="285750" indent="-285750">
              <a:lnSpc>
                <a:spcPct val="130000"/>
              </a:lnSpc>
              <a:spcBef>
                <a:spcPts val="400"/>
              </a:spcBef>
              <a:spcAft>
                <a:spcPts val="400"/>
              </a:spcAft>
              <a:buFont typeface="Arial" pitchFamily="34" charset="0"/>
              <a:buChar char="•"/>
            </a:pPr>
            <a:r>
              <a:rPr lang="en-PH" altLang="ja-JP" sz="1600" dirty="0">
                <a:solidFill>
                  <a:srgbClr val="000000"/>
                </a:solidFill>
                <a:latin typeface="Arial"/>
              </a:rPr>
              <a:t>X-Ray visibility</a:t>
            </a:r>
          </a:p>
          <a:p>
            <a:pPr marL="285750" indent="-285750">
              <a:lnSpc>
                <a:spcPct val="130000"/>
              </a:lnSpc>
              <a:spcBef>
                <a:spcPts val="400"/>
              </a:spcBef>
              <a:spcAft>
                <a:spcPts val="400"/>
              </a:spcAft>
              <a:buFont typeface="Arial" pitchFamily="34" charset="0"/>
              <a:buChar char="•"/>
            </a:pPr>
            <a:r>
              <a:rPr lang="en-PH" altLang="ja-JP" sz="1600" dirty="0">
                <a:solidFill>
                  <a:srgbClr val="000000"/>
                </a:solidFill>
                <a:latin typeface="Arial"/>
              </a:rPr>
              <a:t>Threat-Based Analytics</a:t>
            </a:r>
          </a:p>
          <a:p>
            <a:pPr marL="285750" indent="-285750">
              <a:lnSpc>
                <a:spcPct val="130000"/>
              </a:lnSpc>
              <a:spcBef>
                <a:spcPts val="400"/>
              </a:spcBef>
              <a:spcAft>
                <a:spcPts val="400"/>
              </a:spcAft>
              <a:buFont typeface="Arial" pitchFamily="34" charset="0"/>
              <a:buChar char="•"/>
            </a:pPr>
            <a:r>
              <a:rPr lang="en-PH" altLang="ja-JP" sz="1600" dirty="0">
                <a:solidFill>
                  <a:srgbClr val="000000"/>
                </a:solidFill>
                <a:latin typeface="Arial"/>
              </a:rPr>
              <a:t>Reduce dwell time by taking real-time action</a:t>
            </a:r>
          </a:p>
          <a:p>
            <a:pPr marL="285750" indent="-285750">
              <a:lnSpc>
                <a:spcPct val="130000"/>
              </a:lnSpc>
              <a:spcBef>
                <a:spcPts val="400"/>
              </a:spcBef>
              <a:spcAft>
                <a:spcPts val="400"/>
              </a:spcAft>
              <a:buFont typeface="Arial" pitchFamily="34" charset="0"/>
              <a:buChar char="•"/>
            </a:pPr>
            <a:r>
              <a:rPr lang="en-PH" altLang="ja-JP" sz="1600" dirty="0">
                <a:solidFill>
                  <a:srgbClr val="000000"/>
                </a:solidFill>
                <a:latin typeface="Arial"/>
              </a:rPr>
              <a:t>Monitors endpoints and leverages scanning techniques</a:t>
            </a:r>
          </a:p>
          <a:p>
            <a:pPr marL="285750" indent="-285750">
              <a:lnSpc>
                <a:spcPct val="130000"/>
              </a:lnSpc>
              <a:spcBef>
                <a:spcPts val="400"/>
              </a:spcBef>
              <a:spcAft>
                <a:spcPts val="400"/>
              </a:spcAft>
              <a:buFont typeface="Arial" pitchFamily="34" charset="0"/>
              <a:buChar char="•"/>
            </a:pPr>
            <a:r>
              <a:rPr lang="en-PH" altLang="ja-JP" sz="1600" b="1" dirty="0">
                <a:solidFill>
                  <a:srgbClr val="000000"/>
                </a:solidFill>
                <a:latin typeface="Arial"/>
              </a:rPr>
              <a:t>Value Proposition </a:t>
            </a:r>
            <a:r>
              <a:rPr lang="en-PH" altLang="ja-JP" sz="1600" dirty="0">
                <a:solidFill>
                  <a:srgbClr val="000000"/>
                </a:solidFill>
                <a:latin typeface="Arial"/>
              </a:rPr>
              <a:t>– </a:t>
            </a:r>
            <a:r>
              <a:rPr lang="en-PH" altLang="ja-JP" sz="1600" i="1" dirty="0">
                <a:solidFill>
                  <a:srgbClr val="000000"/>
                </a:solidFill>
                <a:latin typeface="Arial"/>
              </a:rPr>
              <a:t>Using visibility to protect enterprise</a:t>
            </a:r>
          </a:p>
        </p:txBody>
      </p:sp>
      <p:sp>
        <p:nvSpPr>
          <p:cNvPr id="4" name="タイトル 11"/>
          <p:cNvSpPr txBox="1">
            <a:spLocks/>
          </p:cNvSpPr>
          <p:nvPr/>
        </p:nvSpPr>
        <p:spPr bwMode="gray">
          <a:xfrm>
            <a:off x="2602392" y="134612"/>
            <a:ext cx="3118161"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Competitive Positioning</a:t>
            </a:r>
          </a:p>
        </p:txBody>
      </p:sp>
      <p:pic>
        <p:nvPicPr>
          <p:cNvPr id="7" name="Picture 6"/>
          <p:cNvPicPr>
            <a:picLocks noChangeAspect="1"/>
          </p:cNvPicPr>
          <p:nvPr/>
        </p:nvPicPr>
        <p:blipFill>
          <a:blip r:embed="rId3"/>
          <a:stretch>
            <a:fillRect/>
          </a:stretch>
        </p:blipFill>
        <p:spPr>
          <a:xfrm>
            <a:off x="5227608" y="1449190"/>
            <a:ext cx="3721639" cy="2073596"/>
          </a:xfrm>
          <a:prstGeom prst="rect">
            <a:avLst/>
          </a:prstGeom>
        </p:spPr>
      </p:pic>
    </p:spTree>
    <p:extLst>
      <p:ext uri="{BB962C8B-B14F-4D97-AF65-F5344CB8AC3E}">
        <p14:creationId xmlns:p14="http://schemas.microsoft.com/office/powerpoint/2010/main" val="127964349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553904" cy="369332"/>
          </a:xfrm>
        </p:spPr>
        <p:txBody>
          <a:bodyPr wrap="none">
            <a:spAutoFit/>
          </a:bodyPr>
          <a:lstStyle/>
          <a:p>
            <a:r>
              <a:rPr lang="en-US" altLang="ja-JP" dirty="0">
                <a:latin typeface="Arial" panose="020B0604020202020204" pitchFamily="34" charset="0"/>
                <a:cs typeface="Arial" panose="020B0604020202020204" pitchFamily="34" charset="0"/>
              </a:rPr>
              <a:t>RSA NETWITNESS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3268587"/>
          </a:xfrm>
          <a:prstGeom prst="rect">
            <a:avLst/>
          </a:prstGeom>
          <a:noFill/>
          <a:ln w="3175" cap="rnd">
            <a:noFill/>
            <a:miter lim="800000"/>
            <a:headEnd/>
            <a:tailEnd/>
          </a:ln>
        </p:spPr>
        <p:txBody>
          <a:bodyPr wrap="square">
            <a:spAutoFit/>
          </a:bodyPr>
          <a:lstStyle/>
          <a:p>
            <a:pPr marL="285750" indent="-285750">
              <a:lnSpc>
                <a:spcPct val="130000"/>
              </a:lnSpc>
              <a:spcBef>
                <a:spcPts val="400"/>
              </a:spcBef>
              <a:spcAft>
                <a:spcPts val="400"/>
              </a:spcAft>
              <a:buFont typeface="Arial" pitchFamily="34" charset="0"/>
              <a:buChar char="•"/>
            </a:pPr>
            <a:r>
              <a:rPr lang="en-PH" altLang="ja-JP" sz="1600" b="1" dirty="0">
                <a:solidFill>
                  <a:srgbClr val="000000"/>
                </a:solidFill>
                <a:latin typeface="Arial"/>
              </a:rPr>
              <a:t>Forensic Analysis</a:t>
            </a:r>
          </a:p>
          <a:p>
            <a:pPr marL="569913" indent="-285750">
              <a:lnSpc>
                <a:spcPct val="130000"/>
              </a:lnSpc>
              <a:spcBef>
                <a:spcPts val="400"/>
              </a:spcBef>
              <a:spcAft>
                <a:spcPts val="400"/>
              </a:spcAft>
              <a:buFont typeface="Arial" pitchFamily="34" charset="0"/>
              <a:buChar char="•"/>
            </a:pPr>
            <a:r>
              <a:rPr lang="en-PH" altLang="ja-JP" sz="1600" dirty="0">
                <a:solidFill>
                  <a:srgbClr val="000000"/>
                </a:solidFill>
                <a:latin typeface="Arial"/>
              </a:rPr>
              <a:t>ECAT facilitates the capture of forensic artifacts for deeper analysis</a:t>
            </a:r>
          </a:p>
          <a:p>
            <a:pPr marL="569913" indent="-285750">
              <a:lnSpc>
                <a:spcPct val="130000"/>
              </a:lnSpc>
              <a:spcBef>
                <a:spcPts val="400"/>
              </a:spcBef>
              <a:spcAft>
                <a:spcPts val="400"/>
              </a:spcAft>
              <a:buFont typeface="Arial" pitchFamily="34" charset="0"/>
              <a:buChar char="•"/>
            </a:pPr>
            <a:r>
              <a:rPr lang="en-PH" altLang="ja-JP" sz="1600" dirty="0">
                <a:solidFill>
                  <a:srgbClr val="000000"/>
                </a:solidFill>
                <a:latin typeface="Arial"/>
              </a:rPr>
              <a:t>Can pull full process and memory dumps, view the MFT, and see all modified/</a:t>
            </a:r>
            <a:br>
              <a:rPr lang="en-PH" altLang="ja-JP" sz="1600" dirty="0">
                <a:solidFill>
                  <a:srgbClr val="000000"/>
                </a:solidFill>
                <a:latin typeface="Arial"/>
              </a:rPr>
            </a:br>
            <a:r>
              <a:rPr lang="en-PH" altLang="ja-JP" sz="1600" dirty="0">
                <a:solidFill>
                  <a:srgbClr val="000000"/>
                </a:solidFill>
                <a:latin typeface="Arial"/>
              </a:rPr>
              <a:t>deleted files</a:t>
            </a:r>
          </a:p>
          <a:p>
            <a:pPr marL="285750" indent="-285750">
              <a:lnSpc>
                <a:spcPct val="130000"/>
              </a:lnSpc>
              <a:spcBef>
                <a:spcPts val="400"/>
              </a:spcBef>
              <a:spcAft>
                <a:spcPts val="400"/>
              </a:spcAft>
              <a:buFont typeface="Arial" pitchFamily="34" charset="0"/>
              <a:buChar char="•"/>
            </a:pPr>
            <a:r>
              <a:rPr lang="en-PH" altLang="ja-JP" sz="1600" b="1" dirty="0">
                <a:solidFill>
                  <a:srgbClr val="000000"/>
                </a:solidFill>
                <a:latin typeface="Arial"/>
              </a:rPr>
              <a:t>Continuous Monitoring</a:t>
            </a:r>
          </a:p>
          <a:p>
            <a:pPr marL="569913" indent="-285750">
              <a:lnSpc>
                <a:spcPct val="130000"/>
              </a:lnSpc>
              <a:spcBef>
                <a:spcPts val="400"/>
              </a:spcBef>
              <a:spcAft>
                <a:spcPts val="400"/>
              </a:spcAft>
              <a:buFont typeface="Arial" pitchFamily="34" charset="0"/>
              <a:buChar char="•"/>
            </a:pPr>
            <a:r>
              <a:rPr lang="en-PH" altLang="ja-JP" sz="1600" dirty="0">
                <a:solidFill>
                  <a:srgbClr val="000000"/>
                </a:solidFill>
                <a:latin typeface="Arial"/>
              </a:rPr>
              <a:t>Offers continuous monitoring on and off corporate network</a:t>
            </a:r>
          </a:p>
          <a:p>
            <a:pPr marL="569913" indent="-285750">
              <a:lnSpc>
                <a:spcPct val="130000"/>
              </a:lnSpc>
              <a:spcBef>
                <a:spcPts val="400"/>
              </a:spcBef>
              <a:spcAft>
                <a:spcPts val="400"/>
              </a:spcAft>
              <a:buFont typeface="Arial" pitchFamily="34" charset="0"/>
              <a:buChar char="•"/>
            </a:pPr>
            <a:r>
              <a:rPr lang="en-PH" altLang="ja-JP" sz="1600" dirty="0">
                <a:solidFill>
                  <a:srgbClr val="000000"/>
                </a:solidFill>
                <a:latin typeface="Arial"/>
              </a:rPr>
              <a:t>Alerts suspicious activity in real time</a:t>
            </a:r>
          </a:p>
          <a:p>
            <a:pPr marL="569913" indent="-285750">
              <a:lnSpc>
                <a:spcPct val="130000"/>
              </a:lnSpc>
              <a:spcBef>
                <a:spcPts val="400"/>
              </a:spcBef>
              <a:spcAft>
                <a:spcPts val="400"/>
              </a:spcAft>
              <a:buFont typeface="Arial" pitchFamily="34" charset="0"/>
              <a:buChar char="•"/>
            </a:pPr>
            <a:r>
              <a:rPr lang="en-PH" altLang="ja-JP" sz="1600" dirty="0">
                <a:solidFill>
                  <a:srgbClr val="000000"/>
                </a:solidFill>
                <a:latin typeface="Arial"/>
              </a:rPr>
              <a:t>Collects endpoint data for investigations</a:t>
            </a: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pic>
        <p:nvPicPr>
          <p:cNvPr id="6" name="Picture 5"/>
          <p:cNvPicPr>
            <a:picLocks noChangeAspect="1"/>
          </p:cNvPicPr>
          <p:nvPr/>
        </p:nvPicPr>
        <p:blipFill>
          <a:blip r:embed="rId3"/>
          <a:stretch>
            <a:fillRect/>
          </a:stretch>
        </p:blipFill>
        <p:spPr>
          <a:xfrm>
            <a:off x="7746521" y="759618"/>
            <a:ext cx="1202726" cy="582860"/>
          </a:xfrm>
          <a:prstGeom prst="rect">
            <a:avLst/>
          </a:prstGeom>
        </p:spPr>
      </p:pic>
    </p:spTree>
    <p:extLst>
      <p:ext uri="{BB962C8B-B14F-4D97-AF65-F5344CB8AC3E}">
        <p14:creationId xmlns:p14="http://schemas.microsoft.com/office/powerpoint/2010/main" val="276461029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553904" cy="369332"/>
          </a:xfrm>
        </p:spPr>
        <p:txBody>
          <a:bodyPr wrap="none">
            <a:spAutoFit/>
          </a:bodyPr>
          <a:lstStyle/>
          <a:p>
            <a:r>
              <a:rPr lang="en-US" altLang="ja-JP" dirty="0">
                <a:latin typeface="Arial" panose="020B0604020202020204" pitchFamily="34" charset="0"/>
                <a:cs typeface="Arial" panose="020B0604020202020204" pitchFamily="34" charset="0"/>
              </a:rPr>
              <a:t>RSA NETWITNESS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4221669"/>
          </a:xfrm>
          <a:prstGeom prst="rect">
            <a:avLst/>
          </a:prstGeom>
          <a:noFill/>
          <a:ln w="3175" cap="rnd">
            <a:noFill/>
            <a:miter lim="800000"/>
            <a:headEnd/>
            <a:tailEnd/>
          </a:ln>
        </p:spPr>
        <p:txBody>
          <a:bodyPr wrap="square">
            <a:spAutoFit/>
          </a:bodyPr>
          <a:lstStyle/>
          <a:p>
            <a:pPr marL="285750" indent="-285750">
              <a:lnSpc>
                <a:spcPct val="100000"/>
              </a:lnSpc>
              <a:spcBef>
                <a:spcPts val="100"/>
              </a:spcBef>
              <a:spcAft>
                <a:spcPts val="100"/>
              </a:spcAft>
              <a:buFont typeface="Arial" pitchFamily="34" charset="0"/>
              <a:buChar char="•"/>
            </a:pPr>
            <a:r>
              <a:rPr lang="en-PH" altLang="ja-JP" sz="1200" b="1" dirty="0">
                <a:solidFill>
                  <a:srgbClr val="000000"/>
                </a:solidFill>
                <a:latin typeface="Arial"/>
              </a:rPr>
              <a:t>Supported OS</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Windows</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Mac OS X</a:t>
            </a:r>
          </a:p>
          <a:p>
            <a:pPr marL="285750" indent="-285750">
              <a:lnSpc>
                <a:spcPct val="100000"/>
              </a:lnSpc>
              <a:spcBef>
                <a:spcPts val="100"/>
              </a:spcBef>
              <a:spcAft>
                <a:spcPts val="100"/>
              </a:spcAft>
              <a:buFont typeface="Arial" pitchFamily="34" charset="0"/>
              <a:buChar char="•"/>
            </a:pPr>
            <a:r>
              <a:rPr lang="en-PH" altLang="ja-JP" sz="1200" b="1" dirty="0">
                <a:solidFill>
                  <a:srgbClr val="000000"/>
                </a:solidFill>
                <a:latin typeface="Arial"/>
              </a:rPr>
              <a:t>Integration</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Integration with RSA Security Analytics to bring together network, log, and endpoint level security visibility</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Integration with OPSWAT’s Metadefender core technology. Leverages it to scan executable files with anti-malware engines</a:t>
            </a:r>
          </a:p>
          <a:p>
            <a:pPr marL="285750" indent="-285750">
              <a:lnSpc>
                <a:spcPct val="100000"/>
              </a:lnSpc>
              <a:spcBef>
                <a:spcPts val="100"/>
              </a:spcBef>
              <a:spcAft>
                <a:spcPts val="100"/>
              </a:spcAft>
              <a:buFont typeface="Arial" pitchFamily="34" charset="0"/>
              <a:buChar char="•"/>
            </a:pPr>
            <a:r>
              <a:rPr lang="en-PH" altLang="ja-JP" sz="1200" b="1" dirty="0">
                <a:solidFill>
                  <a:srgbClr val="000000"/>
                </a:solidFill>
                <a:latin typeface="Arial"/>
              </a:rPr>
              <a:t>Signature-less Malware Detection</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Utilizes behavior analysis of malware</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Automated detection of previously unknown malware</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Creates a baseline of intelligence based on “known good” applications, then starts highlighting anomalies from machines</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Live memory analysis, physical disk inspection, network traffic analysis</a:t>
            </a:r>
          </a:p>
          <a:p>
            <a:pPr marL="285750" indent="-285750">
              <a:lnSpc>
                <a:spcPct val="100000"/>
              </a:lnSpc>
              <a:spcBef>
                <a:spcPts val="100"/>
              </a:spcBef>
              <a:spcAft>
                <a:spcPts val="100"/>
              </a:spcAft>
              <a:buFont typeface="Arial" pitchFamily="34" charset="0"/>
              <a:buChar char="•"/>
            </a:pPr>
            <a:r>
              <a:rPr lang="en-PH" altLang="ja-JP" sz="1200" b="1" dirty="0">
                <a:solidFill>
                  <a:srgbClr val="000000"/>
                </a:solidFill>
                <a:latin typeface="Arial"/>
              </a:rPr>
              <a:t>Incident Response Automation</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Although ECAT can automatically scan, it can not automatically remediate</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Identifies malicious file, allows SA to blacklist the file (block and quarantine)</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Once quarantined, the file may be deleted from the system</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Blocking can be enabled from across enterprise</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Cannot change registry keys or repair damaged processes.</a:t>
            </a:r>
          </a:p>
          <a:p>
            <a:pPr marL="569913" indent="-285750">
              <a:lnSpc>
                <a:spcPct val="100000"/>
              </a:lnSpc>
              <a:spcBef>
                <a:spcPts val="100"/>
              </a:spcBef>
              <a:spcAft>
                <a:spcPts val="100"/>
              </a:spcAft>
              <a:buFont typeface="Arial" pitchFamily="34" charset="0"/>
              <a:buChar char="•"/>
            </a:pPr>
            <a:r>
              <a:rPr lang="en-PH" altLang="ja-JP" sz="1200" dirty="0">
                <a:solidFill>
                  <a:srgbClr val="000000"/>
                </a:solidFill>
                <a:latin typeface="Arial"/>
              </a:rPr>
              <a:t>Also offers IR as a service</a:t>
            </a: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pic>
        <p:nvPicPr>
          <p:cNvPr id="6" name="Picture 5"/>
          <p:cNvPicPr>
            <a:picLocks noChangeAspect="1"/>
          </p:cNvPicPr>
          <p:nvPr/>
        </p:nvPicPr>
        <p:blipFill>
          <a:blip r:embed="rId3"/>
          <a:stretch>
            <a:fillRect/>
          </a:stretch>
        </p:blipFill>
        <p:spPr>
          <a:xfrm>
            <a:off x="7746521" y="759618"/>
            <a:ext cx="1202726" cy="582860"/>
          </a:xfrm>
          <a:prstGeom prst="rect">
            <a:avLst/>
          </a:prstGeom>
        </p:spPr>
      </p:pic>
    </p:spTree>
    <p:extLst>
      <p:ext uri="{BB962C8B-B14F-4D97-AF65-F5344CB8AC3E}">
        <p14:creationId xmlns:p14="http://schemas.microsoft.com/office/powerpoint/2010/main" val="373775904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553904" cy="369332"/>
          </a:xfrm>
        </p:spPr>
        <p:txBody>
          <a:bodyPr wrap="none">
            <a:spAutoFit/>
          </a:bodyPr>
          <a:lstStyle/>
          <a:p>
            <a:r>
              <a:rPr lang="en-US" altLang="ja-JP" dirty="0">
                <a:latin typeface="Arial" panose="020B0604020202020204" pitchFamily="34" charset="0"/>
                <a:cs typeface="Arial" panose="020B0604020202020204" pitchFamily="34" charset="0"/>
              </a:rPr>
              <a:t>RSA NETWITNESS </a:t>
            </a:r>
            <a:endParaRPr lang="ja-JP" altLang="en-US" dirty="0">
              <a:latin typeface="Arial" panose="020B0604020202020204" pitchFamily="34" charset="0"/>
              <a:cs typeface="Arial" panose="020B0604020202020204" pitchFamily="34" charset="0"/>
            </a:endParaRPr>
          </a:p>
        </p:txBody>
      </p:sp>
      <p:sp>
        <p:nvSpPr>
          <p:cNvPr id="5" name="Text Box 31"/>
          <p:cNvSpPr txBox="1">
            <a:spLocks noChangeArrowheads="1"/>
          </p:cNvSpPr>
          <p:nvPr/>
        </p:nvSpPr>
        <p:spPr bwMode="gray">
          <a:xfrm>
            <a:off x="198439" y="759618"/>
            <a:ext cx="8750808" cy="3738652"/>
          </a:xfrm>
          <a:prstGeom prst="rect">
            <a:avLst/>
          </a:prstGeom>
          <a:noFill/>
          <a:ln w="3175" cap="rnd">
            <a:noFill/>
            <a:miter lim="800000"/>
            <a:headEnd/>
            <a:tailEnd/>
          </a:ln>
        </p:spPr>
        <p:txBody>
          <a:bodyPr wrap="square">
            <a:spAutoFit/>
          </a:bodyPr>
          <a:lstStyle/>
          <a:p>
            <a:pPr marL="285750" indent="-285750">
              <a:lnSpc>
                <a:spcPct val="120000"/>
              </a:lnSpc>
              <a:spcBef>
                <a:spcPts val="200"/>
              </a:spcBef>
              <a:spcAft>
                <a:spcPts val="200"/>
              </a:spcAft>
              <a:buFont typeface="Arial" pitchFamily="34" charset="0"/>
              <a:buChar char="•"/>
            </a:pPr>
            <a:r>
              <a:rPr lang="en-PH" altLang="ja-JP" sz="1200" b="1" dirty="0">
                <a:solidFill>
                  <a:srgbClr val="000000"/>
                </a:solidFill>
                <a:latin typeface="Arial"/>
              </a:rPr>
              <a:t>Prevention</a:t>
            </a:r>
          </a:p>
          <a:p>
            <a:pPr marL="56991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Leverages whitelisting capabilities delivered by Reversing Labs</a:t>
            </a:r>
          </a:p>
          <a:p>
            <a:pPr marL="285750" indent="-285750">
              <a:lnSpc>
                <a:spcPct val="120000"/>
              </a:lnSpc>
              <a:spcBef>
                <a:spcPts val="200"/>
              </a:spcBef>
              <a:spcAft>
                <a:spcPts val="200"/>
              </a:spcAft>
              <a:buFont typeface="Arial" pitchFamily="34" charset="0"/>
              <a:buChar char="•"/>
            </a:pPr>
            <a:r>
              <a:rPr lang="en-PH" altLang="ja-JP" sz="1200" b="1" dirty="0">
                <a:solidFill>
                  <a:srgbClr val="000000"/>
                </a:solidFill>
                <a:latin typeface="Arial"/>
              </a:rPr>
              <a:t>Threat Intel</a:t>
            </a:r>
          </a:p>
          <a:p>
            <a:pPr marL="56991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Sold as a separate service</a:t>
            </a:r>
          </a:p>
          <a:p>
            <a:pPr marL="56991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Only solution to integrate threat intelligence across logs, packets, and endpoints</a:t>
            </a:r>
          </a:p>
          <a:p>
            <a:pPr marL="56991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Uses ECAT to identify, collect, and analyze clues which targeted attacks leave behind</a:t>
            </a:r>
          </a:p>
          <a:p>
            <a:pPr marL="56991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Integration with Threat Intel capabilities for proactive mitigation and prevention</a:t>
            </a:r>
          </a:p>
          <a:p>
            <a:pPr marL="56991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Crowdsources threat intel RSA LIVE is a web-based threat intel deliver system used by </a:t>
            </a:r>
            <a:r>
              <a:rPr lang="en-PH" altLang="ja-JP" sz="1200" b="1" dirty="0">
                <a:solidFill>
                  <a:srgbClr val="000000"/>
                </a:solidFill>
                <a:latin typeface="Arial"/>
              </a:rPr>
              <a:t>RSA Security Analytics </a:t>
            </a:r>
            <a:r>
              <a:rPr lang="en-PH" altLang="ja-JP" sz="1200" dirty="0">
                <a:solidFill>
                  <a:srgbClr val="000000"/>
                </a:solidFill>
                <a:latin typeface="Arial"/>
              </a:rPr>
              <a:t>customers (not available as a standalone product, integrated with and free for Analytics customers)</a:t>
            </a:r>
          </a:p>
          <a:p>
            <a:pPr marL="56991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RSA Live converts threat intel into hundreds of parsers and correlation rules. The intel is then fused with customer data within security analytics</a:t>
            </a:r>
          </a:p>
          <a:p>
            <a:pPr marL="56991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Recorded Future is a new threat intelligence partner</a:t>
            </a:r>
          </a:p>
          <a:p>
            <a:pPr marL="285750" indent="-285750">
              <a:lnSpc>
                <a:spcPct val="120000"/>
              </a:lnSpc>
              <a:spcBef>
                <a:spcPts val="200"/>
              </a:spcBef>
              <a:spcAft>
                <a:spcPts val="200"/>
              </a:spcAft>
              <a:buFont typeface="Arial" pitchFamily="34" charset="0"/>
              <a:buChar char="•"/>
            </a:pPr>
            <a:r>
              <a:rPr lang="en-PH" altLang="ja-JP" sz="1200" b="1" dirty="0">
                <a:solidFill>
                  <a:srgbClr val="000000"/>
                </a:solidFill>
                <a:latin typeface="Arial"/>
              </a:rPr>
              <a:t>Pricing</a:t>
            </a:r>
          </a:p>
          <a:p>
            <a:pPr marL="569913" indent="-285750">
              <a:lnSpc>
                <a:spcPct val="120000"/>
              </a:lnSpc>
              <a:spcBef>
                <a:spcPts val="200"/>
              </a:spcBef>
              <a:spcAft>
                <a:spcPts val="200"/>
              </a:spcAft>
              <a:buFont typeface="Arial" pitchFamily="34" charset="0"/>
              <a:buChar char="•"/>
            </a:pPr>
            <a:r>
              <a:rPr lang="en-PH" altLang="ja-JP" sz="1200" dirty="0">
                <a:solidFill>
                  <a:srgbClr val="000000"/>
                </a:solidFill>
                <a:latin typeface="Arial"/>
              </a:rPr>
              <a:t>$51.99/agent (according to CDW)</a:t>
            </a:r>
          </a:p>
        </p:txBody>
      </p:sp>
      <p:sp>
        <p:nvSpPr>
          <p:cNvPr id="4" name="タイトル 11"/>
          <p:cNvSpPr txBox="1">
            <a:spLocks/>
          </p:cNvSpPr>
          <p:nvPr/>
        </p:nvSpPr>
        <p:spPr bwMode="gray">
          <a:xfrm>
            <a:off x="2602392" y="134612"/>
            <a:ext cx="1253869"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Features</a:t>
            </a:r>
          </a:p>
        </p:txBody>
      </p:sp>
      <p:pic>
        <p:nvPicPr>
          <p:cNvPr id="6" name="Picture 5"/>
          <p:cNvPicPr>
            <a:picLocks noChangeAspect="1"/>
          </p:cNvPicPr>
          <p:nvPr/>
        </p:nvPicPr>
        <p:blipFill>
          <a:blip r:embed="rId3"/>
          <a:stretch>
            <a:fillRect/>
          </a:stretch>
        </p:blipFill>
        <p:spPr>
          <a:xfrm>
            <a:off x="7746521" y="759618"/>
            <a:ext cx="1202726" cy="582860"/>
          </a:xfrm>
          <a:prstGeom prst="rect">
            <a:avLst/>
          </a:prstGeom>
        </p:spPr>
      </p:pic>
    </p:spTree>
    <p:extLst>
      <p:ext uri="{BB962C8B-B14F-4D97-AF65-F5344CB8AC3E}">
        <p14:creationId xmlns:p14="http://schemas.microsoft.com/office/powerpoint/2010/main" val="158942433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553904" cy="369332"/>
          </a:xfrm>
        </p:spPr>
        <p:txBody>
          <a:bodyPr wrap="none">
            <a:spAutoFit/>
          </a:bodyPr>
          <a:lstStyle/>
          <a:p>
            <a:r>
              <a:rPr lang="en-US" altLang="ja-JP" dirty="0">
                <a:latin typeface="Arial" panose="020B0604020202020204" pitchFamily="34" charset="0"/>
                <a:cs typeface="Arial" panose="020B0604020202020204" pitchFamily="34" charset="0"/>
              </a:rPr>
              <a:t>RSA NETWITNESS </a:t>
            </a:r>
            <a:endParaRPr lang="ja-JP" altLang="en-US" dirty="0">
              <a:latin typeface="Arial" panose="020B0604020202020204" pitchFamily="34" charset="0"/>
              <a:cs typeface="Arial" panose="020B0604020202020204" pitchFamily="34" charset="0"/>
            </a:endParaRPr>
          </a:p>
        </p:txBody>
      </p:sp>
      <p:sp>
        <p:nvSpPr>
          <p:cNvPr id="4" name="タイトル 11"/>
          <p:cNvSpPr txBox="1">
            <a:spLocks/>
          </p:cNvSpPr>
          <p:nvPr/>
        </p:nvSpPr>
        <p:spPr bwMode="gray">
          <a:xfrm>
            <a:off x="2602392" y="134612"/>
            <a:ext cx="1539204" cy="369332"/>
          </a:xfrm>
          <a:prstGeom prst="rect">
            <a:avLst/>
          </a:prstGeom>
        </p:spPr>
        <p:txBody>
          <a:bodyPr wrap="none">
            <a:spAutoFit/>
          </a:bodyPr>
          <a:lstStyle>
            <a:lvl1pPr algn="l" rtl="0" fontAlgn="base">
              <a:lnSpc>
                <a:spcPct val="90000"/>
              </a:lnSpc>
              <a:spcBef>
                <a:spcPct val="0"/>
              </a:spcBef>
              <a:spcAft>
                <a:spcPct val="0"/>
              </a:spcAft>
              <a:defRPr kumimoji="1" lang="en-US" altLang="ja-JP" sz="2000" b="1" smtClean="0">
                <a:solidFill>
                  <a:schemeClr val="tx2"/>
                </a:solidFill>
                <a:latin typeface="+mj-lt"/>
                <a:ea typeface="ＭＳ Ｐゴシック" pitchFamily="50" charset="-128"/>
                <a:cs typeface="Arial" charset="0"/>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r>
              <a:rPr lang="en-PH" kern="0" dirty="0">
                <a:latin typeface="Arial" panose="020B0604020202020204" pitchFamily="34" charset="0"/>
                <a:cs typeface="Arial" panose="020B0604020202020204" pitchFamily="34" charset="0"/>
              </a:rPr>
              <a:t>Takeaways</a:t>
            </a:r>
          </a:p>
        </p:txBody>
      </p:sp>
      <p:sp>
        <p:nvSpPr>
          <p:cNvPr id="10" name="Content Placeholder 4"/>
          <p:cNvSpPr txBox="1">
            <a:spLocks/>
          </p:cNvSpPr>
          <p:nvPr/>
        </p:nvSpPr>
        <p:spPr>
          <a:xfrm>
            <a:off x="1480018" y="3030304"/>
            <a:ext cx="3278953" cy="1765983"/>
          </a:xfrm>
          <a:prstGeom prst="rect">
            <a:avLst/>
          </a:prstGeom>
        </p:spPr>
        <p:txBody>
          <a:bodyPr vert="horz" lIns="121920" tIns="60960" rIns="121920" bIns="6096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Helvetica" pitchFamily="34" charset="0"/>
                <a:ea typeface="+mn-ea"/>
                <a:cs typeface="+mn-cs"/>
              </a:defRPr>
            </a:lvl1pPr>
            <a:lvl2pPr marL="233363" indent="-177800" algn="l" defTabSz="914400"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2pPr>
            <a:lvl3pPr marL="625475" indent="-280988" algn="l" defTabSz="914400" rtl="0" eaLnBrk="1" latinLnBrk="0" hangingPunct="1">
              <a:spcBef>
                <a:spcPct val="20000"/>
              </a:spcBef>
              <a:buFont typeface="Courier New" panose="02070309020205020404" pitchFamily="49" charset="0"/>
              <a:buChar char="o"/>
              <a:defRPr sz="1800" kern="1200">
                <a:solidFill>
                  <a:schemeClr val="tx1"/>
                </a:solidFill>
                <a:latin typeface="Helvetica" pitchFamily="34" charset="0"/>
                <a:ea typeface="+mn-ea"/>
                <a:cs typeface="+mn-cs"/>
              </a:defRPr>
            </a:lvl3pPr>
            <a:lvl4pPr marL="914400" indent="-288925" algn="l" defTabSz="914400" rtl="0" eaLnBrk="1" latinLnBrk="0" hangingPunct="1">
              <a:spcBef>
                <a:spcPct val="20000"/>
              </a:spcBef>
              <a:buFont typeface="Arial" panose="020B0604020202020204" pitchFamily="34" charset="0"/>
              <a:buChar char="–"/>
              <a:defRPr sz="1600" kern="1200">
                <a:solidFill>
                  <a:schemeClr val="tx1"/>
                </a:solidFill>
                <a:latin typeface="Helvetica" pitchFamily="34" charset="0"/>
                <a:ea typeface="+mn-ea"/>
                <a:cs typeface="+mn-cs"/>
              </a:defRPr>
            </a:lvl4pPr>
            <a:lvl5pPr marL="1141413" indent="-227013" algn="l" defTabSz="914400" rtl="0" eaLnBrk="1" latinLnBrk="0" hangingPunct="1">
              <a:spcBef>
                <a:spcPct val="20000"/>
              </a:spcBef>
              <a:buFont typeface="Arial" panose="020B0604020202020204" pitchFamily="34" charset="0"/>
              <a:buChar char="»"/>
              <a:defRPr sz="16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3363"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sng" strike="noStrike" kern="1200" cap="none" spc="0" normalizeH="0" baseline="0" noProof="0" dirty="0">
                <a:ln>
                  <a:noFill/>
                </a:ln>
                <a:solidFill>
                  <a:prstClr val="black"/>
                </a:solidFill>
                <a:effectLst/>
                <a:uLnTx/>
                <a:uFillTx/>
                <a:latin typeface="+mj-lt"/>
                <a:ea typeface="+mn-ea"/>
                <a:cs typeface="+mn-cs"/>
              </a:rPr>
              <a:t>Strengths</a:t>
            </a:r>
            <a:endParaRPr kumimoji="0" lang="en-US" sz="1400" b="0" i="0" u="sng"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Threat Intelligence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Continuous Monitoring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Visibility</a:t>
            </a:r>
          </a:p>
        </p:txBody>
      </p:sp>
      <p:sp>
        <p:nvSpPr>
          <p:cNvPr id="11" name="Content Placeholder 4"/>
          <p:cNvSpPr txBox="1">
            <a:spLocks/>
          </p:cNvSpPr>
          <p:nvPr/>
        </p:nvSpPr>
        <p:spPr>
          <a:xfrm>
            <a:off x="4518034" y="3030304"/>
            <a:ext cx="5337175" cy="1765983"/>
          </a:xfrm>
          <a:prstGeom prst="rect">
            <a:avLst/>
          </a:prstGeom>
        </p:spPr>
        <p:txBody>
          <a:bodyPr vert="horz" lIns="121920" tIns="60960" rIns="121920" bIns="6096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Helvetica" pitchFamily="34" charset="0"/>
                <a:ea typeface="+mn-ea"/>
                <a:cs typeface="+mn-cs"/>
              </a:defRPr>
            </a:lvl1pPr>
            <a:lvl2pPr marL="233363" indent="-177800" algn="l" defTabSz="914400"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2pPr>
            <a:lvl3pPr marL="625475" indent="-280988" algn="l" defTabSz="914400" rtl="0" eaLnBrk="1" latinLnBrk="0" hangingPunct="1">
              <a:spcBef>
                <a:spcPct val="20000"/>
              </a:spcBef>
              <a:buFont typeface="Courier New" panose="02070309020205020404" pitchFamily="49" charset="0"/>
              <a:buChar char="o"/>
              <a:defRPr sz="1800" kern="1200">
                <a:solidFill>
                  <a:schemeClr val="tx1"/>
                </a:solidFill>
                <a:latin typeface="Helvetica" pitchFamily="34" charset="0"/>
                <a:ea typeface="+mn-ea"/>
                <a:cs typeface="+mn-cs"/>
              </a:defRPr>
            </a:lvl3pPr>
            <a:lvl4pPr marL="914400" indent="-288925" algn="l" defTabSz="914400" rtl="0" eaLnBrk="1" latinLnBrk="0" hangingPunct="1">
              <a:spcBef>
                <a:spcPct val="20000"/>
              </a:spcBef>
              <a:buFont typeface="Arial" panose="020B0604020202020204" pitchFamily="34" charset="0"/>
              <a:buChar char="–"/>
              <a:defRPr sz="1600" kern="1200">
                <a:solidFill>
                  <a:schemeClr val="tx1"/>
                </a:solidFill>
                <a:latin typeface="Helvetica" pitchFamily="34" charset="0"/>
                <a:ea typeface="+mn-ea"/>
                <a:cs typeface="+mn-cs"/>
              </a:defRPr>
            </a:lvl4pPr>
            <a:lvl5pPr marL="1141413" indent="-227013" algn="l" defTabSz="914400" rtl="0" eaLnBrk="1" latinLnBrk="0" hangingPunct="1">
              <a:spcBef>
                <a:spcPct val="20000"/>
              </a:spcBef>
              <a:buFont typeface="Arial" panose="020B0604020202020204" pitchFamily="34" charset="0"/>
              <a:buChar char="»"/>
              <a:defRPr sz="16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3363"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sng" strike="noStrike" kern="1200" cap="none" spc="0" normalizeH="0" baseline="0" noProof="0" dirty="0">
                <a:ln>
                  <a:noFill/>
                </a:ln>
                <a:solidFill>
                  <a:prstClr val="black"/>
                </a:solidFill>
                <a:effectLst/>
                <a:uLnTx/>
                <a:uFillTx/>
                <a:latin typeface="+mj-lt"/>
                <a:ea typeface="+mn-ea"/>
                <a:cs typeface="+mn-cs"/>
              </a:rPr>
              <a:t>Weaknesses</a:t>
            </a:r>
            <a:endParaRPr kumimoji="0" lang="en-US" sz="1400" b="0" i="0" u="sng"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Offers Security Analytics as a separate product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Expensive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Remediation ≠ Manual Quarantine</a:t>
            </a:r>
          </a:p>
        </p:txBody>
      </p:sp>
      <p:graphicFrame>
        <p:nvGraphicFramePr>
          <p:cNvPr id="13" name="Content Placeholder 5"/>
          <p:cNvGraphicFramePr>
            <a:graphicFrameLocks/>
          </p:cNvGraphicFramePr>
          <p:nvPr/>
        </p:nvGraphicFramePr>
        <p:xfrm>
          <a:off x="198439" y="759618"/>
          <a:ext cx="8750808" cy="2453640"/>
        </p:xfrm>
        <a:graphic>
          <a:graphicData uri="http://schemas.openxmlformats.org/drawingml/2006/table">
            <a:tbl>
              <a:tblPr firstRow="1" bandRow="1"/>
              <a:tblGrid>
                <a:gridCol w="4295850">
                  <a:extLst>
                    <a:ext uri="{9D8B030D-6E8A-4147-A177-3AD203B41FA5}">
                      <a16:colId xmlns:a16="http://schemas.microsoft.com/office/drawing/2014/main" val="20000"/>
                    </a:ext>
                  </a:extLst>
                </a:gridCol>
                <a:gridCol w="1988820">
                  <a:extLst>
                    <a:ext uri="{9D8B030D-6E8A-4147-A177-3AD203B41FA5}">
                      <a16:colId xmlns:a16="http://schemas.microsoft.com/office/drawing/2014/main" val="20001"/>
                    </a:ext>
                  </a:extLst>
                </a:gridCol>
                <a:gridCol w="2466138">
                  <a:extLst>
                    <a:ext uri="{9D8B030D-6E8A-4147-A177-3AD203B41FA5}">
                      <a16:colId xmlns:a16="http://schemas.microsoft.com/office/drawing/2014/main" val="20002"/>
                    </a:ext>
                  </a:extLst>
                </a:gridCol>
              </a:tblGrid>
              <a:tr h="34544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lang="en-US" sz="1500" b="1" kern="1200" dirty="0">
                          <a:solidFill>
                            <a:schemeClr val="bg1"/>
                          </a:solidFill>
                          <a:latin typeface="+mj-lt"/>
                          <a:ea typeface="Open Sans" panose="020B0606030504020204" pitchFamily="34" charset="0"/>
                          <a:cs typeface="Helvetica" panose="020B0604020202020204" pitchFamily="34" charset="0"/>
                        </a:rPr>
                        <a:t>Feature</a:t>
                      </a:r>
                    </a:p>
                  </a:txBody>
                  <a:tcPr marL="121920" marR="121920" marT="60960" marB="6096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lang="en-US" sz="1500" b="1" dirty="0">
                          <a:solidFill>
                            <a:schemeClr val="bg1"/>
                          </a:solidFill>
                          <a:latin typeface="+mj-lt"/>
                          <a:ea typeface="Open Sans" panose="020B0606030504020204" pitchFamily="34" charset="0"/>
                          <a:cs typeface="Helvetica" panose="020B0604020202020204" pitchFamily="34" charset="0"/>
                        </a:rPr>
                        <a:t>Guidance</a:t>
                      </a:r>
                      <a:r>
                        <a:rPr lang="en-US" sz="1500" b="1" baseline="0" dirty="0">
                          <a:solidFill>
                            <a:schemeClr val="bg1"/>
                          </a:solidFill>
                          <a:latin typeface="+mj-lt"/>
                          <a:ea typeface="Open Sans" panose="020B0606030504020204" pitchFamily="34" charset="0"/>
                          <a:cs typeface="Helvetica" panose="020B0604020202020204" pitchFamily="34" charset="0"/>
                        </a:rPr>
                        <a:t> Software</a:t>
                      </a:r>
                      <a:endParaRPr lang="en-US" sz="1500" b="1" dirty="0">
                        <a:solidFill>
                          <a:schemeClr val="bg1"/>
                        </a:solidFill>
                        <a:latin typeface="+mj-lt"/>
                        <a:ea typeface="Open Sans" panose="020B0606030504020204" pitchFamily="34" charset="0"/>
                        <a:cs typeface="Helvetica" panose="020B0604020202020204" pitchFamily="34" charset="0"/>
                      </a:endParaRPr>
                    </a:p>
                  </a:txBody>
                  <a:tcPr marL="121920" marR="121920" marT="60960" marB="6096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lang="en-US" sz="1500" b="1" dirty="0">
                          <a:solidFill>
                            <a:schemeClr val="bg1"/>
                          </a:solidFill>
                          <a:latin typeface="+mj-lt"/>
                          <a:ea typeface="Open Sans" panose="020B0606030504020204" pitchFamily="34" charset="0"/>
                          <a:cs typeface="Helvetica" panose="020B0604020202020204" pitchFamily="34" charset="0"/>
                        </a:rPr>
                        <a:t>RSA</a:t>
                      </a:r>
                    </a:p>
                  </a:txBody>
                  <a:tcPr marL="121920" marR="121920" marT="60960" marB="6096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454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algn="ctr" defTabSz="914400" rtl="0" eaLnBrk="1" latinLnBrk="0" hangingPunct="1"/>
                      <a:r>
                        <a:rPr lang="en-US" sz="1500" kern="1200" dirty="0">
                          <a:solidFill>
                            <a:schemeClr val="bg2">
                              <a:lumMod val="25000"/>
                            </a:schemeClr>
                          </a:solidFill>
                          <a:latin typeface="+mj-lt"/>
                          <a:ea typeface="+mn-ea"/>
                          <a:cs typeface="+mn-cs"/>
                        </a:rPr>
                        <a:t>OS Compatibility</a:t>
                      </a:r>
                    </a:p>
                  </a:txBody>
                  <a:tcPr marL="121920" marR="121920" marT="60960" marB="60960" anchor="ctr">
                    <a:lnL w="12700" cmpd="sng">
                      <a:noFill/>
                    </a:lnL>
                    <a:lnR w="12700" cmpd="sng">
                      <a:noFill/>
                    </a:lnR>
                    <a:lnT w="3175" cap="flat" cmpd="sng" algn="ctr">
                      <a:no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1" i="0" u="none" strike="noStrike" kern="1200" cap="none" spc="0" normalizeH="0" baseline="0" noProof="0" dirty="0">
                          <a:ln>
                            <a:noFill/>
                          </a:ln>
                          <a:solidFill>
                            <a:srgbClr val="00B050"/>
                          </a:solidFill>
                          <a:effectLst/>
                          <a:uLnTx/>
                          <a:uFillTx/>
                          <a:latin typeface="+mj-lt"/>
                          <a:ea typeface="+mn-ea"/>
                          <a:cs typeface="Helvetica" panose="020B0604020202020204" pitchFamily="34" charset="0"/>
                        </a:rPr>
                        <a:t>✔</a:t>
                      </a:r>
                      <a:endParaRPr kumimoji="0" lang="en-US" sz="1500" b="0" i="0" u="none" strike="noStrike" kern="1200" cap="none" spc="0" normalizeH="0" baseline="0" noProof="0" dirty="0">
                        <a:ln>
                          <a:noFill/>
                        </a:ln>
                        <a:solidFill>
                          <a:srgbClr val="D9D9D9">
                            <a:lumMod val="25000"/>
                          </a:srgbClr>
                        </a:solidFill>
                        <a:effectLst/>
                        <a:uLnTx/>
                        <a:uFillTx/>
                        <a:latin typeface="+mj-lt"/>
                        <a:ea typeface="+mn-ea"/>
                        <a:cs typeface="+mn-cs"/>
                      </a:endParaRPr>
                    </a:p>
                  </a:txBody>
                  <a:tcPr marL="121920" marR="121920" marT="60960" marB="60960" anchor="ctr">
                    <a:lnL w="12700" cmpd="sng">
                      <a:noFill/>
                    </a:lnL>
                    <a:lnR w="12700" cmpd="sng">
                      <a:noFill/>
                    </a:lnR>
                    <a:lnT w="3175" cap="flat" cmpd="sng" algn="ctr">
                      <a:no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FF0000"/>
                          </a:solidFill>
                          <a:effectLst/>
                          <a:uLnTx/>
                          <a:uFillTx/>
                          <a:latin typeface="+mj-lt"/>
                          <a:ea typeface="+mn-ea"/>
                          <a:cs typeface="Helvetica" panose="020B0604020202020204" pitchFamily="34" charset="0"/>
                        </a:rPr>
                        <a:t>✘</a:t>
                      </a:r>
                      <a:endParaRPr kumimoji="0" lang="en-US" sz="1500" b="0" i="0" u="none" strike="noStrike" kern="1200" cap="none" spc="0" normalizeH="0" baseline="0" noProof="0" dirty="0">
                        <a:ln>
                          <a:noFill/>
                        </a:ln>
                        <a:solidFill>
                          <a:srgbClr val="FF0000"/>
                        </a:solidFill>
                        <a:effectLst/>
                        <a:uLnTx/>
                        <a:uFillTx/>
                        <a:latin typeface="+mj-lt"/>
                        <a:ea typeface="+mn-ea"/>
                        <a:cs typeface="Helvetica" panose="020B0604020202020204" pitchFamily="34" charset="0"/>
                      </a:endParaRPr>
                    </a:p>
                  </a:txBody>
                  <a:tcPr marL="121920" marR="121920" marT="60960" marB="60960" anchor="ctr">
                    <a:lnL w="12700" cmpd="sng">
                      <a:noFill/>
                    </a:lnL>
                    <a:lnR w="12700" cmpd="sng">
                      <a:noFill/>
                    </a:lnR>
                    <a:lnT w="3175" cap="flat" cmpd="sng" algn="ctr">
                      <a:no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59121"/>
                  </a:ext>
                </a:extLst>
              </a:tr>
              <a:tr h="3454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algn="ctr" defTabSz="914400" rtl="0" eaLnBrk="1" latinLnBrk="0" hangingPunct="1"/>
                      <a:r>
                        <a:rPr lang="en-US" sz="1500" kern="1200" dirty="0">
                          <a:solidFill>
                            <a:schemeClr val="bg2">
                              <a:lumMod val="25000"/>
                            </a:schemeClr>
                          </a:solidFill>
                          <a:latin typeface="+mj-lt"/>
                          <a:ea typeface="+mn-ea"/>
                          <a:cs typeface="+mn-cs"/>
                        </a:rPr>
                        <a:t>Threat Intelligence</a:t>
                      </a: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FF0000"/>
                          </a:solidFill>
                          <a:effectLst/>
                          <a:uLnTx/>
                          <a:uFillTx/>
                          <a:latin typeface="+mj-lt"/>
                          <a:ea typeface="+mn-ea"/>
                          <a:cs typeface="Helvetica" panose="020B0604020202020204" pitchFamily="34" charset="0"/>
                        </a:rPr>
                        <a:t>✘</a:t>
                      </a:r>
                      <a:endParaRPr kumimoji="0" lang="en-US" sz="1500" b="0" i="0" u="none" strike="noStrike" kern="1200" cap="none" spc="0" normalizeH="0" baseline="0" noProof="0" dirty="0">
                        <a:ln>
                          <a:noFill/>
                        </a:ln>
                        <a:solidFill>
                          <a:srgbClr val="FF0000"/>
                        </a:solidFill>
                        <a:effectLst/>
                        <a:uLnTx/>
                        <a:uFillTx/>
                        <a:latin typeface="+mj-lt"/>
                        <a:ea typeface="+mn-ea"/>
                        <a:cs typeface="Helvetica" panose="020B0604020202020204" pitchFamily="34" charset="0"/>
                      </a:endParaRP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1" i="0" u="none" strike="noStrike" kern="1200" cap="none" spc="0" normalizeH="0" baseline="0" noProof="0" dirty="0">
                          <a:ln>
                            <a:noFill/>
                          </a:ln>
                          <a:solidFill>
                            <a:srgbClr val="00B050"/>
                          </a:solidFill>
                          <a:effectLst/>
                          <a:uLnTx/>
                          <a:uFillTx/>
                          <a:latin typeface="+mj-lt"/>
                          <a:ea typeface="+mn-ea"/>
                          <a:cs typeface="Helvetica" panose="020B0604020202020204" pitchFamily="34" charset="0"/>
                        </a:rPr>
                        <a:t>✔</a:t>
                      </a:r>
                      <a:endParaRPr kumimoji="0" lang="en-US" sz="1500" b="0" i="0" u="none" strike="noStrike" kern="1200" cap="none" spc="0" normalizeH="0" baseline="0" noProof="0" dirty="0">
                        <a:ln>
                          <a:noFill/>
                        </a:ln>
                        <a:solidFill>
                          <a:srgbClr val="D9D9D9">
                            <a:lumMod val="25000"/>
                          </a:srgbClr>
                        </a:solidFill>
                        <a:effectLst/>
                        <a:uLnTx/>
                        <a:uFillTx/>
                        <a:latin typeface="+mj-lt"/>
                        <a:ea typeface="+mn-ea"/>
                        <a:cs typeface="+mn-cs"/>
                      </a:endParaRP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5981521"/>
                  </a:ext>
                </a:extLst>
              </a:tr>
              <a:tr h="3454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algn="ctr" defTabSz="914400" rtl="0" eaLnBrk="1" latinLnBrk="0" hangingPunct="1"/>
                      <a:r>
                        <a:rPr lang="en-US" sz="1500" kern="1200" dirty="0">
                          <a:solidFill>
                            <a:schemeClr val="bg2">
                              <a:lumMod val="25000"/>
                            </a:schemeClr>
                          </a:solidFill>
                          <a:latin typeface="+mj-lt"/>
                          <a:ea typeface="+mn-ea"/>
                          <a:cs typeface="+mn-cs"/>
                        </a:rPr>
                        <a:t>Forensic Analysis</a:t>
                      </a:r>
                      <a:endParaRPr lang="en-AU" sz="1500" kern="1200" dirty="0">
                        <a:solidFill>
                          <a:schemeClr val="bg2">
                            <a:lumMod val="25000"/>
                          </a:schemeClr>
                        </a:solidFill>
                        <a:latin typeface="+mj-lt"/>
                        <a:ea typeface="+mn-ea"/>
                        <a:cs typeface="+mn-cs"/>
                      </a:endParaRP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1" i="0" u="none" strike="noStrike" kern="1200" cap="none" spc="0" normalizeH="0" baseline="0" noProof="0" dirty="0">
                          <a:ln>
                            <a:noFill/>
                          </a:ln>
                          <a:solidFill>
                            <a:srgbClr val="00B050"/>
                          </a:solidFill>
                          <a:effectLst/>
                          <a:uLnTx/>
                          <a:uFillTx/>
                          <a:latin typeface="+mj-lt"/>
                          <a:ea typeface="+mn-ea"/>
                          <a:cs typeface="Helvetica" panose="020B0604020202020204" pitchFamily="34" charset="0"/>
                        </a:rPr>
                        <a:t>✔</a:t>
                      </a:r>
                      <a:endParaRPr kumimoji="0" lang="en-US" sz="1500" b="0" i="0" u="none" strike="noStrike" kern="1200" cap="none" spc="0" normalizeH="0" baseline="0" noProof="0" dirty="0">
                        <a:ln>
                          <a:noFill/>
                        </a:ln>
                        <a:solidFill>
                          <a:srgbClr val="D9D9D9">
                            <a:lumMod val="25000"/>
                          </a:srgbClr>
                        </a:solidFill>
                        <a:effectLst/>
                        <a:uLnTx/>
                        <a:uFillTx/>
                        <a:latin typeface="+mj-lt"/>
                        <a:ea typeface="+mn-ea"/>
                        <a:cs typeface="+mn-cs"/>
                      </a:endParaRP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1" i="0" u="none" strike="noStrike" kern="1200" cap="none" spc="0" normalizeH="0" baseline="0" noProof="0" dirty="0">
                          <a:ln>
                            <a:noFill/>
                          </a:ln>
                          <a:solidFill>
                            <a:srgbClr val="FF0000"/>
                          </a:solidFill>
                          <a:effectLst/>
                          <a:uLnTx/>
                          <a:uFillTx/>
                          <a:latin typeface="+mj-lt"/>
                          <a:ea typeface="+mn-ea"/>
                          <a:cs typeface="Helvetica" panose="020B0604020202020204" pitchFamily="34" charset="0"/>
                        </a:rPr>
                        <a:t>✔</a:t>
                      </a:r>
                      <a:endParaRPr kumimoji="0" lang="en-US" sz="1500" b="0" i="0" u="none" strike="noStrike" kern="1200" cap="none" spc="0" normalizeH="0" baseline="0" noProof="0" dirty="0">
                        <a:ln>
                          <a:noFill/>
                        </a:ln>
                        <a:solidFill>
                          <a:srgbClr val="FF0000"/>
                        </a:solidFill>
                        <a:effectLst/>
                        <a:uLnTx/>
                        <a:uFillTx/>
                        <a:latin typeface="+mj-lt"/>
                        <a:ea typeface="+mn-ea"/>
                        <a:cs typeface="+mn-cs"/>
                      </a:endParaRP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2242207"/>
                  </a:ext>
                </a:extLst>
              </a:tr>
              <a:tr h="3454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algn="ctr" defTabSz="914400" rtl="0" eaLnBrk="1" latinLnBrk="0" hangingPunct="1"/>
                      <a:r>
                        <a:rPr lang="en-US" sz="1500" kern="1200" dirty="0">
                          <a:solidFill>
                            <a:schemeClr val="bg2">
                              <a:lumMod val="25000"/>
                            </a:schemeClr>
                          </a:solidFill>
                          <a:latin typeface="+mj-lt"/>
                          <a:ea typeface="+mn-ea"/>
                          <a:cs typeface="+mn-cs"/>
                        </a:rPr>
                        <a:t>All-in-one solution</a:t>
                      </a: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1" i="0" u="none" strike="noStrike" kern="1200" cap="none" spc="0" normalizeH="0" baseline="0" noProof="0" dirty="0">
                          <a:ln>
                            <a:noFill/>
                          </a:ln>
                          <a:solidFill>
                            <a:srgbClr val="00B050"/>
                          </a:solidFill>
                          <a:effectLst/>
                          <a:uLnTx/>
                          <a:uFillTx/>
                          <a:latin typeface="+mj-lt"/>
                          <a:ea typeface="+mn-ea"/>
                          <a:cs typeface="Helvetica" panose="020B0604020202020204" pitchFamily="34" charset="0"/>
                        </a:rPr>
                        <a:t>✔</a:t>
                      </a:r>
                      <a:endParaRPr kumimoji="0" lang="en-US" sz="1500" b="0" i="0" u="none" strike="noStrike" kern="1200" cap="none" spc="0" normalizeH="0" baseline="0" noProof="0" dirty="0">
                        <a:ln>
                          <a:noFill/>
                        </a:ln>
                        <a:solidFill>
                          <a:srgbClr val="D9D9D9">
                            <a:lumMod val="25000"/>
                          </a:srgbClr>
                        </a:solidFill>
                        <a:effectLst/>
                        <a:uLnTx/>
                        <a:uFillTx/>
                        <a:latin typeface="+mj-lt"/>
                        <a:ea typeface="+mn-ea"/>
                        <a:cs typeface="+mn-cs"/>
                      </a:endParaRP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FF0000"/>
                          </a:solidFill>
                          <a:effectLst/>
                          <a:uLnTx/>
                          <a:uFillTx/>
                          <a:latin typeface="+mj-lt"/>
                          <a:ea typeface="+mn-ea"/>
                          <a:cs typeface="Helvetica" panose="020B0604020202020204" pitchFamily="34" charset="0"/>
                        </a:rPr>
                        <a:t>✘</a:t>
                      </a:r>
                      <a:endParaRPr kumimoji="0" lang="en-US" sz="1500" b="0" i="0" u="none" strike="noStrike" kern="1200" cap="none" spc="0" normalizeH="0" baseline="0" noProof="0" dirty="0">
                        <a:ln>
                          <a:noFill/>
                        </a:ln>
                        <a:solidFill>
                          <a:srgbClr val="FF0000"/>
                        </a:solidFill>
                        <a:effectLst/>
                        <a:uLnTx/>
                        <a:uFillTx/>
                        <a:latin typeface="+mj-lt"/>
                        <a:ea typeface="+mn-ea"/>
                        <a:cs typeface="Helvetica" panose="020B0604020202020204" pitchFamily="34" charset="0"/>
                      </a:endParaRP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520057"/>
                  </a:ext>
                </a:extLst>
              </a:tr>
              <a:tr h="3454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algn="ctr" defTabSz="914400" rtl="0" eaLnBrk="1" latinLnBrk="0" hangingPunct="1"/>
                      <a:r>
                        <a:rPr lang="en-US" sz="1500" kern="1200" dirty="0">
                          <a:solidFill>
                            <a:schemeClr val="bg2">
                              <a:lumMod val="25000"/>
                            </a:schemeClr>
                          </a:solidFill>
                          <a:latin typeface="+mj-lt"/>
                          <a:ea typeface="+mn-ea"/>
                          <a:cs typeface="+mn-cs"/>
                        </a:rPr>
                        <a:t>Full Surgical Remediation</a:t>
                      </a: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1" i="0" u="none" strike="noStrike" kern="1200" cap="none" spc="0" normalizeH="0" baseline="0" noProof="0" dirty="0">
                          <a:ln>
                            <a:noFill/>
                          </a:ln>
                          <a:solidFill>
                            <a:srgbClr val="00B050"/>
                          </a:solidFill>
                          <a:effectLst/>
                          <a:uLnTx/>
                          <a:uFillTx/>
                          <a:latin typeface="+mj-lt"/>
                          <a:ea typeface="+mn-ea"/>
                          <a:cs typeface="Helvetica" panose="020B0604020202020204" pitchFamily="34" charset="0"/>
                        </a:rPr>
                        <a:t>✔</a:t>
                      </a:r>
                      <a:endParaRPr kumimoji="0" lang="en-US" sz="1500" b="0" i="0" u="none" strike="noStrike" kern="1200" cap="none" spc="0" normalizeH="0" baseline="0" noProof="0" dirty="0">
                        <a:ln>
                          <a:noFill/>
                        </a:ln>
                        <a:solidFill>
                          <a:srgbClr val="D9D9D9">
                            <a:lumMod val="25000"/>
                          </a:srgbClr>
                        </a:solidFill>
                        <a:effectLst/>
                        <a:uLnTx/>
                        <a:uFillTx/>
                        <a:latin typeface="+mj-lt"/>
                        <a:ea typeface="+mn-ea"/>
                        <a:cs typeface="+mn-cs"/>
                      </a:endParaRP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FF0000"/>
                          </a:solidFill>
                          <a:effectLst/>
                          <a:uLnTx/>
                          <a:uFillTx/>
                          <a:latin typeface="+mj-lt"/>
                          <a:ea typeface="+mn-ea"/>
                          <a:cs typeface="Helvetica" panose="020B0604020202020204" pitchFamily="34" charset="0"/>
                        </a:rPr>
                        <a:t>✘</a:t>
                      </a:r>
                      <a:endParaRPr kumimoji="0" lang="en-US" sz="1500" b="0" i="0" u="none" strike="noStrike" kern="1200" cap="none" spc="0" normalizeH="0" baseline="0" noProof="0" dirty="0">
                        <a:ln>
                          <a:noFill/>
                        </a:ln>
                        <a:solidFill>
                          <a:srgbClr val="FF0000"/>
                        </a:solidFill>
                        <a:effectLst/>
                        <a:uLnTx/>
                        <a:uFillTx/>
                        <a:latin typeface="+mj-lt"/>
                        <a:ea typeface="+mn-ea"/>
                        <a:cs typeface="Helvetica" panose="020B0604020202020204" pitchFamily="34" charset="0"/>
                      </a:endParaRP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6122222"/>
                  </a:ext>
                </a:extLst>
              </a:tr>
              <a:tr h="3454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lang="en-US" sz="1500" dirty="0">
                          <a:solidFill>
                            <a:schemeClr val="bg2">
                              <a:lumMod val="25000"/>
                            </a:schemeClr>
                          </a:solidFill>
                          <a:latin typeface="+mj-lt"/>
                        </a:rPr>
                        <a:t>Continuous</a:t>
                      </a:r>
                      <a:r>
                        <a:rPr lang="en-US" sz="1500" baseline="0" dirty="0">
                          <a:solidFill>
                            <a:schemeClr val="bg2">
                              <a:lumMod val="25000"/>
                            </a:schemeClr>
                          </a:solidFill>
                          <a:latin typeface="+mj-lt"/>
                        </a:rPr>
                        <a:t> Monitoring</a:t>
                      </a:r>
                      <a:endParaRPr lang="en-US" sz="1500" dirty="0">
                        <a:solidFill>
                          <a:schemeClr val="bg2">
                            <a:lumMod val="25000"/>
                          </a:schemeClr>
                        </a:solidFill>
                        <a:latin typeface="+mj-lt"/>
                      </a:endParaRP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1" i="0" u="none" strike="noStrike" kern="1200" cap="none" spc="0" normalizeH="0" baseline="0" noProof="0" dirty="0">
                          <a:ln>
                            <a:noFill/>
                          </a:ln>
                          <a:solidFill>
                            <a:srgbClr val="FF0000"/>
                          </a:solidFill>
                          <a:effectLst/>
                          <a:uLnTx/>
                          <a:uFillTx/>
                          <a:latin typeface="+mj-lt"/>
                          <a:ea typeface="+mn-ea"/>
                          <a:cs typeface="Helvetica" panose="020B0604020202020204" pitchFamily="34" charset="0"/>
                        </a:rPr>
                        <a:t>✔</a:t>
                      </a:r>
                      <a:endParaRPr kumimoji="0" lang="en-US" sz="1500" b="0" i="0" u="none" strike="noStrike" kern="1200" cap="none" spc="0" normalizeH="0" baseline="0" noProof="0" dirty="0">
                        <a:ln>
                          <a:noFill/>
                        </a:ln>
                        <a:solidFill>
                          <a:srgbClr val="FF0000"/>
                        </a:solidFill>
                        <a:effectLst/>
                        <a:uLnTx/>
                        <a:uFillTx/>
                        <a:latin typeface="+mj-lt"/>
                        <a:ea typeface="+mn-ea"/>
                        <a:cs typeface="+mn-cs"/>
                      </a:endParaRP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1" i="0" u="none" strike="noStrike" kern="1200" cap="none" spc="0" normalizeH="0" baseline="0" noProof="0" dirty="0">
                          <a:ln>
                            <a:noFill/>
                          </a:ln>
                          <a:solidFill>
                            <a:srgbClr val="00B050"/>
                          </a:solidFill>
                          <a:effectLst/>
                          <a:uLnTx/>
                          <a:uFillTx/>
                          <a:latin typeface="+mj-lt"/>
                          <a:ea typeface="+mn-ea"/>
                          <a:cs typeface="Helvetica" panose="020B0604020202020204" pitchFamily="34" charset="0"/>
                        </a:rPr>
                        <a:t>✔</a:t>
                      </a:r>
                      <a:endParaRPr kumimoji="0" lang="en-US" sz="1500" b="0" i="0" u="none" strike="noStrike" kern="1200" cap="none" spc="0" normalizeH="0" baseline="0" noProof="0" dirty="0">
                        <a:ln>
                          <a:noFill/>
                        </a:ln>
                        <a:solidFill>
                          <a:srgbClr val="D9D9D9">
                            <a:lumMod val="25000"/>
                          </a:srgbClr>
                        </a:solidFill>
                        <a:effectLst/>
                        <a:uLnTx/>
                        <a:uFillTx/>
                        <a:latin typeface="+mj-lt"/>
                        <a:ea typeface="+mn-ea"/>
                        <a:cs typeface="+mn-cs"/>
                      </a:endParaRPr>
                    </a:p>
                  </a:txBody>
                  <a:tcPr marL="121920" marR="121920" marT="60960" marB="60960" anchor="ctr">
                    <a:lnL w="12700" cmpd="sng">
                      <a:noFill/>
                    </a:lnL>
                    <a:lnR w="12700" cmpd="sng">
                      <a:noFill/>
                    </a:lnR>
                    <a:lnT w="3175" cap="flat" cmpd="sng" algn="ctr">
                      <a:solidFill>
                        <a:srgbClr val="44546A"/>
                      </a:solidFill>
                      <a:prstDash val="solid"/>
                      <a:round/>
                      <a:headEnd type="none" w="med" len="med"/>
                      <a:tailEnd type="none" w="med" len="med"/>
                    </a:lnT>
                    <a:lnB w="3175"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1495471"/>
                  </a:ext>
                </a:extLst>
              </a:tr>
            </a:tbl>
          </a:graphicData>
        </a:graphic>
      </p:graphicFrame>
    </p:spTree>
    <p:extLst>
      <p:ext uri="{BB962C8B-B14F-4D97-AF65-F5344CB8AC3E}">
        <p14:creationId xmlns:p14="http://schemas.microsoft.com/office/powerpoint/2010/main" val="171750292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889206" cy="369332"/>
          </a:xfrm>
        </p:spPr>
        <p:txBody>
          <a:bodyPr wrap="none">
            <a:spAutoFit/>
          </a:bodyPr>
          <a:lstStyle/>
          <a:p>
            <a:r>
              <a:rPr lang="en-US" altLang="ja-JP" dirty="0">
                <a:latin typeface="Arial" panose="020B0604020202020204" pitchFamily="34" charset="0"/>
                <a:cs typeface="Arial" panose="020B0604020202020204" pitchFamily="34" charset="0"/>
              </a:rPr>
              <a:t>Buyer Discussions - Detection</a:t>
            </a:r>
            <a:endParaRPr lang="ja-JP" altLang="en-US" dirty="0">
              <a:solidFill>
                <a:schemeClr val="tx2"/>
              </a:solidFill>
              <a:latin typeface="Arial" panose="020B0604020202020204" pitchFamily="34" charset="0"/>
              <a:cs typeface="Arial" panose="020B0604020202020204" pitchFamily="34" charset="0"/>
            </a:endParaRPr>
          </a:p>
        </p:txBody>
      </p:sp>
      <p:graphicFrame>
        <p:nvGraphicFramePr>
          <p:cNvPr id="25" name="Content Placeholder 5"/>
          <p:cNvGraphicFramePr>
            <a:graphicFrameLocks/>
          </p:cNvGraphicFramePr>
          <p:nvPr>
            <p:extLst>
              <p:ext uri="{D42A27DB-BD31-4B8C-83A1-F6EECF244321}">
                <p14:modId xmlns:p14="http://schemas.microsoft.com/office/powerpoint/2010/main" val="2792399267"/>
              </p:ext>
            </p:extLst>
          </p:nvPr>
        </p:nvGraphicFramePr>
        <p:xfrm>
          <a:off x="198439" y="759618"/>
          <a:ext cx="8750808" cy="4164074"/>
        </p:xfrm>
        <a:graphic>
          <a:graphicData uri="http://schemas.openxmlformats.org/drawingml/2006/table">
            <a:tbl>
              <a:tblPr firstRow="1" bandRow="1">
                <a:tableStyleId>{073A0DAA-6AF3-43AB-8588-CEC1D06C72B9}</a:tableStyleId>
              </a:tblPr>
              <a:tblGrid>
                <a:gridCol w="2187702">
                  <a:extLst>
                    <a:ext uri="{9D8B030D-6E8A-4147-A177-3AD203B41FA5}">
                      <a16:colId xmlns:a16="http://schemas.microsoft.com/office/drawing/2014/main" val="20000"/>
                    </a:ext>
                  </a:extLst>
                </a:gridCol>
                <a:gridCol w="2187702">
                  <a:extLst>
                    <a:ext uri="{9D8B030D-6E8A-4147-A177-3AD203B41FA5}">
                      <a16:colId xmlns:a16="http://schemas.microsoft.com/office/drawing/2014/main" val="20002"/>
                    </a:ext>
                  </a:extLst>
                </a:gridCol>
                <a:gridCol w="2187702">
                  <a:extLst>
                    <a:ext uri="{9D8B030D-6E8A-4147-A177-3AD203B41FA5}">
                      <a16:colId xmlns:a16="http://schemas.microsoft.com/office/drawing/2014/main" val="20003"/>
                    </a:ext>
                  </a:extLst>
                </a:gridCol>
                <a:gridCol w="2187702">
                  <a:extLst>
                    <a:ext uri="{9D8B030D-6E8A-4147-A177-3AD203B41FA5}">
                      <a16:colId xmlns:a16="http://schemas.microsoft.com/office/drawing/2014/main" val="20001"/>
                    </a:ext>
                  </a:extLst>
                </a:gridCol>
              </a:tblGrid>
              <a:tr h="472440">
                <a:tc>
                  <a:txBody>
                    <a:bodyPr/>
                    <a:lstStyle/>
                    <a:p>
                      <a:pPr algn="ctr">
                        <a:lnSpc>
                          <a:spcPct val="100000"/>
                        </a:lnSpc>
                        <a:spcBef>
                          <a:spcPts val="0"/>
                        </a:spcBef>
                        <a:spcAft>
                          <a:spcPts val="0"/>
                        </a:spcAft>
                      </a:pPr>
                      <a:r>
                        <a:rPr lang="en-US" sz="1600" kern="1200" dirty="0">
                          <a:solidFill>
                            <a:schemeClr val="bg1"/>
                          </a:solidFill>
                          <a:latin typeface="Arial" pitchFamily="34" charset="0"/>
                          <a:cs typeface="Arial" pitchFamily="34" charset="0"/>
                        </a:rPr>
                        <a:t>Position</a:t>
                      </a:r>
                      <a:endParaRPr lang="en-US" sz="1600" b="1" kern="1200" dirty="0">
                        <a:solidFill>
                          <a:schemeClr val="bg1"/>
                        </a:solidFill>
                        <a:latin typeface="Arial" pitchFamily="34" charset="0"/>
                        <a:ea typeface="+mn-ea"/>
                        <a:cs typeface="Arial" pitchFamily="34" charset="0"/>
                      </a:endParaRPr>
                    </a:p>
                  </a:txBody>
                  <a:tcPr marL="105580" marR="105580" anchor="ctr">
                    <a:lnL w="9525" cap="flat" cmpd="sng" algn="ctr">
                      <a:solidFill>
                        <a:schemeClr val="bg2">
                          <a:lumMod val="50000"/>
                        </a:schemeClr>
                      </a:solidFill>
                      <a:prstDash val="solid"/>
                      <a:round/>
                      <a:headEnd type="none" w="med" len="med"/>
                      <a:tailEnd type="none" w="med" len="med"/>
                    </a:lnL>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I Can’t…</a:t>
                      </a:r>
                      <a:endParaRPr lang="en-US" sz="1600" b="1" dirty="0">
                        <a:solidFill>
                          <a:schemeClr val="bg1"/>
                        </a:solidFill>
                        <a:latin typeface="Arial" pitchFamily="34" charset="0"/>
                        <a:cs typeface="Arial" pitchFamily="34" charset="0"/>
                      </a:endParaRPr>
                    </a:p>
                  </a:txBody>
                  <a:tcPr marL="105580" marR="105580" anchor="ctr">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I Want</a:t>
                      </a:r>
                      <a:endParaRPr lang="en-US" sz="1600" b="1" dirty="0">
                        <a:solidFill>
                          <a:schemeClr val="bg1"/>
                        </a:solidFill>
                        <a:latin typeface="Arial" pitchFamily="34" charset="0"/>
                        <a:cs typeface="Arial" pitchFamily="34" charset="0"/>
                      </a:endParaRPr>
                    </a:p>
                  </a:txBody>
                  <a:tcPr marL="105580" marR="105580" anchor="ctr">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Key Messages</a:t>
                      </a:r>
                      <a:endParaRPr lang="en-US" sz="1600" b="1" dirty="0">
                        <a:solidFill>
                          <a:schemeClr val="bg1"/>
                        </a:solidFill>
                        <a:latin typeface="Arial" pitchFamily="34" charset="0"/>
                        <a:cs typeface="Arial" pitchFamily="34" charset="0"/>
                      </a:endParaRPr>
                    </a:p>
                  </a:txBody>
                  <a:tcPr marL="105580" marR="105580" anchor="ctr">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691634">
                <a:tc>
                  <a:txBody>
                    <a:bodyPr/>
                    <a:lstStyle/>
                    <a:p>
                      <a:pPr marL="128016" indent="-128016" algn="ctr">
                        <a:lnSpc>
                          <a:spcPts val="1200"/>
                        </a:lnSpc>
                        <a:spcBef>
                          <a:spcPts val="0"/>
                        </a:spcBef>
                        <a:spcAft>
                          <a:spcPts val="0"/>
                        </a:spcAft>
                        <a:buSzPct val="70000"/>
                      </a:pPr>
                      <a:r>
                        <a:rPr lang="en-US" sz="1100" b="1" dirty="0">
                          <a:solidFill>
                            <a:schemeClr val="tx2"/>
                          </a:solidFill>
                          <a:latin typeface="Arial" pitchFamily="34" charset="0"/>
                          <a:ea typeface="Helvetica" charset="0"/>
                          <a:cs typeface="Arial" pitchFamily="34" charset="0"/>
                        </a:rPr>
                        <a:t>InfoSec, Security Operations (SOC), or Cyber Incident Response Team (CIRT) Director or Manager</a:t>
                      </a:r>
                    </a:p>
                    <a:p>
                      <a:pPr marL="128016" indent="-128016" algn="ctr">
                        <a:lnSpc>
                          <a:spcPts val="1200"/>
                        </a:lnSpc>
                        <a:spcBef>
                          <a:spcPts val="0"/>
                        </a:spcBef>
                        <a:spcAft>
                          <a:spcPts val="0"/>
                        </a:spcAft>
                        <a:buSzPct val="70000"/>
                      </a:pPr>
                      <a:r>
                        <a:rPr lang="en-US" sz="1100" b="1" dirty="0">
                          <a:solidFill>
                            <a:schemeClr val="tx2"/>
                          </a:solidFill>
                          <a:latin typeface="Arial" pitchFamily="34" charset="0"/>
                          <a:ea typeface="Helvetica" charset="0"/>
                          <a:cs typeface="Arial" pitchFamily="34" charset="0"/>
                        </a:rPr>
                        <a:t>(Technology)</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rgbClr val="FF0000"/>
                          </a:solidFill>
                          <a:latin typeface="Arial" pitchFamily="34" charset="0"/>
                          <a:ea typeface="Helvetica" charset="0"/>
                          <a:cs typeface="Arial" pitchFamily="34" charset="0"/>
                        </a:rPr>
                        <a:t>Keep adding walls/ perimeter technology that aren’t protecting my network from unknown threats</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Keep my network and data safe</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Add more standalone solutions that will slow down my network</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Detect insider threats or unauthorized access of data</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4572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rgbClr val="FF0000"/>
                          </a:solidFill>
                          <a:latin typeface="Arial" pitchFamily="34" charset="0"/>
                          <a:ea typeface="Helvetica" charset="0"/>
                          <a:cs typeface="Arial" pitchFamily="34" charset="0"/>
                        </a:rPr>
                        <a:t>To gain complete understanding of my enterprise’s security posture</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A proactive solution to detect threats, rather than passively relying on my perimeter security</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limit the damage from security breaches</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gain complete visibility of endpoint and user activity</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fully understand the scope and impact of a security event</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Above Security supports the organization with people, processes and technology that supports the security program. </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Above Security provides the big picture that exposes gaps in security posture, such as unauthorized port entries and communications, unusual process activities, unapproved access, etc.</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26195" y="2931790"/>
            <a:ext cx="1732549" cy="1828800"/>
          </a:xfrm>
          <a:prstGeom prst="rect">
            <a:avLst/>
          </a:prstGeom>
          <a:solidFill>
            <a:schemeClr val="bg1"/>
          </a:solidFill>
          <a:ln>
            <a:solidFill>
              <a:schemeClr val="bg2">
                <a:lumMod val="50000"/>
              </a:schemeClr>
            </a:solidFill>
          </a:ln>
        </p:spPr>
      </p:pic>
    </p:spTree>
    <p:extLst>
      <p:ext uri="{BB962C8B-B14F-4D97-AF65-F5344CB8AC3E}">
        <p14:creationId xmlns:p14="http://schemas.microsoft.com/office/powerpoint/2010/main" val="1520968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1864613" cy="369332"/>
          </a:xfrm>
        </p:spPr>
        <p:txBody>
          <a:bodyPr wrap="none">
            <a:spAutoFit/>
          </a:bodyPr>
          <a:lstStyle/>
          <a:p>
            <a:r>
              <a:rPr lang="en-US" altLang="ja-JP" dirty="0">
                <a:latin typeface="Arial" panose="020B0604020202020204" pitchFamily="34" charset="0"/>
                <a:cs typeface="Arial" panose="020B0604020202020204" pitchFamily="34" charset="0"/>
              </a:rPr>
              <a:t>CISCO Profile</a:t>
            </a:r>
          </a:p>
        </p:txBody>
      </p:sp>
      <p:sp>
        <p:nvSpPr>
          <p:cNvPr id="5" name="Text Box 31"/>
          <p:cNvSpPr txBox="1">
            <a:spLocks noChangeArrowheads="1"/>
          </p:cNvSpPr>
          <p:nvPr/>
        </p:nvSpPr>
        <p:spPr bwMode="gray">
          <a:xfrm>
            <a:off x="103189" y="679212"/>
            <a:ext cx="8842376" cy="4260141"/>
          </a:xfrm>
          <a:prstGeom prst="rect">
            <a:avLst/>
          </a:prstGeom>
          <a:noFill/>
          <a:ln w="3175" cap="rnd">
            <a:noFill/>
            <a:miter lim="800000"/>
            <a:headEnd/>
            <a:tailEnd/>
          </a:ln>
        </p:spPr>
        <p:txBody>
          <a:bodyPr wrap="square">
            <a:spAutoFit/>
          </a:bodyPr>
          <a:lstStyle/>
          <a:p>
            <a:pPr>
              <a:lnSpc>
                <a:spcPts val="1700"/>
              </a:lnSpc>
              <a:spcBef>
                <a:spcPts val="0"/>
              </a:spcBef>
              <a:spcAft>
                <a:spcPts val="1800"/>
              </a:spcAft>
            </a:pPr>
            <a:r>
              <a:rPr lang="en-US" altLang="ja-JP" sz="1200" b="1" dirty="0">
                <a:solidFill>
                  <a:schemeClr val="accent1"/>
                </a:solidFill>
                <a:latin typeface="+mn-lt"/>
              </a:rPr>
              <a:t>What Do They Do?</a:t>
            </a:r>
            <a:br>
              <a:rPr lang="en-US" altLang="ja-JP" sz="1200" b="1" dirty="0">
                <a:solidFill>
                  <a:schemeClr val="accent1"/>
                </a:solidFill>
                <a:latin typeface="+mn-lt"/>
              </a:rPr>
            </a:br>
            <a:r>
              <a:rPr lang="en-US" altLang="ja-JP" sz="1200" dirty="0">
                <a:latin typeface="+mn-lt"/>
              </a:rPr>
              <a:t>The Cisco solution is a collection of Ironport for e-mail, Sourcefire IPS, FireSight central management, and ThreatGRID malware analysis. These are separate products and that are loosely integrated and marketed as a strong solution. In addition, the Cisco Collective Security Intelligence ecosystem, Talos Security Intelligence and Research Group, and AMP Threat Grid threat intelligence feeds represent a collection of real-time threat intelligence and big data analytics.</a:t>
            </a:r>
          </a:p>
          <a:p>
            <a:pPr>
              <a:lnSpc>
                <a:spcPts val="1700"/>
              </a:lnSpc>
              <a:spcBef>
                <a:spcPts val="0"/>
              </a:spcBef>
              <a:spcAft>
                <a:spcPts val="1800"/>
              </a:spcAft>
            </a:pPr>
            <a:r>
              <a:rPr lang="en-US" altLang="ja-JP" sz="1200" b="1" dirty="0">
                <a:solidFill>
                  <a:schemeClr val="accent1"/>
                </a:solidFill>
                <a:latin typeface="+mn-lt"/>
              </a:rPr>
              <a:t>Value Proposition</a:t>
            </a:r>
            <a:br>
              <a:rPr lang="en-US" altLang="ja-JP" sz="1200" b="1" dirty="0">
                <a:solidFill>
                  <a:schemeClr val="accent1"/>
                </a:solidFill>
                <a:latin typeface="+mn-lt"/>
              </a:rPr>
            </a:br>
            <a:r>
              <a:rPr lang="en-US" altLang="ja-JP" sz="1200" dirty="0">
                <a:latin typeface="+mn-lt"/>
              </a:rPr>
              <a:t>Cisco Advanced Malware Protection (AMP) provides you with global threat intelligence, advanced sandboxing, and real-time malware blocking to prevent breaches. But because you can’t rely on prevention alone, AMP also continuously analyzes file activity across your extended network, so you can quickly detect, contain, and remediate advanced malware.</a:t>
            </a:r>
            <a:br>
              <a:rPr lang="en-US" altLang="ja-JP" sz="1200" dirty="0">
                <a:latin typeface="+mn-lt"/>
              </a:rPr>
            </a:br>
            <a:br>
              <a:rPr lang="en-US" altLang="ja-JP" sz="1200" dirty="0">
                <a:latin typeface="+mn-lt"/>
              </a:rPr>
            </a:br>
            <a:endParaRPr lang="en-US" altLang="ja-JP" sz="1200" dirty="0">
              <a:latin typeface="+mn-lt"/>
            </a:endParaRPr>
          </a:p>
          <a:p>
            <a:pPr>
              <a:lnSpc>
                <a:spcPts val="1700"/>
              </a:lnSpc>
              <a:spcBef>
                <a:spcPts val="0"/>
              </a:spcBef>
              <a:spcAft>
                <a:spcPts val="0"/>
              </a:spcAft>
            </a:pPr>
            <a:r>
              <a:rPr lang="en-US" altLang="ja-JP" sz="1200" b="1" dirty="0">
                <a:solidFill>
                  <a:schemeClr val="accent1"/>
                </a:solidFill>
                <a:latin typeface="+mn-lt"/>
              </a:rPr>
              <a:t>Points of DIFFERENTIATION</a:t>
            </a:r>
          </a:p>
          <a:p>
            <a:pPr marL="285750" indent="-285750">
              <a:lnSpc>
                <a:spcPts val="1700"/>
              </a:lnSpc>
              <a:spcBef>
                <a:spcPts val="0"/>
              </a:spcBef>
              <a:spcAft>
                <a:spcPts val="0"/>
              </a:spcAft>
              <a:buFont typeface="Arial" pitchFamily="34" charset="0"/>
              <a:buChar char="•"/>
            </a:pPr>
            <a:r>
              <a:rPr lang="en-US" altLang="ja-JP" sz="1200" dirty="0">
                <a:latin typeface="+mn-lt"/>
              </a:rPr>
              <a:t>Loose integration and subsequently very costly to deploy, maintain and use</a:t>
            </a:r>
          </a:p>
          <a:p>
            <a:pPr marL="285750" indent="-285750">
              <a:lnSpc>
                <a:spcPts val="1700"/>
              </a:lnSpc>
              <a:spcBef>
                <a:spcPts val="0"/>
              </a:spcBef>
              <a:spcAft>
                <a:spcPts val="0"/>
              </a:spcAft>
              <a:buFont typeface="Arial" pitchFamily="34" charset="0"/>
              <a:buChar char="•"/>
            </a:pPr>
            <a:r>
              <a:rPr lang="en-US" altLang="ja-JP" sz="1200" spc="-20" dirty="0">
                <a:latin typeface="+mn-lt"/>
              </a:rPr>
              <a:t>The integrated solution is time consuming to set up and often takes weeks and the expense of Cisco’s professional services team</a:t>
            </a:r>
          </a:p>
          <a:p>
            <a:pPr marL="285750" indent="-285750">
              <a:lnSpc>
                <a:spcPts val="1700"/>
              </a:lnSpc>
              <a:spcBef>
                <a:spcPts val="0"/>
              </a:spcBef>
              <a:spcAft>
                <a:spcPts val="0"/>
              </a:spcAft>
              <a:buFont typeface="Arial" pitchFamily="34" charset="0"/>
              <a:buChar char="•"/>
            </a:pPr>
            <a:r>
              <a:rPr lang="en-US" altLang="ja-JP" sz="1200" dirty="0">
                <a:latin typeface="+mn-lt"/>
              </a:rPr>
              <a:t>Does not monitor north-south (ingress/egress) and east-west (lateral) traffic</a:t>
            </a:r>
          </a:p>
          <a:p>
            <a:pPr marL="285750" indent="-285750">
              <a:lnSpc>
                <a:spcPts val="1700"/>
              </a:lnSpc>
              <a:spcBef>
                <a:spcPts val="0"/>
              </a:spcBef>
              <a:spcAft>
                <a:spcPts val="0"/>
              </a:spcAft>
              <a:buFont typeface="Arial" pitchFamily="34" charset="0"/>
              <a:buChar char="•"/>
            </a:pPr>
            <a:r>
              <a:rPr lang="en-US" altLang="ja-JP" sz="1200" dirty="0">
                <a:latin typeface="+mn-lt"/>
              </a:rPr>
              <a:t>No remediation service available</a:t>
            </a:r>
          </a:p>
          <a:p>
            <a:pPr marL="285750" indent="-285750">
              <a:lnSpc>
                <a:spcPts val="1700"/>
              </a:lnSpc>
              <a:spcBef>
                <a:spcPts val="0"/>
              </a:spcBef>
              <a:spcAft>
                <a:spcPts val="0"/>
              </a:spcAft>
              <a:buFont typeface="Arial" pitchFamily="34" charset="0"/>
              <a:buChar char="•"/>
            </a:pPr>
            <a:r>
              <a:rPr lang="en-US" altLang="ja-JP" sz="1200" dirty="0">
                <a:latin typeface="+mn-lt"/>
              </a:rPr>
              <a:t>No single pane of glass to aggregate disparate security events</a:t>
            </a:r>
          </a:p>
        </p:txBody>
      </p:sp>
    </p:spTree>
    <p:extLst>
      <p:ext uri="{BB962C8B-B14F-4D97-AF65-F5344CB8AC3E}">
        <p14:creationId xmlns:p14="http://schemas.microsoft.com/office/powerpoint/2010/main" val="2556397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308645" cy="369332"/>
          </a:xfrm>
        </p:spPr>
        <p:txBody>
          <a:bodyPr wrap="none">
            <a:spAutoFit/>
          </a:bodyPr>
          <a:lstStyle/>
          <a:p>
            <a:r>
              <a:rPr lang="en-US" altLang="ja-JP" dirty="0">
                <a:latin typeface="Arial" panose="020B0604020202020204" pitchFamily="34" charset="0"/>
                <a:cs typeface="Arial" panose="020B0604020202020204" pitchFamily="34" charset="0"/>
              </a:rPr>
              <a:t>CYPHORT Profile</a:t>
            </a:r>
          </a:p>
        </p:txBody>
      </p:sp>
      <p:sp>
        <p:nvSpPr>
          <p:cNvPr id="5" name="Text Box 31"/>
          <p:cNvSpPr txBox="1">
            <a:spLocks noChangeArrowheads="1"/>
          </p:cNvSpPr>
          <p:nvPr/>
        </p:nvSpPr>
        <p:spPr bwMode="gray">
          <a:xfrm>
            <a:off x="103189" y="679212"/>
            <a:ext cx="8842376" cy="4042132"/>
          </a:xfrm>
          <a:prstGeom prst="rect">
            <a:avLst/>
          </a:prstGeom>
          <a:noFill/>
          <a:ln w="3175" cap="rnd">
            <a:noFill/>
            <a:miter lim="800000"/>
            <a:headEnd/>
            <a:tailEnd/>
          </a:ln>
        </p:spPr>
        <p:txBody>
          <a:bodyPr wrap="square">
            <a:spAutoFit/>
          </a:bodyPr>
          <a:lstStyle/>
          <a:p>
            <a:pPr>
              <a:lnSpc>
                <a:spcPts val="1700"/>
              </a:lnSpc>
              <a:spcBef>
                <a:spcPts val="0"/>
              </a:spcBef>
              <a:spcAft>
                <a:spcPts val="1800"/>
              </a:spcAft>
            </a:pPr>
            <a:r>
              <a:rPr lang="en-US" altLang="ja-JP" sz="1200" b="1" dirty="0">
                <a:solidFill>
                  <a:schemeClr val="accent1"/>
                </a:solidFill>
                <a:latin typeface="+mn-lt"/>
              </a:rPr>
              <a:t>What Do They Do?</a:t>
            </a:r>
            <a:br>
              <a:rPr lang="en-US" altLang="ja-JP" sz="1200" b="1" dirty="0">
                <a:solidFill>
                  <a:schemeClr val="accent1"/>
                </a:solidFill>
                <a:latin typeface="+mn-lt"/>
              </a:rPr>
            </a:br>
            <a:r>
              <a:rPr lang="en-US" altLang="ja-JP" sz="1200" dirty="0">
                <a:latin typeface="+mn-lt"/>
              </a:rPr>
              <a:t>Cyphort’s Advanced Threat Defense Platform is designed to detect advanced threats embedded within web and email traffic – all from a single console. Adaptive sandbox array and machine learning analytics detection that evolves with threats ensuring the latest threat techniques are detected. Endpoint infection verification to focus remediation efforts on truly compromised systems</a:t>
            </a:r>
            <a:br>
              <a:rPr lang="en-US" altLang="ja-JP" sz="1200" dirty="0">
                <a:latin typeface="+mn-lt"/>
              </a:rPr>
            </a:br>
            <a:endParaRPr lang="en-US" altLang="ja-JP" sz="1200" dirty="0">
              <a:latin typeface="+mn-lt"/>
            </a:endParaRPr>
          </a:p>
          <a:p>
            <a:pPr>
              <a:lnSpc>
                <a:spcPts val="1700"/>
              </a:lnSpc>
              <a:spcBef>
                <a:spcPts val="0"/>
              </a:spcBef>
              <a:spcAft>
                <a:spcPts val="1800"/>
              </a:spcAft>
            </a:pPr>
            <a:r>
              <a:rPr lang="en-US" altLang="ja-JP" sz="1200" b="1" dirty="0">
                <a:solidFill>
                  <a:schemeClr val="accent1"/>
                </a:solidFill>
                <a:latin typeface="+mn-lt"/>
              </a:rPr>
              <a:t>Value Proposition</a:t>
            </a:r>
            <a:br>
              <a:rPr lang="en-US" altLang="ja-JP" sz="1200" b="1" dirty="0">
                <a:solidFill>
                  <a:schemeClr val="accent1"/>
                </a:solidFill>
                <a:latin typeface="+mn-lt"/>
              </a:rPr>
            </a:br>
            <a:r>
              <a:rPr lang="en-US" altLang="ja-JP" sz="1200" dirty="0">
                <a:latin typeface="+mn-lt"/>
              </a:rPr>
              <a:t>Cyphort network-based, next generation APT defense solution evolves as rapidly as the threats it is designed to detect, providing a unique experience by utilizing a single “pane of glass” for threat visibility across an enterprises perimeter and internal networks, ensuring the identification of initial compromised systems, and the ongoing internal threat progression. Cyphort eliminates alert overload by utilizing extensive threat correlation and in-depth context for your infrastructure. from detection to remediation and is able to be deployed across an enterprises global infrastructure quickly as flexible physical, virtual or cloud appliances.</a:t>
            </a:r>
          </a:p>
          <a:p>
            <a:pPr>
              <a:lnSpc>
                <a:spcPts val="1700"/>
              </a:lnSpc>
              <a:spcBef>
                <a:spcPts val="0"/>
              </a:spcBef>
              <a:spcAft>
                <a:spcPts val="0"/>
              </a:spcAft>
            </a:pPr>
            <a:r>
              <a:rPr lang="en-US" altLang="ja-JP" sz="1200" b="1" dirty="0">
                <a:solidFill>
                  <a:schemeClr val="accent1"/>
                </a:solidFill>
                <a:latin typeface="+mn-lt"/>
              </a:rPr>
              <a:t>Points of DIFFERENTIATION</a:t>
            </a:r>
          </a:p>
          <a:p>
            <a:pPr marL="285750" indent="-285750">
              <a:lnSpc>
                <a:spcPts val="1700"/>
              </a:lnSpc>
              <a:spcBef>
                <a:spcPts val="0"/>
              </a:spcBef>
              <a:spcAft>
                <a:spcPts val="0"/>
              </a:spcAft>
              <a:buFont typeface="Arial" pitchFamily="34" charset="0"/>
              <a:buChar char="•"/>
            </a:pPr>
            <a:r>
              <a:rPr lang="en-US" altLang="ja-JP" sz="1200" dirty="0">
                <a:latin typeface="+mn-lt"/>
              </a:rPr>
              <a:t>Does not monitor east-west (lateral) traffic</a:t>
            </a:r>
          </a:p>
          <a:p>
            <a:pPr marL="285750" indent="-285750">
              <a:lnSpc>
                <a:spcPts val="1700"/>
              </a:lnSpc>
              <a:spcBef>
                <a:spcPts val="0"/>
              </a:spcBef>
              <a:spcAft>
                <a:spcPts val="0"/>
              </a:spcAft>
              <a:buFont typeface="Arial" pitchFamily="34" charset="0"/>
              <a:buChar char="•"/>
            </a:pPr>
            <a:r>
              <a:rPr lang="en-US" altLang="ja-JP" sz="1200" dirty="0">
                <a:latin typeface="+mn-lt"/>
              </a:rPr>
              <a:t>No remediation service available for infected hosts</a:t>
            </a:r>
          </a:p>
          <a:p>
            <a:pPr marL="285750" indent="-285750">
              <a:lnSpc>
                <a:spcPts val="1700"/>
              </a:lnSpc>
              <a:spcBef>
                <a:spcPts val="0"/>
              </a:spcBef>
              <a:spcAft>
                <a:spcPts val="0"/>
              </a:spcAft>
              <a:buFont typeface="Arial" pitchFamily="34" charset="0"/>
              <a:buChar char="•"/>
            </a:pPr>
            <a:r>
              <a:rPr lang="en-US" altLang="ja-JP" sz="1200" dirty="0">
                <a:latin typeface="+mn-lt"/>
              </a:rPr>
              <a:t>No ability to aggregate disparate security events into a unified timeline</a:t>
            </a:r>
          </a:p>
          <a:p>
            <a:pPr marL="285750" indent="-285750">
              <a:lnSpc>
                <a:spcPts val="1700"/>
              </a:lnSpc>
              <a:spcBef>
                <a:spcPts val="0"/>
              </a:spcBef>
              <a:spcAft>
                <a:spcPts val="0"/>
              </a:spcAft>
              <a:buFont typeface="Arial" pitchFamily="34" charset="0"/>
              <a:buChar char="•"/>
            </a:pPr>
            <a:r>
              <a:rPr lang="en-US" altLang="ja-JP" sz="1200" dirty="0">
                <a:latin typeface="+mn-lt"/>
              </a:rPr>
              <a:t>Few customers take advantage of 3rd party integration to build more robust solution</a:t>
            </a:r>
          </a:p>
        </p:txBody>
      </p:sp>
    </p:spTree>
    <p:extLst>
      <p:ext uri="{BB962C8B-B14F-4D97-AF65-F5344CB8AC3E}">
        <p14:creationId xmlns:p14="http://schemas.microsoft.com/office/powerpoint/2010/main" val="2181628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308645" cy="369332"/>
          </a:xfrm>
        </p:spPr>
        <p:txBody>
          <a:bodyPr wrap="none">
            <a:spAutoFit/>
          </a:bodyPr>
          <a:lstStyle/>
          <a:p>
            <a:r>
              <a:rPr lang="en-US" altLang="ja-JP" dirty="0">
                <a:latin typeface="Arial" panose="020B0604020202020204" pitchFamily="34" charset="0"/>
                <a:cs typeface="Arial" panose="020B0604020202020204" pitchFamily="34" charset="0"/>
              </a:rPr>
              <a:t>LANCOPE Profile</a:t>
            </a:r>
          </a:p>
        </p:txBody>
      </p:sp>
      <p:sp>
        <p:nvSpPr>
          <p:cNvPr id="5" name="Text Box 31"/>
          <p:cNvSpPr txBox="1">
            <a:spLocks noChangeArrowheads="1"/>
          </p:cNvSpPr>
          <p:nvPr/>
        </p:nvSpPr>
        <p:spPr bwMode="gray">
          <a:xfrm>
            <a:off x="103189" y="679212"/>
            <a:ext cx="8842376" cy="4240713"/>
          </a:xfrm>
          <a:prstGeom prst="rect">
            <a:avLst/>
          </a:prstGeom>
          <a:noFill/>
          <a:ln w="3175" cap="rnd">
            <a:noFill/>
            <a:miter lim="800000"/>
            <a:headEnd/>
            <a:tailEnd/>
          </a:ln>
        </p:spPr>
        <p:txBody>
          <a:bodyPr wrap="square">
            <a:spAutoFit/>
          </a:bodyPr>
          <a:lstStyle/>
          <a:p>
            <a:pPr>
              <a:lnSpc>
                <a:spcPts val="1700"/>
              </a:lnSpc>
              <a:spcBef>
                <a:spcPts val="0"/>
              </a:spcBef>
              <a:spcAft>
                <a:spcPts val="1800"/>
              </a:spcAft>
            </a:pPr>
            <a:r>
              <a:rPr lang="en-US" altLang="ja-JP" sz="1200" b="1" dirty="0">
                <a:solidFill>
                  <a:schemeClr val="accent1"/>
                </a:solidFill>
                <a:latin typeface="+mn-lt"/>
              </a:rPr>
              <a:t>What Do They Do?</a:t>
            </a:r>
            <a:br>
              <a:rPr lang="en-US" altLang="ja-JP" sz="1200" b="1" dirty="0">
                <a:solidFill>
                  <a:schemeClr val="accent1"/>
                </a:solidFill>
                <a:latin typeface="+mn-lt"/>
              </a:rPr>
            </a:br>
            <a:r>
              <a:rPr lang="en-US" altLang="ja-JP" sz="1200" dirty="0">
                <a:latin typeface="+mn-lt"/>
              </a:rPr>
              <a:t>The Lancope Stealwatch product line own by Cisco is made up of a variety of products that together collect network data, display that data in “single pane of glass” and provide visibility to the applications or processes that are being run on the network. Further, they have a TIC-like product that provides intelligence on malware and another separate product that allows administrators to identify the IP addresses associated with the attack.</a:t>
            </a:r>
          </a:p>
          <a:p>
            <a:pPr>
              <a:lnSpc>
                <a:spcPts val="1700"/>
              </a:lnSpc>
              <a:spcBef>
                <a:spcPts val="0"/>
              </a:spcBef>
              <a:spcAft>
                <a:spcPts val="1800"/>
              </a:spcAft>
            </a:pPr>
            <a:r>
              <a:rPr lang="en-US" altLang="ja-JP" sz="1200" b="1" dirty="0">
                <a:solidFill>
                  <a:schemeClr val="accent1"/>
                </a:solidFill>
                <a:latin typeface="+mn-lt"/>
              </a:rPr>
              <a:t>Value Proposition</a:t>
            </a:r>
            <a:br>
              <a:rPr lang="en-US" altLang="ja-JP" sz="1200" b="1" dirty="0">
                <a:solidFill>
                  <a:schemeClr val="accent1"/>
                </a:solidFill>
                <a:latin typeface="+mn-lt"/>
              </a:rPr>
            </a:br>
            <a:r>
              <a:rPr lang="en-US" altLang="ja-JP" sz="1200" dirty="0">
                <a:latin typeface="+mn-lt"/>
              </a:rPr>
              <a:t>With the StealthWatch Management Console (SMC), administrators can easily view, understand and act upon a plethora of network and security data all through a single interface. Snapshot views and sophisticated drill-down capabilities provide the exact level of information you need exactly when you need it. Dynamic querying, customized reports and intuitive visualizations of network data enhance the advanced threat detection capabilities of the StealthWatch System, helping to decrease the time between problem onset and resolution.</a:t>
            </a:r>
          </a:p>
          <a:p>
            <a:pPr>
              <a:lnSpc>
                <a:spcPts val="1700"/>
              </a:lnSpc>
              <a:spcBef>
                <a:spcPts val="0"/>
              </a:spcBef>
              <a:spcAft>
                <a:spcPts val="0"/>
              </a:spcAft>
            </a:pPr>
            <a:r>
              <a:rPr lang="en-US" altLang="ja-JP" sz="1200" b="1" dirty="0">
                <a:solidFill>
                  <a:schemeClr val="accent1"/>
                </a:solidFill>
                <a:latin typeface="+mn-lt"/>
              </a:rPr>
              <a:t>Points of DIFFERENTIATION</a:t>
            </a:r>
          </a:p>
          <a:p>
            <a:pPr marL="285750" indent="-285750">
              <a:lnSpc>
                <a:spcPts val="1700"/>
              </a:lnSpc>
              <a:spcBef>
                <a:spcPts val="0"/>
              </a:spcBef>
              <a:spcAft>
                <a:spcPts val="0"/>
              </a:spcAft>
              <a:buFont typeface="Arial" pitchFamily="34" charset="0"/>
              <a:buChar char="•"/>
            </a:pPr>
            <a:r>
              <a:rPr lang="en-US" altLang="ja-JP" sz="1200" dirty="0">
                <a:latin typeface="+mn-lt"/>
              </a:rPr>
              <a:t>Lancope requires analysts to piece together data to get a full picture of events – TSN provides that aggregated data in one Thression view.</a:t>
            </a:r>
          </a:p>
          <a:p>
            <a:pPr marL="285750" indent="-285750">
              <a:lnSpc>
                <a:spcPts val="1700"/>
              </a:lnSpc>
              <a:spcBef>
                <a:spcPts val="0"/>
              </a:spcBef>
              <a:spcAft>
                <a:spcPts val="0"/>
              </a:spcAft>
              <a:buFont typeface="Arial" pitchFamily="34" charset="0"/>
              <a:buChar char="•"/>
            </a:pPr>
            <a:r>
              <a:rPr lang="en-US" altLang="ja-JP" sz="1200" dirty="0">
                <a:latin typeface="+mn-lt"/>
              </a:rPr>
              <a:t>The Lancope netflow DPI metadata is not as extensive as TSN</a:t>
            </a:r>
          </a:p>
          <a:p>
            <a:pPr marL="285750" indent="-285750">
              <a:lnSpc>
                <a:spcPts val="1700"/>
              </a:lnSpc>
              <a:spcBef>
                <a:spcPts val="0"/>
              </a:spcBef>
              <a:spcAft>
                <a:spcPts val="0"/>
              </a:spcAft>
              <a:buFont typeface="Arial" pitchFamily="34" charset="0"/>
              <a:buChar char="•"/>
            </a:pPr>
            <a:r>
              <a:rPr lang="en-US" altLang="ja-JP" sz="1200" dirty="0">
                <a:latin typeface="+mn-lt"/>
              </a:rPr>
              <a:t>No IDS detection features</a:t>
            </a:r>
          </a:p>
          <a:p>
            <a:pPr marL="285750" indent="-285750">
              <a:lnSpc>
                <a:spcPts val="1700"/>
              </a:lnSpc>
              <a:spcBef>
                <a:spcPts val="0"/>
              </a:spcBef>
              <a:spcAft>
                <a:spcPts val="0"/>
              </a:spcAft>
              <a:buFont typeface="Arial" pitchFamily="34" charset="0"/>
              <a:buChar char="•"/>
            </a:pPr>
            <a:r>
              <a:rPr lang="en-US" altLang="ja-JP" sz="1200" dirty="0">
                <a:latin typeface="+mn-lt"/>
              </a:rPr>
              <a:t>No file behavior detection</a:t>
            </a:r>
          </a:p>
        </p:txBody>
      </p:sp>
    </p:spTree>
    <p:extLst>
      <p:ext uri="{BB962C8B-B14F-4D97-AF65-F5344CB8AC3E}">
        <p14:creationId xmlns:p14="http://schemas.microsoft.com/office/powerpoint/2010/main" val="1845422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050561" cy="369332"/>
          </a:xfrm>
        </p:spPr>
        <p:txBody>
          <a:bodyPr wrap="none">
            <a:spAutoFit/>
          </a:bodyPr>
          <a:lstStyle/>
          <a:p>
            <a:r>
              <a:rPr lang="en-US" altLang="ja-JP" dirty="0">
                <a:latin typeface="Arial" panose="020B0604020202020204" pitchFamily="34" charset="0"/>
                <a:cs typeface="Arial" panose="020B0604020202020204" pitchFamily="34" charset="0"/>
              </a:rPr>
              <a:t>TANIUM Profile</a:t>
            </a:r>
          </a:p>
        </p:txBody>
      </p:sp>
      <p:sp>
        <p:nvSpPr>
          <p:cNvPr id="5" name="Text Box 31"/>
          <p:cNvSpPr txBox="1">
            <a:spLocks noChangeArrowheads="1"/>
          </p:cNvSpPr>
          <p:nvPr/>
        </p:nvSpPr>
        <p:spPr bwMode="gray">
          <a:xfrm>
            <a:off x="103189" y="679212"/>
            <a:ext cx="8842376" cy="4260141"/>
          </a:xfrm>
          <a:prstGeom prst="rect">
            <a:avLst/>
          </a:prstGeom>
          <a:noFill/>
          <a:ln w="3175" cap="rnd">
            <a:noFill/>
            <a:miter lim="800000"/>
            <a:headEnd/>
            <a:tailEnd/>
          </a:ln>
        </p:spPr>
        <p:txBody>
          <a:bodyPr wrap="square">
            <a:spAutoFit/>
          </a:bodyPr>
          <a:lstStyle/>
          <a:p>
            <a:pPr>
              <a:lnSpc>
                <a:spcPts val="1700"/>
              </a:lnSpc>
              <a:spcBef>
                <a:spcPts val="0"/>
              </a:spcBef>
              <a:spcAft>
                <a:spcPts val="1800"/>
              </a:spcAft>
            </a:pPr>
            <a:r>
              <a:rPr lang="en-US" altLang="ja-JP" sz="1200" b="1" dirty="0">
                <a:solidFill>
                  <a:schemeClr val="accent1"/>
                </a:solidFill>
                <a:latin typeface="+mn-lt"/>
              </a:rPr>
              <a:t>What Do They Do?</a:t>
            </a:r>
            <a:br>
              <a:rPr lang="en-US" altLang="ja-JP" sz="1200" b="1" dirty="0">
                <a:solidFill>
                  <a:schemeClr val="accent1"/>
                </a:solidFill>
                <a:latin typeface="+mn-lt"/>
              </a:rPr>
            </a:br>
            <a:r>
              <a:rPr lang="en-US" altLang="ja-JP" sz="1200" dirty="0">
                <a:latin typeface="+mn-lt"/>
              </a:rPr>
              <a:t>Tanium is an OS-level agent-based platform that lets users find vulnerabilities by querying systems using plain English (e.g. “Find machines running Windows 8”) and install software or patches on endpoints using a peer-to-peer architecture for distribution and communication across machines on the network.</a:t>
            </a:r>
            <a:br>
              <a:rPr lang="en-US" altLang="ja-JP" sz="1200" dirty="0">
                <a:latin typeface="+mn-lt"/>
              </a:rPr>
            </a:br>
            <a:endParaRPr lang="en-US" altLang="ja-JP" sz="1200" dirty="0">
              <a:latin typeface="+mn-lt"/>
            </a:endParaRPr>
          </a:p>
          <a:p>
            <a:pPr>
              <a:lnSpc>
                <a:spcPts val="1700"/>
              </a:lnSpc>
              <a:spcBef>
                <a:spcPts val="0"/>
              </a:spcBef>
              <a:spcAft>
                <a:spcPts val="1800"/>
              </a:spcAft>
            </a:pPr>
            <a:r>
              <a:rPr lang="en-US" altLang="ja-JP" sz="1200" b="1" dirty="0">
                <a:solidFill>
                  <a:schemeClr val="accent1"/>
                </a:solidFill>
                <a:latin typeface="+mn-lt"/>
              </a:rPr>
              <a:t>Value Proposition</a:t>
            </a:r>
            <a:br>
              <a:rPr lang="en-US" altLang="ja-JP" sz="1200" b="1" dirty="0">
                <a:solidFill>
                  <a:schemeClr val="accent1"/>
                </a:solidFill>
                <a:latin typeface="+mn-lt"/>
              </a:rPr>
            </a:br>
            <a:r>
              <a:rPr lang="en-US" altLang="ja-JP" sz="1200" dirty="0">
                <a:latin typeface="+mn-lt"/>
              </a:rPr>
              <a:t>Tanium Protect enables organizations to more effectively leverage commonly deployed native operating system controls (e.g anti-virus, firewall, application control, etc.) by simplifying and improving the effectiveness of their management. Tanium's patented endpoint communications architecture provides 15-second visibility and control across every endpoint on the network, and can easily scale to millions of endpoints without requiring ongoing infrastructure additions.</a:t>
            </a:r>
            <a:br>
              <a:rPr lang="en-US" altLang="ja-JP" sz="1200" dirty="0">
                <a:latin typeface="+mn-lt"/>
              </a:rPr>
            </a:br>
            <a:endParaRPr lang="en-US" altLang="ja-JP" sz="1200" dirty="0">
              <a:latin typeface="+mn-lt"/>
            </a:endParaRPr>
          </a:p>
          <a:p>
            <a:pPr>
              <a:lnSpc>
                <a:spcPts val="1700"/>
              </a:lnSpc>
              <a:spcBef>
                <a:spcPts val="0"/>
              </a:spcBef>
              <a:spcAft>
                <a:spcPts val="0"/>
              </a:spcAft>
            </a:pPr>
            <a:r>
              <a:rPr lang="en-US" altLang="ja-JP" sz="1200" b="1" dirty="0">
                <a:solidFill>
                  <a:schemeClr val="accent1"/>
                </a:solidFill>
                <a:latin typeface="+mn-lt"/>
              </a:rPr>
              <a:t>Points of DIFFERENTIATION</a:t>
            </a:r>
          </a:p>
          <a:p>
            <a:pPr marL="285750" indent="-285750">
              <a:lnSpc>
                <a:spcPts val="1700"/>
              </a:lnSpc>
              <a:spcBef>
                <a:spcPts val="0"/>
              </a:spcBef>
              <a:spcAft>
                <a:spcPts val="0"/>
              </a:spcAft>
              <a:buFont typeface="Arial" pitchFamily="34" charset="0"/>
              <a:buChar char="•"/>
            </a:pPr>
            <a:r>
              <a:rPr lang="en-US" altLang="ja-JP" sz="1200" dirty="0">
                <a:latin typeface="+mn-lt"/>
              </a:rPr>
              <a:t>Assumes that all threats can be stopped at the end point  - but no ability to address non-end user devices like servers that may be acting maliciously</a:t>
            </a:r>
          </a:p>
          <a:p>
            <a:pPr marL="285750" indent="-285750">
              <a:lnSpc>
                <a:spcPts val="1700"/>
              </a:lnSpc>
              <a:spcBef>
                <a:spcPts val="0"/>
              </a:spcBef>
              <a:spcAft>
                <a:spcPts val="0"/>
              </a:spcAft>
              <a:buFont typeface="Arial" pitchFamily="34" charset="0"/>
              <a:buChar char="•"/>
            </a:pPr>
            <a:r>
              <a:rPr lang="en-US" altLang="ja-JP" sz="1200" dirty="0">
                <a:latin typeface="+mn-lt"/>
              </a:rPr>
              <a:t>Has no view of network activity and extent and frequency of attacks within the network</a:t>
            </a:r>
          </a:p>
          <a:p>
            <a:pPr marL="285750" indent="-285750">
              <a:lnSpc>
                <a:spcPts val="1700"/>
              </a:lnSpc>
              <a:spcBef>
                <a:spcPts val="0"/>
              </a:spcBef>
              <a:spcAft>
                <a:spcPts val="0"/>
              </a:spcAft>
              <a:buFont typeface="Arial" pitchFamily="34" charset="0"/>
              <a:buChar char="•"/>
            </a:pPr>
            <a:r>
              <a:rPr lang="en-US" altLang="ja-JP" sz="1200" dirty="0">
                <a:latin typeface="+mn-lt"/>
              </a:rPr>
              <a:t>Cannot show the progress of advanced attacks</a:t>
            </a:r>
          </a:p>
          <a:p>
            <a:pPr marL="285750" indent="-285750">
              <a:lnSpc>
                <a:spcPts val="1700"/>
              </a:lnSpc>
              <a:spcBef>
                <a:spcPts val="0"/>
              </a:spcBef>
              <a:spcAft>
                <a:spcPts val="0"/>
              </a:spcAft>
              <a:buFont typeface="Arial" pitchFamily="34" charset="0"/>
              <a:buChar char="•"/>
            </a:pPr>
            <a:r>
              <a:rPr lang="en-US" altLang="ja-JP" sz="1200" dirty="0">
                <a:latin typeface="+mn-lt"/>
              </a:rPr>
              <a:t>Only deals with Windows end user devices</a:t>
            </a:r>
          </a:p>
        </p:txBody>
      </p:sp>
    </p:spTree>
    <p:extLst>
      <p:ext uri="{BB962C8B-B14F-4D97-AF65-F5344CB8AC3E}">
        <p14:creationId xmlns:p14="http://schemas.microsoft.com/office/powerpoint/2010/main" val="1948616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305439" cy="369332"/>
          </a:xfrm>
        </p:spPr>
        <p:txBody>
          <a:bodyPr wrap="none">
            <a:spAutoFit/>
          </a:bodyPr>
          <a:lstStyle/>
          <a:p>
            <a:r>
              <a:rPr lang="en-US" altLang="ja-JP" dirty="0">
                <a:latin typeface="Arial" panose="020B0604020202020204" pitchFamily="34" charset="0"/>
                <a:cs typeface="Arial" panose="020B0604020202020204" pitchFamily="34" charset="0"/>
              </a:rPr>
              <a:t>BROMIUM Profile</a:t>
            </a:r>
          </a:p>
        </p:txBody>
      </p:sp>
      <p:sp>
        <p:nvSpPr>
          <p:cNvPr id="5" name="Text Box 31"/>
          <p:cNvSpPr txBox="1">
            <a:spLocks noChangeArrowheads="1"/>
          </p:cNvSpPr>
          <p:nvPr/>
        </p:nvSpPr>
        <p:spPr bwMode="gray">
          <a:xfrm>
            <a:off x="103189" y="679212"/>
            <a:ext cx="8842376" cy="4260141"/>
          </a:xfrm>
          <a:prstGeom prst="rect">
            <a:avLst/>
          </a:prstGeom>
          <a:noFill/>
          <a:ln w="3175" cap="rnd">
            <a:noFill/>
            <a:miter lim="800000"/>
            <a:headEnd/>
            <a:tailEnd/>
          </a:ln>
        </p:spPr>
        <p:txBody>
          <a:bodyPr wrap="square">
            <a:spAutoFit/>
          </a:bodyPr>
          <a:lstStyle/>
          <a:p>
            <a:pPr>
              <a:lnSpc>
                <a:spcPts val="1700"/>
              </a:lnSpc>
              <a:spcBef>
                <a:spcPts val="0"/>
              </a:spcBef>
              <a:spcAft>
                <a:spcPts val="1800"/>
              </a:spcAft>
            </a:pPr>
            <a:r>
              <a:rPr lang="en-US" altLang="ja-JP" sz="1200" b="1" dirty="0">
                <a:solidFill>
                  <a:schemeClr val="accent1"/>
                </a:solidFill>
                <a:latin typeface="+mn-lt"/>
              </a:rPr>
              <a:t>What Do They Do?</a:t>
            </a:r>
            <a:br>
              <a:rPr lang="en-US" altLang="ja-JP" sz="1200" b="1" dirty="0">
                <a:solidFill>
                  <a:schemeClr val="accent1"/>
                </a:solidFill>
                <a:latin typeface="+mn-lt"/>
              </a:rPr>
            </a:br>
            <a:r>
              <a:rPr lang="en-US" altLang="ja-JP" sz="1200" dirty="0">
                <a:latin typeface="+mn-lt"/>
              </a:rPr>
              <a:t>Unlike traditional endpoint security, such as AV or virtual containers, Bromium uses its unique micro-virtualization technology to protect across all major attack vectors by isolating each user task in a lightweight, CPU-enforced micro-VM. Bromium technology places every user task in a secure micro-VM, so endpoints are protected against both known and unknown attacks, including zero-day attacks, drive-by downloads, malvertising, spear-phishing attacks and advanced persistent threats (APTs).</a:t>
            </a:r>
          </a:p>
          <a:p>
            <a:pPr>
              <a:lnSpc>
                <a:spcPts val="1700"/>
              </a:lnSpc>
              <a:spcBef>
                <a:spcPts val="0"/>
              </a:spcBef>
              <a:spcAft>
                <a:spcPts val="1800"/>
              </a:spcAft>
            </a:pPr>
            <a:r>
              <a:rPr lang="en-US" altLang="ja-JP" sz="1200" b="1" dirty="0">
                <a:solidFill>
                  <a:schemeClr val="accent1"/>
                </a:solidFill>
                <a:latin typeface="+mn-lt"/>
              </a:rPr>
              <a:t>Value Proposition</a:t>
            </a:r>
            <a:br>
              <a:rPr lang="en-US" altLang="ja-JP" sz="1200" b="1" dirty="0">
                <a:solidFill>
                  <a:schemeClr val="accent1"/>
                </a:solidFill>
                <a:latin typeface="+mn-lt"/>
              </a:rPr>
            </a:br>
            <a:r>
              <a:rPr lang="en-US" altLang="ja-JP" sz="1200" dirty="0">
                <a:latin typeface="+mn-lt"/>
              </a:rPr>
              <a:t>Bromium’s CPU-enforced task isolation on the endpoint to eliminate enterprise breaches and enable users to click on anything, anywhere, without getting compromised. Security professionals can eliminate the need for urgent patching because systems exist in a virtual environment. The 3 modules are deployed, managed and orchestrated by Bromium Endpoint Controller, a scalable management system. The management server is engineered to reliably manage hundreds of thousands of enterprise endpoints.</a:t>
            </a:r>
          </a:p>
          <a:p>
            <a:pPr>
              <a:lnSpc>
                <a:spcPts val="1700"/>
              </a:lnSpc>
              <a:spcBef>
                <a:spcPts val="0"/>
              </a:spcBef>
              <a:spcAft>
                <a:spcPts val="0"/>
              </a:spcAft>
            </a:pPr>
            <a:r>
              <a:rPr lang="en-US" altLang="ja-JP" sz="1200" b="1" dirty="0">
                <a:solidFill>
                  <a:schemeClr val="accent1"/>
                </a:solidFill>
                <a:latin typeface="+mn-lt"/>
              </a:rPr>
              <a:t>Points of DIFFERENTIATION</a:t>
            </a:r>
          </a:p>
          <a:p>
            <a:pPr marL="285750" indent="-285750">
              <a:lnSpc>
                <a:spcPts val="1700"/>
              </a:lnSpc>
              <a:spcBef>
                <a:spcPts val="0"/>
              </a:spcBef>
              <a:spcAft>
                <a:spcPts val="0"/>
              </a:spcAft>
              <a:buFont typeface="Arial" pitchFamily="34" charset="0"/>
              <a:buChar char="•"/>
            </a:pPr>
            <a:r>
              <a:rPr lang="en-US" altLang="ja-JP" sz="1200" dirty="0">
                <a:latin typeface="+mn-lt"/>
              </a:rPr>
              <a:t>Assumes that all threats can be stopped at the end point  - but no ability to address non-end user devices like servers that may be acting maliciously</a:t>
            </a:r>
          </a:p>
          <a:p>
            <a:pPr marL="285750" indent="-285750">
              <a:lnSpc>
                <a:spcPts val="1700"/>
              </a:lnSpc>
              <a:spcBef>
                <a:spcPts val="0"/>
              </a:spcBef>
              <a:spcAft>
                <a:spcPts val="0"/>
              </a:spcAft>
              <a:buFont typeface="Arial" pitchFamily="34" charset="0"/>
              <a:buChar char="•"/>
            </a:pPr>
            <a:r>
              <a:rPr lang="en-US" altLang="ja-JP" sz="1200" dirty="0">
                <a:latin typeface="+mn-lt"/>
              </a:rPr>
              <a:t>Has no view of network activity and extent and frequency of attacks within the network</a:t>
            </a:r>
          </a:p>
          <a:p>
            <a:pPr marL="285750" indent="-285750">
              <a:lnSpc>
                <a:spcPts val="1700"/>
              </a:lnSpc>
              <a:spcBef>
                <a:spcPts val="0"/>
              </a:spcBef>
              <a:spcAft>
                <a:spcPts val="0"/>
              </a:spcAft>
              <a:buFont typeface="Arial" pitchFamily="34" charset="0"/>
              <a:buChar char="•"/>
            </a:pPr>
            <a:r>
              <a:rPr lang="en-US" altLang="ja-JP" sz="1200" dirty="0">
                <a:latin typeface="+mn-lt"/>
              </a:rPr>
              <a:t>Cannot show the progress of advanced attacks</a:t>
            </a:r>
          </a:p>
          <a:p>
            <a:pPr marL="285750" indent="-285750">
              <a:lnSpc>
                <a:spcPts val="1700"/>
              </a:lnSpc>
              <a:spcBef>
                <a:spcPts val="0"/>
              </a:spcBef>
              <a:spcAft>
                <a:spcPts val="0"/>
              </a:spcAft>
              <a:buFont typeface="Arial" pitchFamily="34" charset="0"/>
              <a:buChar char="•"/>
            </a:pPr>
            <a:r>
              <a:rPr lang="en-US" altLang="ja-JP" sz="1200" dirty="0">
                <a:latin typeface="+mn-lt"/>
              </a:rPr>
              <a:t>Only deals with Windows end user devices</a:t>
            </a:r>
          </a:p>
        </p:txBody>
      </p:sp>
    </p:spTree>
    <p:extLst>
      <p:ext uri="{BB962C8B-B14F-4D97-AF65-F5344CB8AC3E}">
        <p14:creationId xmlns:p14="http://schemas.microsoft.com/office/powerpoint/2010/main" val="3287941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2480166" cy="369332"/>
          </a:xfrm>
        </p:spPr>
        <p:txBody>
          <a:bodyPr wrap="none">
            <a:spAutoFit/>
          </a:bodyPr>
          <a:lstStyle/>
          <a:p>
            <a:r>
              <a:rPr lang="en-US" altLang="ja-JP" dirty="0">
                <a:latin typeface="Arial" panose="020B0604020202020204" pitchFamily="34" charset="0"/>
                <a:cs typeface="Arial" panose="020B0604020202020204" pitchFamily="34" charset="0"/>
              </a:rPr>
              <a:t>BLUECOAT Profile</a:t>
            </a:r>
          </a:p>
        </p:txBody>
      </p:sp>
      <p:sp>
        <p:nvSpPr>
          <p:cNvPr id="5" name="Text Box 31"/>
          <p:cNvSpPr txBox="1">
            <a:spLocks noChangeArrowheads="1"/>
          </p:cNvSpPr>
          <p:nvPr/>
        </p:nvSpPr>
        <p:spPr bwMode="gray">
          <a:xfrm>
            <a:off x="103189" y="679212"/>
            <a:ext cx="8842376" cy="4042132"/>
          </a:xfrm>
          <a:prstGeom prst="rect">
            <a:avLst/>
          </a:prstGeom>
          <a:noFill/>
          <a:ln w="3175" cap="rnd">
            <a:noFill/>
            <a:miter lim="800000"/>
            <a:headEnd/>
            <a:tailEnd/>
          </a:ln>
        </p:spPr>
        <p:txBody>
          <a:bodyPr wrap="square">
            <a:spAutoFit/>
          </a:bodyPr>
          <a:lstStyle/>
          <a:p>
            <a:pPr>
              <a:lnSpc>
                <a:spcPts val="1700"/>
              </a:lnSpc>
              <a:spcBef>
                <a:spcPts val="0"/>
              </a:spcBef>
              <a:spcAft>
                <a:spcPts val="1800"/>
              </a:spcAft>
            </a:pPr>
            <a:r>
              <a:rPr lang="en-US" altLang="ja-JP" sz="1200" b="1" dirty="0">
                <a:solidFill>
                  <a:schemeClr val="accent1"/>
                </a:solidFill>
                <a:latin typeface="+mn-lt"/>
              </a:rPr>
              <a:t>What Do They Do?</a:t>
            </a:r>
            <a:br>
              <a:rPr lang="en-US" altLang="ja-JP" sz="1200" b="1" dirty="0">
                <a:solidFill>
                  <a:schemeClr val="accent1"/>
                </a:solidFill>
                <a:latin typeface="+mn-lt"/>
              </a:rPr>
            </a:br>
            <a:r>
              <a:rPr lang="en-US" altLang="ja-JP" sz="1200" dirty="0">
                <a:latin typeface="+mn-lt"/>
              </a:rPr>
              <a:t>Blue Coat Security Analytics Platform leverages full packet capture capabilities to act like a security camera on the wire. Blue Coat Security Analytics leverages this full network traffic visibility to deliver advanced network forensics and real-time threat detection for all network activity. This enables enterprises to identify and detect advanced malware crossing the network and analyze and contain via blocking zero-day attacks and APTs—while allowing comprehensive forensic investigations and incident response to swiftly resolve security breaches.</a:t>
            </a:r>
          </a:p>
          <a:p>
            <a:pPr>
              <a:lnSpc>
                <a:spcPts val="1700"/>
              </a:lnSpc>
              <a:spcBef>
                <a:spcPts val="0"/>
              </a:spcBef>
              <a:spcAft>
                <a:spcPts val="1800"/>
              </a:spcAft>
            </a:pPr>
            <a:r>
              <a:rPr lang="en-US" altLang="ja-JP" sz="1200" b="1" dirty="0">
                <a:solidFill>
                  <a:schemeClr val="accent1"/>
                </a:solidFill>
                <a:latin typeface="+mn-lt"/>
              </a:rPr>
              <a:t>Value Proposition</a:t>
            </a:r>
            <a:br>
              <a:rPr lang="en-US" altLang="ja-JP" sz="1200" b="1" dirty="0">
                <a:solidFill>
                  <a:schemeClr val="accent1"/>
                </a:solidFill>
                <a:latin typeface="+mn-lt"/>
              </a:rPr>
            </a:br>
            <a:r>
              <a:rPr lang="en-US" altLang="ja-JP" sz="1200" dirty="0">
                <a:latin typeface="+mn-lt"/>
              </a:rPr>
              <a:t>The Blue Coat Security Platform integrates sophisticated technologies to deliver protection against the full spectrum of security threats. This Advanced Threat Protection capability safeguards your organization from advanced persistent threats, detects sophisticated malware, and automates the containment and resolution of incidents that have occurred. It does so as the traditional network perimeter dissolves, the migration to cloud infrastructure grows, encrypted traffic becomes ubiquitous, and the endpoint evolves at a revolutionary pace.</a:t>
            </a:r>
          </a:p>
          <a:p>
            <a:pPr>
              <a:lnSpc>
                <a:spcPts val="1700"/>
              </a:lnSpc>
              <a:spcBef>
                <a:spcPts val="0"/>
              </a:spcBef>
              <a:spcAft>
                <a:spcPts val="0"/>
              </a:spcAft>
            </a:pPr>
            <a:r>
              <a:rPr lang="en-US" altLang="ja-JP" sz="1200" b="1" dirty="0">
                <a:solidFill>
                  <a:schemeClr val="accent1"/>
                </a:solidFill>
                <a:latin typeface="+mn-lt"/>
              </a:rPr>
              <a:t>Points of DIFFERENTIATION</a:t>
            </a:r>
          </a:p>
          <a:p>
            <a:pPr marL="285750" indent="-285750">
              <a:lnSpc>
                <a:spcPts val="1700"/>
              </a:lnSpc>
              <a:spcBef>
                <a:spcPts val="0"/>
              </a:spcBef>
              <a:spcAft>
                <a:spcPts val="0"/>
              </a:spcAft>
              <a:buFont typeface="Arial" pitchFamily="34" charset="0"/>
              <a:buChar char="•"/>
            </a:pPr>
            <a:r>
              <a:rPr lang="en-US" altLang="ja-JP" sz="1200" dirty="0">
                <a:latin typeface="+mn-lt"/>
              </a:rPr>
              <a:t>Blue Coat is strong in SSL proxy visibility but it does not monitor internal and lateral network activity</a:t>
            </a:r>
          </a:p>
          <a:p>
            <a:pPr marL="285750" indent="-285750">
              <a:lnSpc>
                <a:spcPts val="1700"/>
              </a:lnSpc>
              <a:spcBef>
                <a:spcPts val="0"/>
              </a:spcBef>
              <a:spcAft>
                <a:spcPts val="0"/>
              </a:spcAft>
              <a:buFont typeface="Arial" pitchFamily="34" charset="0"/>
              <a:buChar char="•"/>
            </a:pPr>
            <a:r>
              <a:rPr lang="en-US" altLang="ja-JP" sz="1200" dirty="0">
                <a:latin typeface="+mn-lt"/>
              </a:rPr>
              <a:t>Blue Coat offering is a collection of products that are not well integrated making a single view very difficult</a:t>
            </a:r>
          </a:p>
          <a:p>
            <a:pPr marL="285750" indent="-285750">
              <a:lnSpc>
                <a:spcPts val="1700"/>
              </a:lnSpc>
              <a:spcBef>
                <a:spcPts val="0"/>
              </a:spcBef>
              <a:spcAft>
                <a:spcPts val="0"/>
              </a:spcAft>
              <a:buFont typeface="Arial" pitchFamily="34" charset="0"/>
              <a:buChar char="•"/>
            </a:pPr>
            <a:r>
              <a:rPr lang="en-US" altLang="ja-JP" sz="1200" dirty="0">
                <a:latin typeface="+mn-lt"/>
              </a:rPr>
              <a:t>No Thression capability to associate threats with network activity to investigate attack progression</a:t>
            </a:r>
          </a:p>
        </p:txBody>
      </p:sp>
    </p:spTree>
    <p:extLst>
      <p:ext uri="{BB962C8B-B14F-4D97-AF65-F5344CB8AC3E}">
        <p14:creationId xmlns:p14="http://schemas.microsoft.com/office/powerpoint/2010/main" val="2060477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8"/>
          <p:cNvSpPr txBox="1">
            <a:spLocks noChangeArrowheads="1"/>
          </p:cNvSpPr>
          <p:nvPr/>
        </p:nvSpPr>
        <p:spPr bwMode="gray">
          <a:xfrm>
            <a:off x="561965" y="4241195"/>
            <a:ext cx="2255489" cy="286232"/>
          </a:xfrm>
          <a:prstGeom prst="rect">
            <a:avLst/>
          </a:prstGeom>
          <a:noFill/>
          <a:ln w="9525">
            <a:noFill/>
            <a:miter lim="800000"/>
            <a:headEnd/>
            <a:tailEnd/>
          </a:ln>
        </p:spPr>
        <p:txBody>
          <a:bodyPr wrap="none">
            <a:spAutoFit/>
          </a:bodyPr>
          <a:lstStyle/>
          <a:p>
            <a:pPr lvl="0"/>
            <a:r>
              <a:rPr lang="en-US" altLang="ja-JP" sz="1400" dirty="0">
                <a:latin typeface="Arial"/>
              </a:rPr>
              <a:t>A Hitachi Group Company</a:t>
            </a:r>
          </a:p>
        </p:txBody>
      </p:sp>
      <p:sp>
        <p:nvSpPr>
          <p:cNvPr id="10275" name="Text Box 35"/>
          <p:cNvSpPr txBox="1">
            <a:spLocks noChangeArrowheads="1"/>
          </p:cNvSpPr>
          <p:nvPr/>
        </p:nvSpPr>
        <p:spPr bwMode="gray">
          <a:xfrm>
            <a:off x="561976" y="1578702"/>
            <a:ext cx="835485" cy="461665"/>
          </a:xfrm>
          <a:prstGeom prst="rect">
            <a:avLst/>
          </a:prstGeom>
          <a:noFill/>
          <a:ln w="9525">
            <a:noFill/>
            <a:miter lim="800000"/>
            <a:headEnd/>
            <a:tailEnd/>
          </a:ln>
          <a:effectLst/>
        </p:spPr>
        <p:txBody>
          <a:bodyPr wrap="none">
            <a:spAutoFit/>
          </a:bodyPr>
          <a:lstStyle/>
          <a:p>
            <a:pPr>
              <a:lnSpc>
                <a:spcPct val="100000"/>
              </a:lnSpc>
            </a:pPr>
            <a:r>
              <a:rPr lang="en-US" altLang="ja-JP" sz="2400" b="1" dirty="0">
                <a:latin typeface="+mn-lt"/>
                <a:ea typeface="Arial Unicode MS" pitchFamily="50" charset="-128"/>
                <a:cs typeface="Arial Unicode MS" pitchFamily="50" charset="-128"/>
              </a:rPr>
              <a:t>END</a:t>
            </a:r>
          </a:p>
        </p:txBody>
      </p:sp>
      <p:sp>
        <p:nvSpPr>
          <p:cNvPr id="9" name="Text Box 31"/>
          <p:cNvSpPr txBox="1">
            <a:spLocks noChangeArrowheads="1"/>
          </p:cNvSpPr>
          <p:nvPr/>
        </p:nvSpPr>
        <p:spPr bwMode="gray">
          <a:xfrm>
            <a:off x="548328" y="2373431"/>
            <a:ext cx="2608406" cy="341632"/>
          </a:xfrm>
          <a:prstGeom prst="rect">
            <a:avLst/>
          </a:prstGeom>
          <a:noFill/>
          <a:ln w="9525">
            <a:noFill/>
            <a:miter lim="800000"/>
            <a:headEnd/>
            <a:tailEnd/>
          </a:ln>
          <a:effectLst/>
        </p:spPr>
        <p:txBody>
          <a:bodyPr wrap="none">
            <a:spAutoFit/>
          </a:bodyPr>
          <a:lstStyle/>
          <a:p>
            <a:pPr>
              <a:defRPr/>
            </a:pPr>
            <a:r>
              <a:rPr lang="en-US" altLang="ja-JP" sz="1800" b="1" dirty="0">
                <a:latin typeface="+mj-lt"/>
                <a:ea typeface="+mn-ea"/>
                <a:cs typeface="Arial" pitchFamily="34" charset="0"/>
              </a:rPr>
              <a:t>Competing Effectively</a:t>
            </a:r>
            <a:endParaRPr lang="ja-JP" altLang="en-US" sz="1800" b="1" dirty="0">
              <a:latin typeface="+mj-lt"/>
              <a:ea typeface="+mn-ea"/>
              <a:cs typeface="Arial" pitchFamily="34" charset="0"/>
            </a:endParaRPr>
          </a:p>
        </p:txBody>
      </p:sp>
      <p:sp>
        <p:nvSpPr>
          <p:cNvPr id="14" name="スライド番号プレースホルダ 13"/>
          <p:cNvSpPr>
            <a:spLocks noGrp="1"/>
          </p:cNvSpPr>
          <p:nvPr>
            <p:ph type="sldNum" sz="quarter" idx="10"/>
          </p:nvPr>
        </p:nvSpPr>
        <p:spPr/>
        <p:txBody>
          <a:bodyPr/>
          <a:lstStyle/>
          <a:p>
            <a:pPr>
              <a:defRPr/>
            </a:pPr>
            <a:fld id="{790173A9-6621-4FFE-BC07-AC198BDD4C9A}" type="slidenum">
              <a:rPr lang="en-US" altLang="ja-JP" smtClean="0"/>
              <a:pPr>
                <a:defRPr/>
              </a:pPr>
              <a:t>76</a:t>
            </a:fld>
            <a:endParaRPr lang="en-US" altLang="ja-JP" dirty="0"/>
          </a:p>
        </p:txBody>
      </p:sp>
      <p:sp>
        <p:nvSpPr>
          <p:cNvPr id="6" name="Text Box 30"/>
          <p:cNvSpPr txBox="1">
            <a:spLocks noChangeArrowheads="1"/>
          </p:cNvSpPr>
          <p:nvPr/>
        </p:nvSpPr>
        <p:spPr bwMode="gray">
          <a:xfrm>
            <a:off x="548328" y="2678231"/>
            <a:ext cx="4097853" cy="313932"/>
          </a:xfrm>
          <a:prstGeom prst="rect">
            <a:avLst/>
          </a:prstGeom>
          <a:noFill/>
          <a:ln w="9525">
            <a:noFill/>
            <a:miter lim="800000"/>
            <a:headEnd/>
            <a:tailEnd/>
          </a:ln>
        </p:spPr>
        <p:txBody>
          <a:bodyPr wrap="none">
            <a:spAutoFit/>
          </a:bodyPr>
          <a:lstStyle/>
          <a:p>
            <a:r>
              <a:rPr lang="en-US" altLang="ja-JP" sz="1600" dirty="0">
                <a:latin typeface="Arial" panose="020B0604020202020204" pitchFamily="34" charset="0"/>
                <a:cs typeface="Arial" panose="020B0604020202020204" pitchFamily="34" charset="0"/>
              </a:rPr>
              <a:t>MSS Competition &amp; IT Security Technology</a:t>
            </a:r>
          </a:p>
        </p:txBody>
      </p:sp>
    </p:spTree>
    <p:extLst>
      <p:ext uri="{BB962C8B-B14F-4D97-AF65-F5344CB8AC3E}">
        <p14:creationId xmlns:p14="http://schemas.microsoft.com/office/powerpoint/2010/main" val="4194918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889206" cy="369332"/>
          </a:xfrm>
        </p:spPr>
        <p:txBody>
          <a:bodyPr wrap="none">
            <a:spAutoFit/>
          </a:bodyPr>
          <a:lstStyle/>
          <a:p>
            <a:r>
              <a:rPr lang="en-US" altLang="ja-JP" dirty="0">
                <a:latin typeface="Arial" panose="020B0604020202020204" pitchFamily="34" charset="0"/>
                <a:cs typeface="Arial" panose="020B0604020202020204" pitchFamily="34" charset="0"/>
              </a:rPr>
              <a:t>Buyer Discussions - Detection</a:t>
            </a:r>
            <a:endParaRPr lang="ja-JP" altLang="en-US" dirty="0">
              <a:solidFill>
                <a:schemeClr val="tx2"/>
              </a:solidFill>
              <a:latin typeface="Arial" panose="020B0604020202020204" pitchFamily="34" charset="0"/>
              <a:cs typeface="Arial" panose="020B0604020202020204" pitchFamily="34" charset="0"/>
            </a:endParaRPr>
          </a:p>
        </p:txBody>
      </p:sp>
      <p:graphicFrame>
        <p:nvGraphicFramePr>
          <p:cNvPr id="25" name="Content Placeholder 5"/>
          <p:cNvGraphicFramePr>
            <a:graphicFrameLocks/>
          </p:cNvGraphicFramePr>
          <p:nvPr>
            <p:extLst>
              <p:ext uri="{D42A27DB-BD31-4B8C-83A1-F6EECF244321}">
                <p14:modId xmlns:p14="http://schemas.microsoft.com/office/powerpoint/2010/main" val="1147363326"/>
              </p:ext>
            </p:extLst>
          </p:nvPr>
        </p:nvGraphicFramePr>
        <p:xfrm>
          <a:off x="198439" y="759618"/>
          <a:ext cx="8750808" cy="4164074"/>
        </p:xfrm>
        <a:graphic>
          <a:graphicData uri="http://schemas.openxmlformats.org/drawingml/2006/table">
            <a:tbl>
              <a:tblPr firstRow="1" bandRow="1">
                <a:tableStyleId>{073A0DAA-6AF3-43AB-8588-CEC1D06C72B9}</a:tableStyleId>
              </a:tblPr>
              <a:tblGrid>
                <a:gridCol w="2187702">
                  <a:extLst>
                    <a:ext uri="{9D8B030D-6E8A-4147-A177-3AD203B41FA5}">
                      <a16:colId xmlns:a16="http://schemas.microsoft.com/office/drawing/2014/main" val="20000"/>
                    </a:ext>
                  </a:extLst>
                </a:gridCol>
                <a:gridCol w="2187702">
                  <a:extLst>
                    <a:ext uri="{9D8B030D-6E8A-4147-A177-3AD203B41FA5}">
                      <a16:colId xmlns:a16="http://schemas.microsoft.com/office/drawing/2014/main" val="20002"/>
                    </a:ext>
                  </a:extLst>
                </a:gridCol>
                <a:gridCol w="2187702">
                  <a:extLst>
                    <a:ext uri="{9D8B030D-6E8A-4147-A177-3AD203B41FA5}">
                      <a16:colId xmlns:a16="http://schemas.microsoft.com/office/drawing/2014/main" val="20003"/>
                    </a:ext>
                  </a:extLst>
                </a:gridCol>
                <a:gridCol w="2187702">
                  <a:extLst>
                    <a:ext uri="{9D8B030D-6E8A-4147-A177-3AD203B41FA5}">
                      <a16:colId xmlns:a16="http://schemas.microsoft.com/office/drawing/2014/main" val="20001"/>
                    </a:ext>
                  </a:extLst>
                </a:gridCol>
              </a:tblGrid>
              <a:tr h="472440">
                <a:tc>
                  <a:txBody>
                    <a:bodyPr/>
                    <a:lstStyle/>
                    <a:p>
                      <a:pPr algn="ctr">
                        <a:lnSpc>
                          <a:spcPct val="100000"/>
                        </a:lnSpc>
                        <a:spcBef>
                          <a:spcPts val="0"/>
                        </a:spcBef>
                        <a:spcAft>
                          <a:spcPts val="0"/>
                        </a:spcAft>
                      </a:pPr>
                      <a:r>
                        <a:rPr lang="en-US" sz="1600" kern="1200" dirty="0">
                          <a:solidFill>
                            <a:schemeClr val="bg1"/>
                          </a:solidFill>
                          <a:latin typeface="Arial" pitchFamily="34" charset="0"/>
                          <a:cs typeface="Arial" pitchFamily="34" charset="0"/>
                        </a:rPr>
                        <a:t>Position</a:t>
                      </a:r>
                      <a:endParaRPr lang="en-US" sz="1600" b="1" kern="1200" dirty="0">
                        <a:solidFill>
                          <a:schemeClr val="bg1"/>
                        </a:solidFill>
                        <a:latin typeface="Arial" pitchFamily="34" charset="0"/>
                        <a:ea typeface="+mn-ea"/>
                        <a:cs typeface="Arial" pitchFamily="34" charset="0"/>
                      </a:endParaRPr>
                    </a:p>
                  </a:txBody>
                  <a:tcPr marL="105580" marR="105580" anchor="ctr">
                    <a:lnL w="9525" cap="flat" cmpd="sng" algn="ctr">
                      <a:solidFill>
                        <a:schemeClr val="bg2">
                          <a:lumMod val="50000"/>
                        </a:schemeClr>
                      </a:solidFill>
                      <a:prstDash val="solid"/>
                      <a:round/>
                      <a:headEnd type="none" w="med" len="med"/>
                      <a:tailEnd type="none" w="med" len="med"/>
                    </a:lnL>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I Can’t…</a:t>
                      </a:r>
                      <a:endParaRPr lang="en-US" sz="1600" b="1" dirty="0">
                        <a:solidFill>
                          <a:schemeClr val="bg1"/>
                        </a:solidFill>
                        <a:latin typeface="Arial" pitchFamily="34" charset="0"/>
                        <a:cs typeface="Arial" pitchFamily="34" charset="0"/>
                      </a:endParaRPr>
                    </a:p>
                  </a:txBody>
                  <a:tcPr marL="105580" marR="105580" anchor="ctr">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I Want</a:t>
                      </a:r>
                      <a:endParaRPr lang="en-US" sz="1600" b="1" dirty="0">
                        <a:solidFill>
                          <a:schemeClr val="bg1"/>
                        </a:solidFill>
                        <a:latin typeface="Arial" pitchFamily="34" charset="0"/>
                        <a:cs typeface="Arial" pitchFamily="34" charset="0"/>
                      </a:endParaRPr>
                    </a:p>
                  </a:txBody>
                  <a:tcPr marL="105580" marR="105580" anchor="ctr">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Key Messages</a:t>
                      </a:r>
                      <a:endParaRPr lang="en-US" sz="1600" b="1" dirty="0">
                        <a:solidFill>
                          <a:schemeClr val="bg1"/>
                        </a:solidFill>
                        <a:latin typeface="Arial" pitchFamily="34" charset="0"/>
                        <a:cs typeface="Arial" pitchFamily="34" charset="0"/>
                      </a:endParaRPr>
                    </a:p>
                  </a:txBody>
                  <a:tcPr marL="105580" marR="105580" anchor="ctr">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691634">
                <a:tc>
                  <a:txBody>
                    <a:bodyPr/>
                    <a:lstStyle/>
                    <a:p>
                      <a:pPr algn="ctr">
                        <a:lnSpc>
                          <a:spcPts val="1200"/>
                        </a:lnSpc>
                      </a:pPr>
                      <a:r>
                        <a:rPr lang="en-US" sz="1100" b="1" dirty="0">
                          <a:solidFill>
                            <a:schemeClr val="tx2"/>
                          </a:solidFill>
                          <a:latin typeface="Arial" pitchFamily="34" charset="0"/>
                          <a:ea typeface="Helvetica" charset="0"/>
                          <a:cs typeface="Arial" pitchFamily="34" charset="0"/>
                        </a:rPr>
                        <a:t>Tier 1 InfoSec, Incident Response (IR), or Threat Intelligence (TI) Engineer</a:t>
                      </a:r>
                    </a:p>
                    <a:p>
                      <a:pPr algn="ctr">
                        <a:lnSpc>
                          <a:spcPts val="1200"/>
                        </a:lnSpc>
                      </a:pPr>
                      <a:r>
                        <a:rPr lang="en-US" sz="1100" b="1" dirty="0">
                          <a:solidFill>
                            <a:schemeClr val="tx2"/>
                          </a:solidFill>
                          <a:latin typeface="Arial" pitchFamily="34" charset="0"/>
                          <a:ea typeface="Helvetica" charset="0"/>
                          <a:cs typeface="Arial" pitchFamily="34" charset="0"/>
                        </a:rPr>
                        <a:t>(Functional)</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rgbClr val="FF0000"/>
                          </a:solidFill>
                          <a:latin typeface="Arial" pitchFamily="34" charset="0"/>
                          <a:ea typeface="Helvetica" charset="0"/>
                          <a:cs typeface="Arial" pitchFamily="34" charset="0"/>
                        </a:rPr>
                        <a:t>Generate conclusive reports that I can share with my manager(s)</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Guarantee that my organization’s network will not be breached </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Passively rely on perimeter security to do my job</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Validate threats quickly</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Have complete visibility of the activity across my network</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lvl="0" indent="-293688">
                        <a:lnSpc>
                          <a:spcPts val="1200"/>
                        </a:lnSpc>
                        <a:buClrTx/>
                        <a:buSzPct val="100000"/>
                        <a:buFont typeface="Arial" pitchFamily="34" charset="0"/>
                        <a:buChar char="•"/>
                      </a:pPr>
                      <a:r>
                        <a:rPr lang="en-US" sz="1100" b="0" kern="1200" baseline="0" dirty="0">
                          <a:solidFill>
                            <a:srgbClr val="FF0000"/>
                          </a:solidFill>
                          <a:latin typeface="Arial" pitchFamily="34" charset="0"/>
                          <a:ea typeface="Helvetica" charset="0"/>
                          <a:cs typeface="Arial" pitchFamily="34" charset="0"/>
                        </a:rPr>
                        <a:t>To proactively detect threats</a:t>
                      </a:r>
                    </a:p>
                    <a:p>
                      <a:pPr marL="293688" lvl="0" indent="-293688">
                        <a:lnSpc>
                          <a:spcPts val="1200"/>
                        </a:lnSpc>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investigate threats efficiently</a:t>
                      </a:r>
                    </a:p>
                    <a:p>
                      <a:pPr marL="293688" lvl="0" indent="-293688">
                        <a:lnSpc>
                          <a:spcPts val="1200"/>
                        </a:lnSpc>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Gain visibility of anomalous behavior across my enterprise</a:t>
                      </a:r>
                    </a:p>
                    <a:p>
                      <a:pPr marL="293688" lvl="0" indent="-293688">
                        <a:lnSpc>
                          <a:spcPts val="1200"/>
                        </a:lnSpc>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efficiently report on my system’s health and risks (or lack thereof) </a:t>
                      </a:r>
                    </a:p>
                    <a:p>
                      <a:pPr marL="293688" lvl="0" indent="-293688">
                        <a:lnSpc>
                          <a:spcPts val="1200"/>
                        </a:lnSpc>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ensure data compliance policies are being met</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Above Security lets you quickly discover undetected risks or threats, by exposing suspicious patterns, commonalities, and anomalies, and by spotting unusual change over time</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ArkAngel’s interactive interface  presents information in a highly visual manner, allowing users to do on-the-fly adjustments as you zero-in on the threat</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ArkAngel has collects multiple sources of data and normalizes that data for easy analysis</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6" name="Picture 5"/>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939" b="3124"/>
          <a:stretch/>
        </p:blipFill>
        <p:spPr bwMode="auto">
          <a:xfrm>
            <a:off x="426194" y="2931790"/>
            <a:ext cx="1732549" cy="1828800"/>
          </a:xfrm>
          <a:prstGeom prst="rect">
            <a:avLst/>
          </a:prstGeom>
          <a:solidFill>
            <a:schemeClr val="bg1"/>
          </a:solidFill>
          <a:ln>
            <a:solidFill>
              <a:schemeClr val="bg2">
                <a:lumMod val="50000"/>
              </a:schemeClr>
            </a:solidFill>
          </a:ln>
        </p:spPr>
      </p:pic>
    </p:spTree>
    <p:extLst>
      <p:ext uri="{BB962C8B-B14F-4D97-AF65-F5344CB8AC3E}">
        <p14:creationId xmlns:p14="http://schemas.microsoft.com/office/powerpoint/2010/main" val="2179428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bwMode="gray">
          <a:xfrm>
            <a:off x="113192" y="134612"/>
            <a:ext cx="3948517" cy="369332"/>
          </a:xfrm>
        </p:spPr>
        <p:txBody>
          <a:bodyPr wrap="none">
            <a:spAutoFit/>
          </a:bodyPr>
          <a:lstStyle/>
          <a:p>
            <a:r>
              <a:rPr lang="en-US" altLang="ja-JP" dirty="0">
                <a:latin typeface="Arial" panose="020B0604020202020204" pitchFamily="34" charset="0"/>
                <a:cs typeface="Arial" panose="020B0604020202020204" pitchFamily="34" charset="0"/>
              </a:rPr>
              <a:t>Buyer Discussions - Response</a:t>
            </a:r>
            <a:endParaRPr lang="ja-JP" altLang="en-US" dirty="0">
              <a:solidFill>
                <a:schemeClr val="tx2"/>
              </a:solidFill>
              <a:latin typeface="Arial" panose="020B0604020202020204" pitchFamily="34" charset="0"/>
              <a:cs typeface="Arial" panose="020B0604020202020204" pitchFamily="34" charset="0"/>
            </a:endParaRPr>
          </a:p>
        </p:txBody>
      </p:sp>
      <p:graphicFrame>
        <p:nvGraphicFramePr>
          <p:cNvPr id="25" name="Content Placeholder 5"/>
          <p:cNvGraphicFramePr>
            <a:graphicFrameLocks/>
          </p:cNvGraphicFramePr>
          <p:nvPr>
            <p:extLst>
              <p:ext uri="{D42A27DB-BD31-4B8C-83A1-F6EECF244321}">
                <p14:modId xmlns:p14="http://schemas.microsoft.com/office/powerpoint/2010/main" val="2360243941"/>
              </p:ext>
            </p:extLst>
          </p:nvPr>
        </p:nvGraphicFramePr>
        <p:xfrm>
          <a:off x="198439" y="759618"/>
          <a:ext cx="8750808" cy="4164074"/>
        </p:xfrm>
        <a:graphic>
          <a:graphicData uri="http://schemas.openxmlformats.org/drawingml/2006/table">
            <a:tbl>
              <a:tblPr firstRow="1" bandRow="1">
                <a:tableStyleId>{073A0DAA-6AF3-43AB-8588-CEC1D06C72B9}</a:tableStyleId>
              </a:tblPr>
              <a:tblGrid>
                <a:gridCol w="2187702">
                  <a:extLst>
                    <a:ext uri="{9D8B030D-6E8A-4147-A177-3AD203B41FA5}">
                      <a16:colId xmlns:a16="http://schemas.microsoft.com/office/drawing/2014/main" val="20000"/>
                    </a:ext>
                  </a:extLst>
                </a:gridCol>
                <a:gridCol w="2187702">
                  <a:extLst>
                    <a:ext uri="{9D8B030D-6E8A-4147-A177-3AD203B41FA5}">
                      <a16:colId xmlns:a16="http://schemas.microsoft.com/office/drawing/2014/main" val="20002"/>
                    </a:ext>
                  </a:extLst>
                </a:gridCol>
                <a:gridCol w="2187702">
                  <a:extLst>
                    <a:ext uri="{9D8B030D-6E8A-4147-A177-3AD203B41FA5}">
                      <a16:colId xmlns:a16="http://schemas.microsoft.com/office/drawing/2014/main" val="20003"/>
                    </a:ext>
                  </a:extLst>
                </a:gridCol>
                <a:gridCol w="2187702">
                  <a:extLst>
                    <a:ext uri="{9D8B030D-6E8A-4147-A177-3AD203B41FA5}">
                      <a16:colId xmlns:a16="http://schemas.microsoft.com/office/drawing/2014/main" val="20001"/>
                    </a:ext>
                  </a:extLst>
                </a:gridCol>
              </a:tblGrid>
              <a:tr h="472440">
                <a:tc>
                  <a:txBody>
                    <a:bodyPr/>
                    <a:lstStyle/>
                    <a:p>
                      <a:pPr algn="ctr">
                        <a:lnSpc>
                          <a:spcPct val="100000"/>
                        </a:lnSpc>
                        <a:spcBef>
                          <a:spcPts val="0"/>
                        </a:spcBef>
                        <a:spcAft>
                          <a:spcPts val="0"/>
                        </a:spcAft>
                      </a:pPr>
                      <a:r>
                        <a:rPr lang="en-US" sz="1600" kern="1200" dirty="0">
                          <a:solidFill>
                            <a:schemeClr val="bg1"/>
                          </a:solidFill>
                          <a:latin typeface="Arial" pitchFamily="34" charset="0"/>
                          <a:cs typeface="Arial" pitchFamily="34" charset="0"/>
                        </a:rPr>
                        <a:t>Position</a:t>
                      </a:r>
                      <a:endParaRPr lang="en-US" sz="1600" b="1" kern="1200" dirty="0">
                        <a:solidFill>
                          <a:schemeClr val="bg1"/>
                        </a:solidFill>
                        <a:latin typeface="Arial" pitchFamily="34" charset="0"/>
                        <a:ea typeface="+mn-ea"/>
                        <a:cs typeface="Arial" pitchFamily="34" charset="0"/>
                      </a:endParaRPr>
                    </a:p>
                  </a:txBody>
                  <a:tcPr marL="105580" marR="105580" anchor="ctr">
                    <a:lnL w="9525" cap="flat" cmpd="sng" algn="ctr">
                      <a:solidFill>
                        <a:schemeClr val="bg2">
                          <a:lumMod val="50000"/>
                        </a:schemeClr>
                      </a:solidFill>
                      <a:prstDash val="solid"/>
                      <a:round/>
                      <a:headEnd type="none" w="med" len="med"/>
                      <a:tailEnd type="none" w="med" len="med"/>
                    </a:lnL>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I Can’t…</a:t>
                      </a:r>
                      <a:endParaRPr lang="en-US" sz="1600" b="1" dirty="0">
                        <a:solidFill>
                          <a:schemeClr val="bg1"/>
                        </a:solidFill>
                        <a:latin typeface="Arial" pitchFamily="34" charset="0"/>
                        <a:cs typeface="Arial" pitchFamily="34" charset="0"/>
                      </a:endParaRPr>
                    </a:p>
                  </a:txBody>
                  <a:tcPr marL="105580" marR="105580" anchor="ctr">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I Want</a:t>
                      </a:r>
                      <a:endParaRPr lang="en-US" sz="1600" b="1" dirty="0">
                        <a:solidFill>
                          <a:schemeClr val="bg1"/>
                        </a:solidFill>
                        <a:latin typeface="Arial" pitchFamily="34" charset="0"/>
                        <a:cs typeface="Arial" pitchFamily="34" charset="0"/>
                      </a:endParaRPr>
                    </a:p>
                  </a:txBody>
                  <a:tcPr marL="105580" marR="105580" anchor="ctr">
                    <a:lnT w="9525" cap="flat" cmpd="sng" algn="ctr">
                      <a:solidFill>
                        <a:schemeClr val="bg2">
                          <a:lumMod val="50000"/>
                        </a:schemeClr>
                      </a:solidFill>
                      <a:prstDash val="solid"/>
                      <a:round/>
                      <a:headEnd type="none" w="med" len="med"/>
                      <a:tailEnd type="none" w="med" len="med"/>
                    </a:lnT>
                    <a:solidFill>
                      <a:schemeClr val="accent1"/>
                    </a:solidFill>
                  </a:tcPr>
                </a:tc>
                <a:tc>
                  <a:txBody>
                    <a:bodyPr/>
                    <a:lstStyle/>
                    <a:p>
                      <a:pPr algn="ctr">
                        <a:lnSpc>
                          <a:spcPct val="100000"/>
                        </a:lnSpc>
                        <a:spcBef>
                          <a:spcPts val="0"/>
                        </a:spcBef>
                        <a:spcAft>
                          <a:spcPts val="0"/>
                        </a:spcAft>
                      </a:pPr>
                      <a:r>
                        <a:rPr lang="en-US" sz="1600" dirty="0">
                          <a:solidFill>
                            <a:schemeClr val="bg1"/>
                          </a:solidFill>
                          <a:latin typeface="Arial" pitchFamily="34" charset="0"/>
                          <a:cs typeface="Arial" pitchFamily="34" charset="0"/>
                        </a:rPr>
                        <a:t>Key Messages</a:t>
                      </a:r>
                      <a:endParaRPr lang="en-US" sz="1600" b="1" dirty="0">
                        <a:solidFill>
                          <a:schemeClr val="bg1"/>
                        </a:solidFill>
                        <a:latin typeface="Arial" pitchFamily="34" charset="0"/>
                        <a:cs typeface="Arial" pitchFamily="34" charset="0"/>
                      </a:endParaRPr>
                    </a:p>
                  </a:txBody>
                  <a:tcPr marL="105580" marR="105580" anchor="ctr">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691634">
                <a:tc>
                  <a:txBody>
                    <a:bodyPr/>
                    <a:lstStyle/>
                    <a:p>
                      <a:pPr algn="ctr">
                        <a:lnSpc>
                          <a:spcPts val="1200"/>
                        </a:lnSpc>
                        <a:spcBef>
                          <a:spcPts val="0"/>
                        </a:spcBef>
                        <a:spcAft>
                          <a:spcPts val="0"/>
                        </a:spcAft>
                      </a:pPr>
                      <a:r>
                        <a:rPr lang="en-US" sz="1100" b="1" dirty="0">
                          <a:solidFill>
                            <a:schemeClr val="tx2"/>
                          </a:solidFill>
                          <a:latin typeface="Arial" pitchFamily="34" charset="0"/>
                          <a:ea typeface="Helvetica" charset="0"/>
                          <a:cs typeface="Arial" pitchFamily="34" charset="0"/>
                        </a:rPr>
                        <a:t>CISO, CIO, or Head of Information Security</a:t>
                      </a:r>
                    </a:p>
                    <a:p>
                      <a:pPr algn="ctr">
                        <a:lnSpc>
                          <a:spcPts val="1200"/>
                        </a:lnSpc>
                        <a:spcBef>
                          <a:spcPts val="0"/>
                        </a:spcBef>
                        <a:spcAft>
                          <a:spcPts val="0"/>
                        </a:spcAft>
                      </a:pPr>
                      <a:r>
                        <a:rPr lang="en-US" sz="1100" b="1" dirty="0">
                          <a:solidFill>
                            <a:schemeClr val="tx2"/>
                          </a:solidFill>
                          <a:latin typeface="Arial" pitchFamily="34" charset="0"/>
                          <a:ea typeface="Helvetica" charset="0"/>
                          <a:cs typeface="Arial" pitchFamily="34" charset="0"/>
                        </a:rPr>
                        <a:t>(Economic)</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rgbClr val="FF0000"/>
                          </a:solidFill>
                          <a:latin typeface="Arial" pitchFamily="34" charset="0"/>
                          <a:ea typeface="Helvetica" charset="0"/>
                          <a:cs typeface="Arial" pitchFamily="34" charset="0"/>
                        </a:rPr>
                        <a:t>Continue to add headcount to my InfoSec/CIRT/SOC team to manage the growing number of infosec alerts </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Put my company’s brand reputation at risk</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Assess risk exposure of sensitive data  </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Solve the problem with additional layers of perimeter security software</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Risk failing compliance with industry policies</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Risk being shut down by an intruder or halt business operations during recovery</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Properly enforce company policies on data security &amp; system use across the org</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4572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rgbClr val="FF0000"/>
                          </a:solidFill>
                          <a:latin typeface="Arial" pitchFamily="34" charset="0"/>
                          <a:ea typeface="Helvetica" charset="0"/>
                          <a:cs typeface="Arial" pitchFamily="34" charset="0"/>
                        </a:rPr>
                        <a:t>To reduce or at least limit expense on InfoSec headcount</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detect and limit the damage from security breaches</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reduce company/brand reputational risk </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avoid falling out of compliance with industry policies </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ensure my organization’s employees are following InfoSec policies</a:t>
                      </a:r>
                    </a:p>
                    <a:p>
                      <a:pPr marL="293688" lvl="0" indent="-293688">
                        <a:lnSpc>
                          <a:spcPts val="1200"/>
                        </a:lnSpc>
                        <a:spcBef>
                          <a:spcPts val="0"/>
                        </a:spcBef>
                        <a:spcAft>
                          <a:spcPts val="0"/>
                        </a:spcAft>
                        <a:buClrTx/>
                        <a:buSzPct val="100000"/>
                        <a:buFont typeface="Arial" pitchFamily="34" charset="0"/>
                        <a:buChar char="•"/>
                      </a:pPr>
                      <a:r>
                        <a:rPr lang="en-US" sz="1100" b="0" kern="1200" baseline="0" dirty="0">
                          <a:solidFill>
                            <a:schemeClr val="tx2"/>
                          </a:solidFill>
                          <a:latin typeface="Arial" pitchFamily="34" charset="0"/>
                          <a:ea typeface="Helvetica" charset="0"/>
                          <a:cs typeface="Arial" pitchFamily="34" charset="0"/>
                        </a:rPr>
                        <a:t>To clearly demonstrate the need for additional tech/resources to exec team</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tc>
                  <a:txBody>
                    <a:bodyPr/>
                    <a:lstStyle/>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Above Security pays for itself quickly by cost effectively providing industry-leading security</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With ArkAngel, Above Security analysts can automate the validation  and initial incident response process, thus reducing costs.</a:t>
                      </a:r>
                    </a:p>
                    <a:p>
                      <a:pPr marL="293688" marR="0" lvl="0" indent="-293688" algn="l" defTabSz="914400" rtl="0" eaLnBrk="1" fontAlgn="auto" latinLnBrk="0" hangingPunct="1">
                        <a:lnSpc>
                          <a:spcPts val="1200"/>
                        </a:lnSpc>
                        <a:spcBef>
                          <a:spcPts val="0"/>
                        </a:spcBef>
                        <a:spcAft>
                          <a:spcPts val="0"/>
                        </a:spcAft>
                        <a:buClrTx/>
                        <a:buSzPct val="100000"/>
                        <a:buFont typeface="Arial" pitchFamily="34" charset="0"/>
                        <a:buChar char="•"/>
                        <a:tabLst/>
                        <a:defRPr/>
                      </a:pPr>
                      <a:r>
                        <a:rPr lang="en-US" sz="1100" b="0" kern="1200" baseline="0" dirty="0">
                          <a:solidFill>
                            <a:schemeClr val="tx2"/>
                          </a:solidFill>
                          <a:latin typeface="Arial" pitchFamily="34" charset="0"/>
                          <a:ea typeface="Helvetica" charset="0"/>
                          <a:cs typeface="Arial" pitchFamily="34" charset="0"/>
                        </a:rPr>
                        <a:t>Above Security staff in global SOC’s respond quickly to effectively mitigate and remediate any threat</a:t>
                      </a:r>
                      <a:r>
                        <a:rPr lang="en-US" sz="1100" b="0" kern="1200" baseline="0" dirty="0">
                          <a:solidFill>
                            <a:srgbClr val="4B4F55"/>
                          </a:solidFill>
                          <a:latin typeface="Arial" pitchFamily="34" charset="0"/>
                          <a:ea typeface="Helvetica" charset="0"/>
                          <a:cs typeface="Arial" pitchFamily="34" charset="0"/>
                        </a:rPr>
                        <a:t>.</a:t>
                      </a:r>
                    </a:p>
                  </a:txBody>
                  <a:tcPr marL="105580" marR="105580">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B w="9525"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21" r="721"/>
          <a:stretch/>
        </p:blipFill>
        <p:spPr bwMode="auto">
          <a:xfrm>
            <a:off x="426195" y="2931790"/>
            <a:ext cx="1732550" cy="1828800"/>
          </a:xfrm>
          <a:prstGeom prst="rect">
            <a:avLst/>
          </a:prstGeom>
          <a:solidFill>
            <a:schemeClr val="bg1"/>
          </a:solidFill>
          <a:ln>
            <a:solidFill>
              <a:schemeClr val="bg2">
                <a:lumMod val="50000"/>
              </a:schemeClr>
            </a:solidFill>
          </a:ln>
        </p:spPr>
      </p:pic>
    </p:spTree>
    <p:extLst>
      <p:ext uri="{BB962C8B-B14F-4D97-AF65-F5344CB8AC3E}">
        <p14:creationId xmlns:p14="http://schemas.microsoft.com/office/powerpoint/2010/main" val="1750135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標準デザイン">
  <a:themeElements>
    <a:clrScheme name="Hitachi">
      <a:dk1>
        <a:srgbClr val="7E000A"/>
      </a:dk1>
      <a:lt1>
        <a:sysClr val="window" lastClr="FFFFFF"/>
      </a:lt1>
      <a:dk2>
        <a:srgbClr val="000000"/>
      </a:dk2>
      <a:lt2>
        <a:srgbClr val="D9D9D9"/>
      </a:lt2>
      <a:accent1>
        <a:srgbClr val="FF0026"/>
      </a:accent1>
      <a:accent2>
        <a:srgbClr val="000000"/>
      </a:accent2>
      <a:accent3>
        <a:srgbClr val="4D4D4D"/>
      </a:accent3>
      <a:accent4>
        <a:srgbClr val="7E000A"/>
      </a:accent4>
      <a:accent5>
        <a:srgbClr val="737373"/>
      </a:accent5>
      <a:accent6>
        <a:srgbClr val="FE99A8"/>
      </a:accent6>
      <a:hlink>
        <a:srgbClr val="B3B3B3"/>
      </a:hlink>
      <a:folHlink>
        <a:srgbClr val="D9D9D9"/>
      </a:folHlink>
    </a:clrScheme>
    <a:fontScheme name="ユーザー定義 27">
      <a:majorFont>
        <a:latin typeface="Arial"/>
        <a:ea typeface="HGP創英角ｺﾞｼｯｸUB"/>
        <a:cs typeface=""/>
      </a:majorFont>
      <a:minorFont>
        <a:latin typeface="Arial"/>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latin typeface="+mn-lt"/>
            <a:ea typeface="+mn-ea"/>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lt"/>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9259</Words>
  <Application>Microsoft Office PowerPoint</Application>
  <PresentationFormat>On-screen Show (16:9)</PresentationFormat>
  <Paragraphs>1021</Paragraphs>
  <Slides>77</Slides>
  <Notes>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Helvetica</vt:lpstr>
      <vt:lpstr>Calibri</vt:lpstr>
      <vt:lpstr>HGPｺﾞｼｯｸE</vt:lpstr>
      <vt:lpstr>Times New Roman</vt:lpstr>
      <vt:lpstr>標準デザイン</vt:lpstr>
      <vt:lpstr>Competitive Intelligence &amp; Buyer Persona’s</vt:lpstr>
      <vt:lpstr>Buyer Personas &amp; Buyer Discussions</vt:lpstr>
      <vt:lpstr>CISO/CIO Persona</vt:lpstr>
      <vt:lpstr>Director of IT Sec Persona</vt:lpstr>
      <vt:lpstr>Tier 1 Info Sec Persona</vt:lpstr>
      <vt:lpstr>Buyer Discussions - Detection</vt:lpstr>
      <vt:lpstr>Buyer Discussions - Detection</vt:lpstr>
      <vt:lpstr>Buyer Discussions - Detection</vt:lpstr>
      <vt:lpstr>Buyer Discussions - Response</vt:lpstr>
      <vt:lpstr>Buyer Discussions - Detection</vt:lpstr>
      <vt:lpstr>Buyer Discussions - Detection</vt:lpstr>
      <vt:lpstr>PowerPoint Presentation</vt:lpstr>
      <vt:lpstr>Competing Effectively</vt:lpstr>
      <vt:lpstr>Getting Our Terms Straight</vt:lpstr>
      <vt:lpstr>Security Market Overview</vt:lpstr>
      <vt:lpstr>Security Market Overview</vt:lpstr>
      <vt:lpstr>Security Market Spending</vt:lpstr>
      <vt:lpstr>Industry Key Topics</vt:lpstr>
      <vt:lpstr>Updated Breach Notification Laws</vt:lpstr>
      <vt:lpstr>MSS Predictions</vt:lpstr>
      <vt:lpstr>SIEM Capabilities</vt:lpstr>
      <vt:lpstr>Components of MSS</vt:lpstr>
      <vt:lpstr>Main Components of MSS</vt:lpstr>
      <vt:lpstr>Security Technology by Capability</vt:lpstr>
      <vt:lpstr>How Can Technology Stop an Attack?</vt:lpstr>
      <vt:lpstr>How an Attack Typically Works</vt:lpstr>
      <vt:lpstr>The Cybersecurity Landscape</vt:lpstr>
      <vt:lpstr>The Major Players – Revenue in Security BU</vt:lpstr>
      <vt:lpstr>Cybersecurity Competitive Landscape</vt:lpstr>
      <vt:lpstr>SIEM Competitive Landscape?</vt:lpstr>
      <vt:lpstr>MSSP Competitive Landscape</vt:lpstr>
      <vt:lpstr>FIREWALL Competitive Landscape?</vt:lpstr>
      <vt:lpstr>What is the NIST Cybersecurity Framework</vt:lpstr>
      <vt:lpstr>MSS Competition</vt:lpstr>
      <vt:lpstr>Dell Secureworks</vt:lpstr>
      <vt:lpstr>Optiv</vt:lpstr>
      <vt:lpstr>NTT Solutionary</vt:lpstr>
      <vt:lpstr>Verizon</vt:lpstr>
      <vt:lpstr>Masergy</vt:lpstr>
      <vt:lpstr>IT Security Technology</vt:lpstr>
      <vt:lpstr>CARBON BLACK </vt:lpstr>
      <vt:lpstr>CARBON BLACK </vt:lpstr>
      <vt:lpstr>CARBON BLACK </vt:lpstr>
      <vt:lpstr>CARBON BLACK </vt:lpstr>
      <vt:lpstr>CARBON BLACK </vt:lpstr>
      <vt:lpstr>CARBON BLACK </vt:lpstr>
      <vt:lpstr>FIREEYE Profile</vt:lpstr>
      <vt:lpstr>FIREEYE </vt:lpstr>
      <vt:lpstr>FIREEYE </vt:lpstr>
      <vt:lpstr>FIREEYE </vt:lpstr>
      <vt:lpstr>FIREEYE HX </vt:lpstr>
      <vt:lpstr>FIREEYE HX </vt:lpstr>
      <vt:lpstr>FIREEYE HX </vt:lpstr>
      <vt:lpstr>CROWDSTRIKE</vt:lpstr>
      <vt:lpstr>CROWDSTRIKE</vt:lpstr>
      <vt:lpstr>CROWDSTRIKE</vt:lpstr>
      <vt:lpstr>CROWDSTRIKE</vt:lpstr>
      <vt:lpstr>CROWDSTRIKE</vt:lpstr>
      <vt:lpstr>TANIUM </vt:lpstr>
      <vt:lpstr>TANIUM </vt:lpstr>
      <vt:lpstr>TANIUM </vt:lpstr>
      <vt:lpstr>TANIUM </vt:lpstr>
      <vt:lpstr>TANIUM </vt:lpstr>
      <vt:lpstr>RSA </vt:lpstr>
      <vt:lpstr>RSA NETWITNESS </vt:lpstr>
      <vt:lpstr>RSA NETWITNESS </vt:lpstr>
      <vt:lpstr>RSA NETWITNESS </vt:lpstr>
      <vt:lpstr>RSA NETWITNESS </vt:lpstr>
      <vt:lpstr>RSA NETWITNESS </vt:lpstr>
      <vt:lpstr>CISCO Profile</vt:lpstr>
      <vt:lpstr>CYPHORT Profile</vt:lpstr>
      <vt:lpstr>LANCOPE Profile</vt:lpstr>
      <vt:lpstr>TANIUM Profile</vt:lpstr>
      <vt:lpstr>BROMIUM Profile</vt:lpstr>
      <vt:lpstr>BLUECOAT Profile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HIGIS 3/ﾌﾟﾚｾﾞﾝﾃｰｼｮﾝ資料/J_GrayA.ppt</dc:title>
  <dc:subject>HIGIS テンプレート</dc:subject>
  <dc:creator/>
  <cp:lastModifiedBy/>
  <cp:revision>109</cp:revision>
  <dcterms:created xsi:type="dcterms:W3CDTF">2004-05-26T10:25:15Z</dcterms:created>
  <dcterms:modified xsi:type="dcterms:W3CDTF">2020-06-23T17:18:00Z</dcterms:modified>
</cp:coreProperties>
</file>