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handoutMasterIdLst>
    <p:handoutMasterId r:id="rId27"/>
  </p:handoutMasterIdLst>
  <p:sldIdLst>
    <p:sldId id="256" r:id="rId5"/>
    <p:sldId id="276" r:id="rId6"/>
    <p:sldId id="289" r:id="rId7"/>
    <p:sldId id="278" r:id="rId8"/>
    <p:sldId id="283" r:id="rId9"/>
    <p:sldId id="281" r:id="rId10"/>
    <p:sldId id="277" r:id="rId11"/>
    <p:sldId id="279" r:id="rId12"/>
    <p:sldId id="284" r:id="rId13"/>
    <p:sldId id="280" r:id="rId14"/>
    <p:sldId id="285" r:id="rId15"/>
    <p:sldId id="264" r:id="rId16"/>
    <p:sldId id="286" r:id="rId17"/>
    <p:sldId id="290" r:id="rId18"/>
    <p:sldId id="288" r:id="rId19"/>
    <p:sldId id="271" r:id="rId20"/>
    <p:sldId id="272" r:id="rId21"/>
    <p:sldId id="273" r:id="rId22"/>
    <p:sldId id="274" r:id="rId23"/>
    <p:sldId id="287" r:id="rId24"/>
    <p:sldId id="270" r:id="rId2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33"/>
    <a:srgbClr val="005288"/>
    <a:srgbClr val="004989"/>
    <a:srgbClr val="01627F"/>
    <a:srgbClr val="002F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94676" autoAdjust="0"/>
  </p:normalViewPr>
  <p:slideViewPr>
    <p:cSldViewPr>
      <p:cViewPr varScale="1">
        <p:scale>
          <a:sx n="90" d="100"/>
          <a:sy n="90" d="100"/>
        </p:scale>
        <p:origin x="816" y="72"/>
      </p:cViewPr>
      <p:guideLst>
        <p:guide orient="horz" pos="1620"/>
        <p:guide pos="288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6" d="100"/>
          <a:sy n="56" d="100"/>
        </p:scale>
        <p:origin x="-247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E04CBE5-6087-43E0-BB66-1AF99D790485}" type="datetimeFigureOut">
              <a:rPr lang="en-US" smtClean="0"/>
              <a:t>7/11/2020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484D531-7033-4557-B747-A5B5A5629A7F}" type="slidenum">
              <a:rPr lang="en-US" smtClean="0"/>
              <a:t>‹#›</a:t>
            </a:fld>
            <a:endParaRPr lang="en-US"/>
          </a:p>
        </p:txBody>
      </p:sp>
    </p:spTree>
    <p:extLst>
      <p:ext uri="{BB962C8B-B14F-4D97-AF65-F5344CB8AC3E}">
        <p14:creationId xmlns:p14="http://schemas.microsoft.com/office/powerpoint/2010/main" val="12367457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BAC708-165C-4B12-9F5D-A1AC911F2AE0}" type="datetimeFigureOut">
              <a:rPr lang="en-US" smtClean="0"/>
              <a:pPr/>
              <a:t>7/11/2020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815A61-0425-4A1F-BCF5-96CB0F84E97B}" type="slidenum">
              <a:rPr lang="en-US" smtClean="0"/>
              <a:pPr/>
              <a:t>‹#›</a:t>
            </a:fld>
            <a:endParaRPr lang="en-US"/>
          </a:p>
        </p:txBody>
      </p:sp>
    </p:spTree>
    <p:extLst>
      <p:ext uri="{BB962C8B-B14F-4D97-AF65-F5344CB8AC3E}">
        <p14:creationId xmlns:p14="http://schemas.microsoft.com/office/powerpoint/2010/main" val="561961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815A61-0425-4A1F-BCF5-96CB0F84E97B}" type="slidenum">
              <a:rPr lang="en-US" smtClean="0"/>
              <a:pPr/>
              <a:t>8</a:t>
            </a:fld>
            <a:endParaRPr lang="en-US" dirty="0"/>
          </a:p>
        </p:txBody>
      </p:sp>
    </p:spTree>
    <p:extLst>
      <p:ext uri="{BB962C8B-B14F-4D97-AF65-F5344CB8AC3E}">
        <p14:creationId xmlns:p14="http://schemas.microsoft.com/office/powerpoint/2010/main" val="2247381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815A61-0425-4A1F-BCF5-96CB0F84E97B}" type="slidenum">
              <a:rPr lang="en-US" smtClean="0"/>
              <a:pPr/>
              <a:t>9</a:t>
            </a:fld>
            <a:endParaRPr lang="en-US"/>
          </a:p>
        </p:txBody>
      </p:sp>
    </p:spTree>
    <p:extLst>
      <p:ext uri="{BB962C8B-B14F-4D97-AF65-F5344CB8AC3E}">
        <p14:creationId xmlns:p14="http://schemas.microsoft.com/office/powerpoint/2010/main" val="39718761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1" name="TextBox 10"/>
          <p:cNvSpPr txBox="1"/>
          <p:nvPr userDrawn="1"/>
        </p:nvSpPr>
        <p:spPr bwMode="white">
          <a:xfrm>
            <a:off x="274320" y="4855478"/>
            <a:ext cx="1276696" cy="184666"/>
          </a:xfrm>
          <a:prstGeom prst="rect">
            <a:avLst/>
          </a:prstGeom>
          <a:noFill/>
        </p:spPr>
        <p:txBody>
          <a:bodyPr wrap="none" lIns="0" tIns="0" rIns="0" bIns="0" rtlCol="0" anchor="ctr" anchorCtr="0">
            <a:spAutoFit/>
          </a:bodyPr>
          <a:lstStyle/>
          <a:p>
            <a:r>
              <a:rPr lang="en-US" sz="1200" b="1" dirty="0">
                <a:solidFill>
                  <a:schemeClr val="bg1"/>
                </a:solidFill>
                <a:latin typeface="Arial" pitchFamily="34" charset="0"/>
                <a:cs typeface="Arial" pitchFamily="34" charset="0"/>
              </a:rPr>
              <a:t>www.encase.com</a:t>
            </a:r>
          </a:p>
        </p:txBody>
      </p:sp>
      <p:sp>
        <p:nvSpPr>
          <p:cNvPr id="2" name="Title 1"/>
          <p:cNvSpPr>
            <a:spLocks noGrp="1"/>
          </p:cNvSpPr>
          <p:nvPr>
            <p:ph type="ctrTitle"/>
          </p:nvPr>
        </p:nvSpPr>
        <p:spPr bwMode="white">
          <a:xfrm>
            <a:off x="685800" y="2552700"/>
            <a:ext cx="7772400" cy="448841"/>
          </a:xfrm>
          <a:prstGeom prst="rect">
            <a:avLst/>
          </a:prstGeom>
        </p:spPr>
        <p:txBody>
          <a:bodyPr anchor="b"/>
          <a:lstStyle>
            <a:lvl1pPr algn="ctr">
              <a:lnSpc>
                <a:spcPts val="3500"/>
              </a:lnSpc>
              <a:defRPr sz="3500">
                <a:solidFill>
                  <a:schemeClr val="bg1"/>
                </a:solidFill>
              </a:defRPr>
            </a:lvl1pPr>
          </a:lstStyle>
          <a:p>
            <a:r>
              <a:rPr lang="en-US" dirty="0"/>
              <a:t>Click to edit Master title style</a:t>
            </a:r>
          </a:p>
        </p:txBody>
      </p:sp>
      <p:sp>
        <p:nvSpPr>
          <p:cNvPr id="3" name="Subtitle 2"/>
          <p:cNvSpPr>
            <a:spLocks noGrp="1"/>
          </p:cNvSpPr>
          <p:nvPr>
            <p:ph type="subTitle" idx="1"/>
          </p:nvPr>
        </p:nvSpPr>
        <p:spPr bwMode="white">
          <a:xfrm>
            <a:off x="1371600" y="3011050"/>
            <a:ext cx="6400800" cy="457200"/>
          </a:xfrm>
        </p:spPr>
        <p:txBody>
          <a:bodyPr>
            <a:noAutofit/>
          </a:bodyPr>
          <a:lstStyle>
            <a:lvl1pPr marL="0" indent="0" algn="ctr">
              <a:spcBef>
                <a:spcPts val="0"/>
              </a:spcBef>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Text Placeholder 7"/>
          <p:cNvSpPr>
            <a:spLocks noGrp="1"/>
          </p:cNvSpPr>
          <p:nvPr>
            <p:ph type="body" sz="quarter" idx="11" hasCustomPrompt="1"/>
          </p:nvPr>
        </p:nvSpPr>
        <p:spPr bwMode="white">
          <a:xfrm>
            <a:off x="3322463" y="4855464"/>
            <a:ext cx="2499082" cy="184666"/>
          </a:xfrm>
        </p:spPr>
        <p:txBody>
          <a:bodyPr wrap="none" anchor="ctr">
            <a:spAutoFit/>
          </a:bodyPr>
          <a:lstStyle>
            <a:lvl1pPr marL="0" indent="0" algn="ctr">
              <a:buNone/>
              <a:defRPr sz="1200" baseline="0">
                <a:solidFill>
                  <a:schemeClr val="bg1">
                    <a:lumMod val="65000"/>
                  </a:schemeClr>
                </a:solidFill>
              </a:defRPr>
            </a:lvl1pPr>
          </a:lstStyle>
          <a:p>
            <a:pPr lvl="0"/>
            <a:r>
              <a:rPr lang="en-US" dirty="0"/>
              <a:t>Insert Confidentiality Notice Here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928" y="925864"/>
            <a:ext cx="2971800" cy="677108"/>
          </a:xfrm>
          <a:prstGeom prst="rect">
            <a:avLst/>
          </a:prstGeom>
        </p:spPr>
        <p:txBody>
          <a:bodyPr lIns="0" tIns="0" rIns="0" bIns="0" anchor="t"/>
          <a:lstStyle>
            <a:lvl1pPr algn="l">
              <a:defRPr sz="2200" b="1"/>
            </a:lvl1pPr>
          </a:lstStyle>
          <a:p>
            <a:r>
              <a:rPr lang="en-US"/>
              <a:t>Click to edit Master title style</a:t>
            </a:r>
            <a:endParaRPr lang="en-US" dirty="0"/>
          </a:p>
        </p:txBody>
      </p:sp>
      <p:sp>
        <p:nvSpPr>
          <p:cNvPr id="3" name="Content Placeholder 2"/>
          <p:cNvSpPr>
            <a:spLocks noGrp="1"/>
          </p:cNvSpPr>
          <p:nvPr>
            <p:ph idx="1"/>
          </p:nvPr>
        </p:nvSpPr>
        <p:spPr>
          <a:xfrm>
            <a:off x="3767328" y="932688"/>
            <a:ext cx="4800600" cy="3696462"/>
          </a:xfrm>
        </p:spPr>
        <p:txBody>
          <a:bodyPr>
            <a:normAutofit/>
          </a:bodyPr>
          <a:lstStyle>
            <a:lvl1pPr>
              <a:defRPr sz="1600"/>
            </a:lvl1pPr>
            <a:lvl2pPr>
              <a:defRPr sz="1600"/>
            </a:lvl2pPr>
            <a:lvl3pPr>
              <a:defRPr sz="1600"/>
            </a:lvl3pPr>
            <a:lvl4pPr>
              <a:defRPr sz="1200"/>
            </a:lvl4pPr>
            <a:lvl5pPr>
              <a:defRPr sz="12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928" y="1733551"/>
            <a:ext cx="2971800" cy="28956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10"/>
          <p:cNvSpPr>
            <a:spLocks noGrp="1"/>
          </p:cNvSpPr>
          <p:nvPr>
            <p:ph type="sldNum" sz="quarter" idx="4"/>
          </p:nvPr>
        </p:nvSpPr>
        <p:spPr>
          <a:xfrm>
            <a:off x="8485632" y="4933222"/>
            <a:ext cx="395942"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9" name="Title 1"/>
          <p:cNvSpPr txBox="1">
            <a:spLocks/>
          </p:cNvSpPr>
          <p:nvPr userDrawn="1"/>
        </p:nvSpPr>
        <p:spPr bwMode="white">
          <a:xfrm>
            <a:off x="228600" y="133350"/>
            <a:ext cx="8229600" cy="285750"/>
          </a:xfrm>
          <a:prstGeom prst="rect">
            <a:avLst/>
          </a:prstGeom>
        </p:spPr>
        <p:txBody>
          <a:bodyPr lIns="0" tIns="0" rIns="0" bIns="0" anchor="ctr" anchorCtr="0"/>
          <a:lstStyle>
            <a:lvl1pPr algn="l" defTabSz="914400" rtl="0" eaLnBrk="1" latinLnBrk="0" hangingPunct="1">
              <a:spcBef>
                <a:spcPct val="0"/>
              </a:spcBef>
              <a:buNone/>
              <a:defRPr sz="2200" b="1" kern="1200" baseline="0">
                <a:solidFill>
                  <a:schemeClr val="bg1"/>
                </a:solidFill>
                <a:latin typeface="Arial" pitchFamily="34" charset="0"/>
                <a:ea typeface="+mj-ea"/>
                <a:cs typeface="Arial" pitchFamily="34" charset="0"/>
              </a:defRPr>
            </a:lvl1pPr>
          </a:lstStyle>
          <a:p>
            <a:r>
              <a:rPr lang="en-US" dirty="0"/>
              <a:t>Click to edit Master title style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clusion + 1 Presenter">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566928" y="895350"/>
            <a:ext cx="3886200" cy="37338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10"/>
          <p:cNvSpPr>
            <a:spLocks noGrp="1"/>
          </p:cNvSpPr>
          <p:nvPr>
            <p:ph type="sldNum" sz="quarter" idx="4"/>
          </p:nvPr>
        </p:nvSpPr>
        <p:spPr>
          <a:xfrm>
            <a:off x="8485632" y="4933222"/>
            <a:ext cx="395941" cy="123111"/>
          </a:xfrm>
          <a:prstGeom prst="rect">
            <a:avLst/>
          </a:prstGeom>
        </p:spPr>
        <p:txBody>
          <a:bodyPr vert="horz" wrap="none" lIns="0" tIns="0" rIns="0" bIns="0" rtlCol="0" anchor="ctr">
            <a:spAutoFit/>
          </a:bodyPr>
          <a:lstStyle>
            <a:lvl1pPr algn="l">
              <a:defRPr sz="800">
                <a:solidFill>
                  <a:schemeClr val="bg1"/>
                </a:solidFill>
                <a:latin typeface="Arial" pitchFamily="34" charset="0"/>
                <a:cs typeface="Arial" pitchFamily="34" charset="0"/>
              </a:defRPr>
            </a:lvl1pPr>
          </a:lstStyle>
          <a:p>
            <a:pPr algn="r"/>
            <a:r>
              <a:rPr lang="en-US" dirty="0"/>
              <a:t>Page </a:t>
            </a:r>
            <a:fld id="{B9AB1BC5-8244-4997-9202-6D7E7DEA20BF}" type="slidenum">
              <a:rPr lang="en-US" smtClean="0"/>
              <a:pPr algn="r"/>
              <a:t>‹#›</a:t>
            </a:fld>
            <a:endParaRPr lang="en-US" dirty="0"/>
          </a:p>
        </p:txBody>
      </p:sp>
      <p:sp>
        <p:nvSpPr>
          <p:cNvPr id="7" name="Rectangle 6"/>
          <p:cNvSpPr/>
          <p:nvPr userDrawn="1"/>
        </p:nvSpPr>
        <p:spPr>
          <a:xfrm>
            <a:off x="4800600" y="895350"/>
            <a:ext cx="1295400" cy="1295400"/>
          </a:xfrm>
          <a:prstGeom prst="rect">
            <a:avLst/>
          </a:prstGeom>
          <a:solidFill>
            <a:schemeClr val="bg1"/>
          </a:solidFill>
          <a:ln>
            <a:noFill/>
          </a:ln>
          <a:effectLst>
            <a:outerShdw blurRad="50800" dir="2700000" sx="102000" sy="102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icture Placeholder 14"/>
          <p:cNvSpPr>
            <a:spLocks noGrp="1"/>
          </p:cNvSpPr>
          <p:nvPr>
            <p:ph type="pic" sz="quarter" idx="14" hasCustomPrompt="1"/>
          </p:nvPr>
        </p:nvSpPr>
        <p:spPr>
          <a:xfrm>
            <a:off x="4876800" y="971865"/>
            <a:ext cx="1143000" cy="1143000"/>
          </a:xfrm>
        </p:spPr>
        <p:txBody>
          <a:bodyPr>
            <a:normAutofit/>
          </a:bodyPr>
          <a:lstStyle>
            <a:lvl1pPr marL="0" indent="0">
              <a:buNone/>
              <a:defRPr sz="1200" baseline="0">
                <a:solidFill>
                  <a:srgbClr val="01627F"/>
                </a:solidFill>
              </a:defRPr>
            </a:lvl1pPr>
          </a:lstStyle>
          <a:p>
            <a:r>
              <a:rPr lang="en-US" dirty="0"/>
              <a:t>Add Presenter Photo</a:t>
            </a:r>
          </a:p>
        </p:txBody>
      </p:sp>
      <p:sp>
        <p:nvSpPr>
          <p:cNvPr id="18" name="Text Placeholder 17"/>
          <p:cNvSpPr>
            <a:spLocks noGrp="1"/>
          </p:cNvSpPr>
          <p:nvPr>
            <p:ph type="body" sz="quarter" idx="15" hasCustomPrompt="1"/>
          </p:nvPr>
        </p:nvSpPr>
        <p:spPr>
          <a:xfrm>
            <a:off x="6254700" y="1380365"/>
            <a:ext cx="2051100" cy="838200"/>
          </a:xfrm>
        </p:spPr>
        <p:txBody>
          <a:bodyPr anchor="b" anchorCtr="0">
            <a:noAutofit/>
          </a:bodyPr>
          <a:lstStyle>
            <a:lvl1pPr marL="0" indent="0">
              <a:spcBef>
                <a:spcPts val="0"/>
              </a:spcBef>
              <a:buNone/>
              <a:defRPr sz="1200" b="1"/>
            </a:lvl1pPr>
            <a:lvl2pPr marL="0" indent="0">
              <a:spcBef>
                <a:spcPts val="0"/>
              </a:spcBef>
              <a:buFontTx/>
              <a:buNone/>
              <a:defRPr sz="1000"/>
            </a:lvl2pPr>
            <a:lvl3pPr marL="0" indent="0">
              <a:spcBef>
                <a:spcPts val="0"/>
              </a:spcBef>
              <a:buFontTx/>
              <a:buNone/>
              <a:defRPr sz="1000" b="1" baseline="0"/>
            </a:lvl3pPr>
          </a:lstStyle>
          <a:p>
            <a:pPr lvl="0"/>
            <a:r>
              <a:rPr lang="en-US" dirty="0"/>
              <a:t>Presenter Name</a:t>
            </a:r>
          </a:p>
          <a:p>
            <a:pPr lvl="1"/>
            <a:r>
              <a:rPr lang="en-US" dirty="0"/>
              <a:t>Presenter Title</a:t>
            </a:r>
          </a:p>
          <a:p>
            <a:pPr lvl="2"/>
            <a:r>
              <a:rPr lang="en-US" dirty="0"/>
              <a:t>Presenter Company</a:t>
            </a:r>
          </a:p>
        </p:txBody>
      </p:sp>
      <p:sp>
        <p:nvSpPr>
          <p:cNvPr id="10" name="Title 1"/>
          <p:cNvSpPr>
            <a:spLocks noGrp="1"/>
          </p:cNvSpPr>
          <p:nvPr>
            <p:ph type="title"/>
          </p:nvPr>
        </p:nvSpPr>
        <p:spPr bwMode="white">
          <a:xfrm>
            <a:off x="228600" y="133350"/>
            <a:ext cx="8229600" cy="285750"/>
          </a:xfrm>
          <a:prstGeom prst="rect">
            <a:avLst/>
          </a:prstGeom>
        </p:spPr>
        <p:txBody>
          <a:bodyPr lIns="0" tIns="0" rIns="0" bIns="0" anchor="ctr" anchorCtr="0"/>
          <a:lstStyle>
            <a:lvl1pPr>
              <a:defRPr baseline="0">
                <a:solidFill>
                  <a:schemeClr val="bg1"/>
                </a:solidFill>
              </a:defRPr>
            </a:lvl1pPr>
          </a:lstStyle>
          <a:p>
            <a:r>
              <a:rPr lang="en-US" dirty="0"/>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clusion + 2 Presenter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566928" y="895350"/>
            <a:ext cx="3886200" cy="37338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10"/>
          <p:cNvSpPr>
            <a:spLocks noGrp="1"/>
          </p:cNvSpPr>
          <p:nvPr>
            <p:ph type="sldNum" sz="quarter" idx="4"/>
          </p:nvPr>
        </p:nvSpPr>
        <p:spPr>
          <a:xfrm>
            <a:off x="8485632" y="4933222"/>
            <a:ext cx="395942"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7" name="Rectangle 6"/>
          <p:cNvSpPr/>
          <p:nvPr userDrawn="1"/>
        </p:nvSpPr>
        <p:spPr>
          <a:xfrm>
            <a:off x="4800600" y="895350"/>
            <a:ext cx="1295400" cy="1295400"/>
          </a:xfrm>
          <a:prstGeom prst="rect">
            <a:avLst/>
          </a:prstGeom>
          <a:solidFill>
            <a:schemeClr val="bg1"/>
          </a:solidFill>
          <a:ln>
            <a:noFill/>
          </a:ln>
          <a:effectLst>
            <a:outerShdw blurRad="50800" dir="2700000" sx="102000" sy="102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icture Placeholder 14"/>
          <p:cNvSpPr>
            <a:spLocks noGrp="1"/>
          </p:cNvSpPr>
          <p:nvPr>
            <p:ph type="pic" sz="quarter" idx="14" hasCustomPrompt="1"/>
          </p:nvPr>
        </p:nvSpPr>
        <p:spPr>
          <a:xfrm>
            <a:off x="4876800" y="971865"/>
            <a:ext cx="1143000" cy="1143000"/>
          </a:xfrm>
        </p:spPr>
        <p:txBody>
          <a:bodyPr>
            <a:normAutofit/>
          </a:bodyPr>
          <a:lstStyle>
            <a:lvl1pPr marL="0" indent="0">
              <a:buNone/>
              <a:defRPr sz="1200" baseline="0">
                <a:solidFill>
                  <a:srgbClr val="01627F"/>
                </a:solidFill>
              </a:defRPr>
            </a:lvl1pPr>
          </a:lstStyle>
          <a:p>
            <a:r>
              <a:rPr lang="en-US" dirty="0"/>
              <a:t>Add Presenter Photo</a:t>
            </a:r>
          </a:p>
        </p:txBody>
      </p:sp>
      <p:sp>
        <p:nvSpPr>
          <p:cNvPr id="18" name="Text Placeholder 17"/>
          <p:cNvSpPr>
            <a:spLocks noGrp="1"/>
          </p:cNvSpPr>
          <p:nvPr>
            <p:ph type="body" sz="quarter" idx="15" hasCustomPrompt="1"/>
          </p:nvPr>
        </p:nvSpPr>
        <p:spPr>
          <a:xfrm>
            <a:off x="6254700" y="1380365"/>
            <a:ext cx="2051100" cy="838200"/>
          </a:xfrm>
        </p:spPr>
        <p:txBody>
          <a:bodyPr anchor="b" anchorCtr="0">
            <a:noAutofit/>
          </a:bodyPr>
          <a:lstStyle>
            <a:lvl1pPr marL="0" indent="0">
              <a:spcBef>
                <a:spcPts val="0"/>
              </a:spcBef>
              <a:buNone/>
              <a:defRPr sz="1200" b="1"/>
            </a:lvl1pPr>
            <a:lvl2pPr marL="0" indent="0">
              <a:spcBef>
                <a:spcPts val="0"/>
              </a:spcBef>
              <a:buFontTx/>
              <a:buNone/>
              <a:defRPr sz="1000"/>
            </a:lvl2pPr>
            <a:lvl3pPr marL="0" indent="0">
              <a:spcBef>
                <a:spcPts val="0"/>
              </a:spcBef>
              <a:buFontTx/>
              <a:buNone/>
              <a:defRPr sz="1000" b="1" baseline="0"/>
            </a:lvl3pPr>
          </a:lstStyle>
          <a:p>
            <a:pPr lvl="0"/>
            <a:r>
              <a:rPr lang="en-US" dirty="0"/>
              <a:t>Presenter Name</a:t>
            </a:r>
          </a:p>
          <a:p>
            <a:pPr lvl="1"/>
            <a:r>
              <a:rPr lang="en-US" dirty="0"/>
              <a:t>Presenter Title</a:t>
            </a:r>
          </a:p>
          <a:p>
            <a:pPr lvl="2"/>
            <a:r>
              <a:rPr lang="en-US" dirty="0"/>
              <a:t>Presenter Company</a:t>
            </a:r>
          </a:p>
        </p:txBody>
      </p:sp>
      <p:sp>
        <p:nvSpPr>
          <p:cNvPr id="19" name="Rectangle 18"/>
          <p:cNvSpPr/>
          <p:nvPr userDrawn="1"/>
        </p:nvSpPr>
        <p:spPr>
          <a:xfrm>
            <a:off x="4800600" y="2495550"/>
            <a:ext cx="1295400" cy="1295400"/>
          </a:xfrm>
          <a:prstGeom prst="rect">
            <a:avLst/>
          </a:prstGeom>
          <a:solidFill>
            <a:schemeClr val="bg1"/>
          </a:solidFill>
          <a:ln>
            <a:noFill/>
          </a:ln>
          <a:effectLst>
            <a:outerShdw blurRad="50800" dir="2700000" sx="102000" sy="102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Picture Placeholder 14"/>
          <p:cNvSpPr>
            <a:spLocks noGrp="1"/>
          </p:cNvSpPr>
          <p:nvPr>
            <p:ph type="pic" sz="quarter" idx="16" hasCustomPrompt="1"/>
          </p:nvPr>
        </p:nvSpPr>
        <p:spPr>
          <a:xfrm>
            <a:off x="4876800" y="2572065"/>
            <a:ext cx="1143000" cy="1143000"/>
          </a:xfrm>
        </p:spPr>
        <p:txBody>
          <a:bodyPr>
            <a:normAutofit/>
          </a:bodyPr>
          <a:lstStyle>
            <a:lvl1pPr marL="0" indent="0">
              <a:buNone/>
              <a:defRPr sz="1200" baseline="0">
                <a:solidFill>
                  <a:srgbClr val="01627F"/>
                </a:solidFill>
              </a:defRPr>
            </a:lvl1pPr>
          </a:lstStyle>
          <a:p>
            <a:r>
              <a:rPr lang="en-US" dirty="0"/>
              <a:t>Add Presenter Photo</a:t>
            </a:r>
          </a:p>
        </p:txBody>
      </p:sp>
      <p:sp>
        <p:nvSpPr>
          <p:cNvPr id="21" name="Text Placeholder 17"/>
          <p:cNvSpPr>
            <a:spLocks noGrp="1"/>
          </p:cNvSpPr>
          <p:nvPr>
            <p:ph type="body" sz="quarter" idx="17" hasCustomPrompt="1"/>
          </p:nvPr>
        </p:nvSpPr>
        <p:spPr>
          <a:xfrm>
            <a:off x="6254700" y="2980565"/>
            <a:ext cx="2051100" cy="838200"/>
          </a:xfrm>
        </p:spPr>
        <p:txBody>
          <a:bodyPr anchor="b" anchorCtr="0">
            <a:noAutofit/>
          </a:bodyPr>
          <a:lstStyle>
            <a:lvl1pPr marL="0" indent="0">
              <a:spcBef>
                <a:spcPts val="0"/>
              </a:spcBef>
              <a:buNone/>
              <a:defRPr sz="1200" b="1"/>
            </a:lvl1pPr>
            <a:lvl2pPr marL="0" indent="0">
              <a:spcBef>
                <a:spcPts val="0"/>
              </a:spcBef>
              <a:buFontTx/>
              <a:buNone/>
              <a:defRPr sz="1000"/>
            </a:lvl2pPr>
            <a:lvl3pPr marL="0" indent="0">
              <a:spcBef>
                <a:spcPts val="0"/>
              </a:spcBef>
              <a:buFontTx/>
              <a:buNone/>
              <a:defRPr sz="1000" b="1" baseline="0"/>
            </a:lvl3pPr>
          </a:lstStyle>
          <a:p>
            <a:pPr lvl="0"/>
            <a:r>
              <a:rPr lang="en-US" dirty="0"/>
              <a:t>Presenter Name</a:t>
            </a:r>
          </a:p>
          <a:p>
            <a:pPr lvl="1"/>
            <a:r>
              <a:rPr lang="en-US" dirty="0"/>
              <a:t>Presenter Title</a:t>
            </a:r>
          </a:p>
          <a:p>
            <a:pPr lvl="2"/>
            <a:r>
              <a:rPr lang="en-US" dirty="0"/>
              <a:t>Presenter Company</a:t>
            </a:r>
          </a:p>
        </p:txBody>
      </p:sp>
      <p:sp>
        <p:nvSpPr>
          <p:cNvPr id="13" name="Title 1"/>
          <p:cNvSpPr>
            <a:spLocks noGrp="1"/>
          </p:cNvSpPr>
          <p:nvPr>
            <p:ph type="title"/>
          </p:nvPr>
        </p:nvSpPr>
        <p:spPr bwMode="white">
          <a:xfrm>
            <a:off x="228600" y="133350"/>
            <a:ext cx="8229600" cy="285750"/>
          </a:xfrm>
          <a:prstGeom prst="rect">
            <a:avLst/>
          </a:prstGeom>
        </p:spPr>
        <p:txBody>
          <a:bodyPr lIns="0" tIns="0" rIns="0" bIns="0" anchor="ctr" anchorCtr="0"/>
          <a:lstStyle>
            <a:lvl1pPr>
              <a:defRPr baseline="0">
                <a:solidFill>
                  <a:schemeClr val="bg1"/>
                </a:solidFill>
              </a:defRPr>
            </a:lvl1pPr>
          </a:lstStyle>
          <a:p>
            <a:r>
              <a:rPr lang="en-US" dirty="0"/>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2/3)">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566928" y="895350"/>
            <a:ext cx="5486400" cy="3733834"/>
          </a:xfrm>
        </p:spPr>
        <p:txBody>
          <a:bodyPr/>
          <a:lstStyle>
            <a:lvl2pPr>
              <a:buClr>
                <a:srgbClr val="004989"/>
              </a:buClr>
              <a:defRPr/>
            </a:lvl2pPr>
            <a:lvl3pPr>
              <a:buClr>
                <a:srgbClr val="004989"/>
              </a:buClr>
              <a:defRPr/>
            </a:lvl3pPr>
            <a:lvl4pPr>
              <a:buClr>
                <a:srgbClr val="004989"/>
              </a:buClr>
              <a:defRPr/>
            </a:lvl4pPr>
            <a:lvl5pPr>
              <a:buClr>
                <a:srgbClr val="004989"/>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10"/>
          <p:cNvSpPr>
            <a:spLocks noGrp="1"/>
          </p:cNvSpPr>
          <p:nvPr>
            <p:ph type="sldNum" sz="quarter" idx="4"/>
          </p:nvPr>
        </p:nvSpPr>
        <p:spPr>
          <a:xfrm>
            <a:off x="8485632" y="4933222"/>
            <a:ext cx="395942"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2" name="Title 1"/>
          <p:cNvSpPr>
            <a:spLocks noGrp="1"/>
          </p:cNvSpPr>
          <p:nvPr>
            <p:ph type="title"/>
          </p:nvPr>
        </p:nvSpPr>
        <p:spPr bwMode="white">
          <a:xfrm>
            <a:off x="228600" y="133350"/>
            <a:ext cx="8229600" cy="285750"/>
          </a:xfrm>
          <a:prstGeom prst="rect">
            <a:avLst/>
          </a:prstGeom>
        </p:spPr>
        <p:txBody>
          <a:bodyPr lIns="0" tIns="0" rIns="0" bIns="0" anchor="ctr" anchorCtr="0"/>
          <a:lstStyle>
            <a:lvl1pPr>
              <a:defRPr baseline="0">
                <a:solidFill>
                  <a:schemeClr val="bg1"/>
                </a:solidFill>
              </a:defRPr>
            </a:lvl1pPr>
          </a:lstStyle>
          <a:p>
            <a:r>
              <a:rPr lang="en-US" dirty="0"/>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Full)">
    <p:spTree>
      <p:nvGrpSpPr>
        <p:cNvPr id="1" name=""/>
        <p:cNvGrpSpPr/>
        <p:nvPr/>
      </p:nvGrpSpPr>
      <p:grpSpPr>
        <a:xfrm>
          <a:off x="0" y="0"/>
          <a:ext cx="0" cy="0"/>
          <a:chOff x="0" y="0"/>
          <a:chExt cx="0" cy="0"/>
        </a:xfrm>
      </p:grpSpPr>
      <p:sp>
        <p:nvSpPr>
          <p:cNvPr id="8" name="Slide Number Placeholder 10"/>
          <p:cNvSpPr>
            <a:spLocks noGrp="1"/>
          </p:cNvSpPr>
          <p:nvPr>
            <p:ph type="sldNum" sz="quarter" idx="4"/>
          </p:nvPr>
        </p:nvSpPr>
        <p:spPr>
          <a:xfrm>
            <a:off x="8485632" y="4933222"/>
            <a:ext cx="395942"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6" name="Content Placeholder 10"/>
          <p:cNvSpPr>
            <a:spLocks noGrp="1"/>
          </p:cNvSpPr>
          <p:nvPr>
            <p:ph sz="quarter" idx="12"/>
          </p:nvPr>
        </p:nvSpPr>
        <p:spPr>
          <a:xfrm>
            <a:off x="566928" y="895350"/>
            <a:ext cx="8001000" cy="37338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title"/>
          </p:nvPr>
        </p:nvSpPr>
        <p:spPr bwMode="white">
          <a:xfrm>
            <a:off x="228600" y="133350"/>
            <a:ext cx="8229600" cy="285750"/>
          </a:xfrm>
          <a:prstGeom prst="rect">
            <a:avLst/>
          </a:prstGeom>
        </p:spPr>
        <p:txBody>
          <a:bodyPr lIns="0" tIns="0" rIns="0" bIns="0" anchor="ctr" anchorCtr="0"/>
          <a:lstStyle>
            <a:lvl1pPr>
              <a:defRPr baseline="0">
                <a:solidFill>
                  <a:schemeClr val="bg1"/>
                </a:solidFill>
              </a:defRPr>
            </a:lvl1pPr>
          </a:lstStyle>
          <a:p>
            <a:r>
              <a:rPr lang="en-US" dirty="0"/>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1/2l)">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566928" y="895350"/>
            <a:ext cx="3886200" cy="37338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10"/>
          <p:cNvSpPr>
            <a:spLocks noGrp="1"/>
          </p:cNvSpPr>
          <p:nvPr>
            <p:ph type="sldNum" sz="quarter" idx="4"/>
          </p:nvPr>
        </p:nvSpPr>
        <p:spPr>
          <a:xfrm>
            <a:off x="8485632" y="4933222"/>
            <a:ext cx="395942"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5" name="Title 1"/>
          <p:cNvSpPr>
            <a:spLocks noGrp="1"/>
          </p:cNvSpPr>
          <p:nvPr>
            <p:ph type="title"/>
          </p:nvPr>
        </p:nvSpPr>
        <p:spPr bwMode="white">
          <a:xfrm>
            <a:off x="228600" y="133350"/>
            <a:ext cx="8229600" cy="285750"/>
          </a:xfrm>
          <a:prstGeom prst="rect">
            <a:avLst/>
          </a:prstGeom>
        </p:spPr>
        <p:txBody>
          <a:bodyPr lIns="0" tIns="0" rIns="0" bIns="0" anchor="ctr" anchorCtr="0"/>
          <a:lstStyle>
            <a:lvl1pPr>
              <a:defRPr baseline="0">
                <a:solidFill>
                  <a:schemeClr val="bg1"/>
                </a:solidFill>
              </a:defRPr>
            </a:lvl1pPr>
          </a:lstStyle>
          <a:p>
            <a:r>
              <a:rPr lang="en-US" dirty="0"/>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reverse 2/3)">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82950" y="895350"/>
            <a:ext cx="5486400" cy="37338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10"/>
          <p:cNvSpPr>
            <a:spLocks noGrp="1"/>
          </p:cNvSpPr>
          <p:nvPr>
            <p:ph type="sldNum" sz="quarter" idx="4"/>
          </p:nvPr>
        </p:nvSpPr>
        <p:spPr>
          <a:xfrm>
            <a:off x="8485632" y="4933222"/>
            <a:ext cx="395942"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5" name="Title 1"/>
          <p:cNvSpPr>
            <a:spLocks noGrp="1"/>
          </p:cNvSpPr>
          <p:nvPr>
            <p:ph type="title"/>
          </p:nvPr>
        </p:nvSpPr>
        <p:spPr bwMode="white">
          <a:xfrm>
            <a:off x="228600" y="133350"/>
            <a:ext cx="8229600" cy="285750"/>
          </a:xfrm>
          <a:prstGeom prst="rect">
            <a:avLst/>
          </a:prstGeom>
        </p:spPr>
        <p:txBody>
          <a:bodyPr lIns="0" tIns="0" rIns="0" bIns="0" anchor="ctr" anchorCtr="0"/>
          <a:lstStyle>
            <a:lvl1pPr>
              <a:defRPr baseline="0">
                <a:solidFill>
                  <a:schemeClr val="bg1"/>
                </a:solidFill>
              </a:defRPr>
            </a:lvl1pPr>
          </a:lstStyle>
          <a:p>
            <a:r>
              <a:rPr lang="en-US" dirty="0"/>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Slide Number Placeholder 10"/>
          <p:cNvSpPr>
            <a:spLocks noGrp="1"/>
          </p:cNvSpPr>
          <p:nvPr>
            <p:ph type="sldNum" sz="quarter" idx="4"/>
          </p:nvPr>
        </p:nvSpPr>
        <p:spPr>
          <a:xfrm>
            <a:off x="8485632" y="4933222"/>
            <a:ext cx="395942"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8" name="Title 1"/>
          <p:cNvSpPr>
            <a:spLocks noGrp="1"/>
          </p:cNvSpPr>
          <p:nvPr>
            <p:ph type="title"/>
          </p:nvPr>
        </p:nvSpPr>
        <p:spPr>
          <a:xfrm>
            <a:off x="566928" y="2647963"/>
            <a:ext cx="8001000" cy="448841"/>
          </a:xfrm>
          <a:prstGeom prst="rect">
            <a:avLst/>
          </a:prstGeom>
        </p:spPr>
        <p:txBody>
          <a:bodyPr lIns="0" tIns="0" rIns="0" bIns="0" anchor="t"/>
          <a:lstStyle>
            <a:lvl1pPr algn="l">
              <a:lnSpc>
                <a:spcPct val="100000"/>
              </a:lnSpc>
              <a:defRPr sz="2000" b="1" cap="none" baseline="0">
                <a:solidFill>
                  <a:schemeClr val="tx1"/>
                </a:solidFill>
              </a:defRPr>
            </a:lvl1pPr>
          </a:lstStyle>
          <a:p>
            <a:r>
              <a:rPr lang="en-US"/>
              <a:t>Click to edit Master title style</a:t>
            </a:r>
            <a:endParaRPr lang="en-US" dirty="0"/>
          </a:p>
        </p:txBody>
      </p:sp>
      <p:sp>
        <p:nvSpPr>
          <p:cNvPr id="12" name="Text Placeholder 11"/>
          <p:cNvSpPr>
            <a:spLocks noGrp="1"/>
          </p:cNvSpPr>
          <p:nvPr>
            <p:ph type="body" sz="quarter" idx="10"/>
          </p:nvPr>
        </p:nvSpPr>
        <p:spPr bwMode="white">
          <a:xfrm>
            <a:off x="533400" y="1704518"/>
            <a:ext cx="8077200" cy="553212"/>
          </a:xfrm>
        </p:spPr>
        <p:txBody>
          <a:bodyPr anchor="b" anchorCtr="0">
            <a:noAutofit/>
          </a:bodyPr>
          <a:lstStyle>
            <a:lvl1pPr marL="0" indent="0">
              <a:lnSpc>
                <a:spcPts val="3500"/>
              </a:lnSpc>
              <a:spcBef>
                <a:spcPts val="0"/>
              </a:spcBef>
              <a:buNone/>
              <a:defRPr sz="3500" baseline="0">
                <a:solidFill>
                  <a:schemeClr val="bg1"/>
                </a:solidFill>
              </a:defRPr>
            </a:lvl1pPr>
          </a:lstStyle>
          <a:p>
            <a:pPr lvl="0"/>
            <a:r>
              <a:rPr lang="en-US" dirty="0"/>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66928" y="895350"/>
            <a:ext cx="3886200" cy="3733834"/>
          </a:xfrm>
        </p:spPr>
        <p:txBody>
          <a:bodyPr>
            <a:normAutofit/>
          </a:bodyPr>
          <a:lstStyle>
            <a:lvl1pPr>
              <a:defRPr sz="1600"/>
            </a:lvl1pPr>
            <a:lvl2pPr>
              <a:defRPr sz="1600"/>
            </a:lvl2pPr>
            <a:lvl3pPr>
              <a:defRPr sz="16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81728" y="895350"/>
            <a:ext cx="3886200" cy="3733834"/>
          </a:xfrm>
        </p:spPr>
        <p:txBody>
          <a:bodyPr>
            <a:normAutofit/>
          </a:bodyPr>
          <a:lstStyle>
            <a:lvl1pPr>
              <a:defRPr sz="1600"/>
            </a:lvl1pPr>
            <a:lvl2pPr>
              <a:defRPr sz="1600"/>
            </a:lvl2pPr>
            <a:lvl3pPr>
              <a:defRPr sz="16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10"/>
          <p:cNvSpPr>
            <a:spLocks noGrp="1"/>
          </p:cNvSpPr>
          <p:nvPr>
            <p:ph type="sldNum" sz="quarter" idx="4"/>
          </p:nvPr>
        </p:nvSpPr>
        <p:spPr>
          <a:xfrm>
            <a:off x="8485632" y="4933222"/>
            <a:ext cx="395942"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6" name="Title 1"/>
          <p:cNvSpPr>
            <a:spLocks noGrp="1"/>
          </p:cNvSpPr>
          <p:nvPr>
            <p:ph type="title"/>
          </p:nvPr>
        </p:nvSpPr>
        <p:spPr bwMode="white">
          <a:xfrm>
            <a:off x="228600" y="133350"/>
            <a:ext cx="8229600" cy="285750"/>
          </a:xfrm>
          <a:prstGeom prst="rect">
            <a:avLst/>
          </a:prstGeom>
        </p:spPr>
        <p:txBody>
          <a:bodyPr lIns="0" tIns="0" rIns="0" bIns="0" anchor="ctr" anchorCtr="0"/>
          <a:lstStyle>
            <a:lvl1pPr>
              <a:defRPr baseline="0">
                <a:solidFill>
                  <a:schemeClr val="bg1"/>
                </a:solidFill>
              </a:defRPr>
            </a:lvl1pPr>
          </a:lstStyle>
          <a:p>
            <a:r>
              <a:rPr lang="en-US" dirty="0"/>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66928" y="929725"/>
            <a:ext cx="8001000" cy="338554"/>
          </a:xfrm>
          <a:prstGeom prst="rect">
            <a:avLst/>
          </a:prstGeom>
        </p:spPr>
        <p:txBody>
          <a:bodyPr lIns="0" tIns="0" rIns="0" bIns="0"/>
          <a:lstStyle/>
          <a:p>
            <a:r>
              <a:rPr lang="en-US"/>
              <a:t>Click to edit Master title style</a:t>
            </a:r>
            <a:endParaRPr lang="en-US" dirty="0"/>
          </a:p>
        </p:txBody>
      </p:sp>
      <p:sp>
        <p:nvSpPr>
          <p:cNvPr id="6" name="Slide Number Placeholder 10"/>
          <p:cNvSpPr>
            <a:spLocks noGrp="1"/>
          </p:cNvSpPr>
          <p:nvPr>
            <p:ph type="sldNum" sz="quarter" idx="4"/>
          </p:nvPr>
        </p:nvSpPr>
        <p:spPr>
          <a:xfrm>
            <a:off x="8485632" y="4933222"/>
            <a:ext cx="395942"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7" name="Title 1"/>
          <p:cNvSpPr txBox="1">
            <a:spLocks/>
          </p:cNvSpPr>
          <p:nvPr userDrawn="1"/>
        </p:nvSpPr>
        <p:spPr bwMode="white">
          <a:xfrm>
            <a:off x="228600" y="133350"/>
            <a:ext cx="8229600" cy="285750"/>
          </a:xfrm>
          <a:prstGeom prst="rect">
            <a:avLst/>
          </a:prstGeom>
        </p:spPr>
        <p:txBody>
          <a:bodyPr lIns="0" tIns="0" rIns="0" bIns="0" anchor="ctr" anchorCtr="0"/>
          <a:lstStyle>
            <a:lvl1pPr algn="l" defTabSz="914400" rtl="0" eaLnBrk="1" latinLnBrk="0" hangingPunct="1">
              <a:spcBef>
                <a:spcPct val="0"/>
              </a:spcBef>
              <a:buNone/>
              <a:defRPr sz="2200" b="1" kern="1200" baseline="0">
                <a:solidFill>
                  <a:schemeClr val="bg1"/>
                </a:solidFill>
                <a:latin typeface="Arial" pitchFamily="34" charset="0"/>
                <a:ea typeface="+mj-ea"/>
                <a:cs typeface="Arial" pitchFamily="34" charset="0"/>
              </a:defRPr>
            </a:lvl1pPr>
          </a:lstStyle>
          <a:p>
            <a:r>
              <a:rPr lang="en-US" dirty="0"/>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Slide Number Placeholder 10"/>
          <p:cNvSpPr>
            <a:spLocks noGrp="1"/>
          </p:cNvSpPr>
          <p:nvPr>
            <p:ph type="sldNum" sz="quarter" idx="4"/>
          </p:nvPr>
        </p:nvSpPr>
        <p:spPr>
          <a:xfrm>
            <a:off x="8485632" y="4933222"/>
            <a:ext cx="395941"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6" name="Title 1"/>
          <p:cNvSpPr>
            <a:spLocks noGrp="1"/>
          </p:cNvSpPr>
          <p:nvPr>
            <p:ph type="title"/>
          </p:nvPr>
        </p:nvSpPr>
        <p:spPr bwMode="white">
          <a:xfrm>
            <a:off x="228600" y="133350"/>
            <a:ext cx="8229600" cy="285750"/>
          </a:xfrm>
          <a:prstGeom prst="rect">
            <a:avLst/>
          </a:prstGeom>
        </p:spPr>
        <p:txBody>
          <a:bodyPr lIns="0" tIns="0" rIns="0" bIns="0" anchor="ctr" anchorCtr="0"/>
          <a:lstStyle>
            <a:lvl1pPr>
              <a:defRPr baseline="0">
                <a:solidFill>
                  <a:schemeClr val="bg1"/>
                </a:solidFill>
              </a:defRPr>
            </a:lvl1pPr>
          </a:lstStyle>
          <a:p>
            <a:r>
              <a:rPr lang="en-US" dirty="0"/>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1" name="Slide Number Placeholder 10"/>
          <p:cNvSpPr>
            <a:spLocks noGrp="1"/>
          </p:cNvSpPr>
          <p:nvPr>
            <p:ph type="sldNum" sz="quarter" idx="4"/>
          </p:nvPr>
        </p:nvSpPr>
        <p:spPr bwMode="white">
          <a:xfrm>
            <a:off x="8487091" y="4944722"/>
            <a:ext cx="395941" cy="123111"/>
          </a:xfrm>
          <a:prstGeom prst="rect">
            <a:avLst/>
          </a:prstGeom>
        </p:spPr>
        <p:txBody>
          <a:bodyPr vert="horz" wrap="none" lIns="0" tIns="0" rIns="0" bIns="0" rtlCol="0" anchor="ctr">
            <a:spAutoFit/>
          </a:bodyPr>
          <a:lstStyle>
            <a:lvl1pPr algn="r">
              <a:defRPr sz="800">
                <a:solidFill>
                  <a:schemeClr val="bg1"/>
                </a:solidFill>
                <a:latin typeface="Arial" pitchFamily="34" charset="0"/>
                <a:cs typeface="Arial" pitchFamily="34" charset="0"/>
              </a:defRPr>
            </a:lvl1pPr>
          </a:lstStyle>
          <a:p>
            <a:r>
              <a:rPr lang="en-US" dirty="0"/>
              <a:t>Page </a:t>
            </a:r>
            <a:fld id="{B9AB1BC5-8244-4997-9202-6D7E7DEA20BF}" type="slidenum">
              <a:rPr lang="en-US" smtClean="0"/>
              <a:pPr/>
              <a:t>‹#›</a:t>
            </a:fld>
            <a:endParaRPr lang="en-US" dirty="0"/>
          </a:p>
        </p:txBody>
      </p:sp>
      <p:sp>
        <p:nvSpPr>
          <p:cNvPr id="3" name="Text Placeholder 2"/>
          <p:cNvSpPr>
            <a:spLocks noGrp="1"/>
          </p:cNvSpPr>
          <p:nvPr>
            <p:ph type="body" idx="1"/>
          </p:nvPr>
        </p:nvSpPr>
        <p:spPr>
          <a:xfrm>
            <a:off x="566928" y="895350"/>
            <a:ext cx="8001000" cy="37338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2"/>
          <p:cNvSpPr txBox="1">
            <a:spLocks/>
          </p:cNvSpPr>
          <p:nvPr/>
        </p:nvSpPr>
        <p:spPr>
          <a:xfrm>
            <a:off x="274320" y="4933949"/>
            <a:ext cx="8001000" cy="125673"/>
          </a:xfrm>
          <a:prstGeom prst="rect">
            <a:avLst/>
          </a:prstGeom>
        </p:spPr>
        <p:txBody>
          <a:bodyPr vert="horz" lIns="0" tIns="0" rIns="0" bIns="0" rtlCol="0">
            <a:noAutofit/>
          </a:bodyPr>
          <a:lstStyle>
            <a:lvl1pPr marL="342900" indent="-342900" algn="l" defTabSz="914400" rtl="0" eaLnBrk="1" latinLnBrk="0" hangingPunct="1">
              <a:spcBef>
                <a:spcPts val="1000"/>
              </a:spcBef>
              <a:buFont typeface="Wingdings" pitchFamily="2" charset="2"/>
              <a:buChar char="§"/>
              <a:defRPr sz="2200" b="1" kern="1200">
                <a:solidFill>
                  <a:srgbClr val="004989"/>
                </a:solidFill>
                <a:latin typeface="Arial" pitchFamily="34" charset="0"/>
                <a:ea typeface="+mn-ea"/>
                <a:cs typeface="Arial" pitchFamily="34" charset="0"/>
              </a:defRPr>
            </a:lvl1pPr>
            <a:lvl2pPr marL="457200" indent="-225425" algn="l" defTabSz="914400" rtl="0" eaLnBrk="1" latinLnBrk="0" hangingPunct="1">
              <a:spcBef>
                <a:spcPts val="1000"/>
              </a:spcBef>
              <a:buClr>
                <a:srgbClr val="004989"/>
              </a:buClr>
              <a:buFont typeface="Wingdings" pitchFamily="2" charset="2"/>
              <a:buChar char="§"/>
              <a:defRPr sz="1600" kern="1200">
                <a:solidFill>
                  <a:srgbClr val="333333"/>
                </a:solidFill>
                <a:latin typeface="Arial" pitchFamily="34" charset="0"/>
                <a:ea typeface="+mn-ea"/>
                <a:cs typeface="Arial" pitchFamily="34" charset="0"/>
              </a:defRPr>
            </a:lvl2pPr>
            <a:lvl3pPr marL="688975" indent="-231775" algn="l" defTabSz="914400" rtl="0" eaLnBrk="1" latinLnBrk="0" hangingPunct="1">
              <a:spcBef>
                <a:spcPts val="1000"/>
              </a:spcBef>
              <a:buClr>
                <a:srgbClr val="004989"/>
              </a:buClr>
              <a:buFont typeface="Arial" pitchFamily="34" charset="0"/>
              <a:buChar char="▫"/>
              <a:defRPr sz="1600" kern="1200">
                <a:solidFill>
                  <a:srgbClr val="333333"/>
                </a:solidFill>
                <a:latin typeface="Arial" pitchFamily="34" charset="0"/>
                <a:ea typeface="+mn-ea"/>
                <a:cs typeface="Arial" pitchFamily="34" charset="0"/>
              </a:defRPr>
            </a:lvl3pPr>
            <a:lvl4pPr marL="914400" indent="-225425" algn="l" defTabSz="914400" rtl="0" eaLnBrk="1" latinLnBrk="0" hangingPunct="1">
              <a:spcBef>
                <a:spcPts val="1000"/>
              </a:spcBef>
              <a:buClr>
                <a:srgbClr val="004989"/>
              </a:buClr>
              <a:buFont typeface="Arial" pitchFamily="34" charset="0"/>
              <a:buChar char="·"/>
              <a:defRPr sz="1200" kern="1200">
                <a:solidFill>
                  <a:srgbClr val="333333"/>
                </a:solidFill>
                <a:latin typeface="Arial" pitchFamily="34" charset="0"/>
                <a:ea typeface="+mn-ea"/>
                <a:cs typeface="Arial" pitchFamily="34" charset="0"/>
              </a:defRPr>
            </a:lvl4pPr>
            <a:lvl5pPr marL="1146175" indent="-231775" algn="l" defTabSz="914400" rtl="0" eaLnBrk="1" latinLnBrk="0" hangingPunct="1">
              <a:spcBef>
                <a:spcPts val="1000"/>
              </a:spcBef>
              <a:buClr>
                <a:srgbClr val="004989"/>
              </a:buClr>
              <a:buFont typeface="Arial" pitchFamily="34" charset="0"/>
              <a:buChar char="-"/>
              <a:defRPr sz="12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900" b="0" dirty="0">
              <a:solidFill>
                <a:schemeClr val="bg1"/>
              </a:solidFill>
            </a:endParaRPr>
          </a:p>
        </p:txBody>
      </p:sp>
      <p:sp>
        <p:nvSpPr>
          <p:cNvPr id="12" name="Content Placeholder 6"/>
          <p:cNvSpPr txBox="1">
            <a:spLocks/>
          </p:cNvSpPr>
          <p:nvPr/>
        </p:nvSpPr>
        <p:spPr>
          <a:xfrm>
            <a:off x="274320" y="4933949"/>
            <a:ext cx="7467600" cy="140682"/>
          </a:xfrm>
          <a:prstGeom prst="rect">
            <a:avLst/>
          </a:prstGeom>
        </p:spPr>
        <p:txBody>
          <a:bodyPr lIns="0" tIns="0" rIns="0" bIns="0">
            <a:noAutofit/>
          </a:bodyPr>
          <a:lstStyle>
            <a:lvl1pPr marL="0" indent="0" algn="l" defTabSz="914400" rtl="0" eaLnBrk="1" latinLnBrk="0" hangingPunct="1">
              <a:spcBef>
                <a:spcPts val="1000"/>
              </a:spcBef>
              <a:buFont typeface="Wingdings" pitchFamily="2" charset="2"/>
              <a:buNone/>
              <a:defRPr sz="900" b="0" kern="1200" baseline="0">
                <a:solidFill>
                  <a:schemeClr val="bg1"/>
                </a:solidFill>
                <a:latin typeface="Arial" pitchFamily="34" charset="0"/>
                <a:ea typeface="+mn-ea"/>
                <a:cs typeface="Arial" pitchFamily="34" charset="0"/>
              </a:defRPr>
            </a:lvl1pPr>
            <a:lvl2pPr marL="231775" indent="0" algn="l" defTabSz="914400" rtl="0" eaLnBrk="1" latinLnBrk="0" hangingPunct="1">
              <a:spcBef>
                <a:spcPts val="1000"/>
              </a:spcBef>
              <a:buClr>
                <a:srgbClr val="004989"/>
              </a:buClr>
              <a:buFont typeface="Wingdings" pitchFamily="2" charset="2"/>
              <a:buNone/>
              <a:defRPr sz="1600" kern="1200">
                <a:solidFill>
                  <a:srgbClr val="333333"/>
                </a:solidFill>
                <a:latin typeface="Arial" pitchFamily="34" charset="0"/>
                <a:ea typeface="+mn-ea"/>
                <a:cs typeface="Arial" pitchFamily="34" charset="0"/>
              </a:defRPr>
            </a:lvl2pPr>
            <a:lvl3pPr marL="457200" indent="0" algn="l" defTabSz="914400" rtl="0" eaLnBrk="1" latinLnBrk="0" hangingPunct="1">
              <a:spcBef>
                <a:spcPts val="1000"/>
              </a:spcBef>
              <a:buClr>
                <a:srgbClr val="004989"/>
              </a:buClr>
              <a:buFont typeface="Arial" pitchFamily="34" charset="0"/>
              <a:buNone/>
              <a:defRPr sz="1600" kern="1200">
                <a:solidFill>
                  <a:srgbClr val="333333"/>
                </a:solidFill>
                <a:latin typeface="Arial" pitchFamily="34" charset="0"/>
                <a:ea typeface="+mn-ea"/>
                <a:cs typeface="Arial" pitchFamily="34" charset="0"/>
              </a:defRPr>
            </a:lvl3pPr>
            <a:lvl4pPr marL="688975" indent="0" algn="l" defTabSz="914400" rtl="0" eaLnBrk="1" latinLnBrk="0" hangingPunct="1">
              <a:spcBef>
                <a:spcPts val="1000"/>
              </a:spcBef>
              <a:buClr>
                <a:srgbClr val="004989"/>
              </a:buClr>
              <a:buFont typeface="Arial" pitchFamily="34" charset="0"/>
              <a:buNone/>
              <a:defRPr sz="1200" kern="1200">
                <a:solidFill>
                  <a:srgbClr val="333333"/>
                </a:solidFill>
                <a:latin typeface="Arial" pitchFamily="34" charset="0"/>
                <a:ea typeface="+mn-ea"/>
                <a:cs typeface="Arial" pitchFamily="34" charset="0"/>
              </a:defRPr>
            </a:lvl4pPr>
            <a:lvl5pPr marL="914400" indent="0" algn="l" defTabSz="914400" rtl="0" eaLnBrk="1" latinLnBrk="0" hangingPunct="1">
              <a:spcBef>
                <a:spcPts val="1000"/>
              </a:spcBef>
              <a:buClr>
                <a:srgbClr val="004989"/>
              </a:buClr>
              <a:buFont typeface="Arial" pitchFamily="34" charset="0"/>
              <a:buNone/>
              <a:defRPr sz="12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7" r:id="rId2"/>
    <p:sldLayoutId id="2147483650" r:id="rId3"/>
    <p:sldLayoutId id="2147483664" r:id="rId4"/>
    <p:sldLayoutId id="2147483668" r:id="rId5"/>
    <p:sldLayoutId id="2147483651" r:id="rId6"/>
    <p:sldLayoutId id="2147483652" r:id="rId7"/>
    <p:sldLayoutId id="2147483654" r:id="rId8"/>
    <p:sldLayoutId id="2147483655" r:id="rId9"/>
    <p:sldLayoutId id="2147483656" r:id="rId10"/>
    <p:sldLayoutId id="2147483669" r:id="rId11"/>
    <p:sldLayoutId id="2147483670" r:id="rId12"/>
  </p:sldLayoutIdLst>
  <p:hf hdr="0" dt="0"/>
  <p:txStyles>
    <p:titleStyle>
      <a:lvl1pPr algn="l" defTabSz="914400" rtl="0" eaLnBrk="1" latinLnBrk="0" hangingPunct="1">
        <a:spcBef>
          <a:spcPct val="0"/>
        </a:spcBef>
        <a:buNone/>
        <a:defRPr sz="2200" b="1" kern="1200">
          <a:solidFill>
            <a:srgbClr val="004989"/>
          </a:solidFill>
          <a:latin typeface="Arial" pitchFamily="34" charset="0"/>
          <a:ea typeface="+mj-ea"/>
          <a:cs typeface="Arial" pitchFamily="34" charset="0"/>
        </a:defRPr>
      </a:lvl1pPr>
    </p:titleStyle>
    <p:bodyStyle>
      <a:lvl1pPr marL="342900" indent="-342900" algn="l" defTabSz="914400" rtl="0" eaLnBrk="1" latinLnBrk="0" hangingPunct="1">
        <a:spcBef>
          <a:spcPts val="1000"/>
        </a:spcBef>
        <a:buSzPct val="150000"/>
        <a:buFont typeface="Wingdings" pitchFamily="2" charset="2"/>
        <a:buChar char="§"/>
        <a:defRPr sz="2200" b="1" kern="1200" baseline="0">
          <a:solidFill>
            <a:srgbClr val="005288"/>
          </a:solidFill>
          <a:latin typeface="Arial" pitchFamily="34" charset="0"/>
          <a:ea typeface="+mn-ea"/>
          <a:cs typeface="Arial" pitchFamily="34" charset="0"/>
        </a:defRPr>
      </a:lvl1pPr>
      <a:lvl2pPr marL="594360" indent="-225425" algn="l" defTabSz="914400" rtl="0" eaLnBrk="1" latinLnBrk="0" hangingPunct="1">
        <a:spcBef>
          <a:spcPts val="1000"/>
        </a:spcBef>
        <a:buClr>
          <a:srgbClr val="004989"/>
        </a:buClr>
        <a:buSzPct val="150000"/>
        <a:buFont typeface="Arial" pitchFamily="34" charset="0"/>
        <a:buChar char="•"/>
        <a:defRPr sz="1600" kern="1200" baseline="0">
          <a:solidFill>
            <a:srgbClr val="005288"/>
          </a:solidFill>
          <a:latin typeface="Arial" pitchFamily="34" charset="0"/>
          <a:ea typeface="+mn-ea"/>
          <a:cs typeface="Arial" pitchFamily="34" charset="0"/>
        </a:defRPr>
      </a:lvl2pPr>
      <a:lvl3pPr marL="850392" indent="-231775" algn="l" defTabSz="914400" rtl="0" eaLnBrk="1" latinLnBrk="0" hangingPunct="1">
        <a:spcBef>
          <a:spcPts val="800"/>
        </a:spcBef>
        <a:buClr>
          <a:srgbClr val="004989"/>
        </a:buClr>
        <a:buSzPct val="150000"/>
        <a:buFont typeface="Arial" pitchFamily="34" charset="0"/>
        <a:buChar char="▫"/>
        <a:defRPr sz="1400" kern="1200" baseline="0">
          <a:solidFill>
            <a:srgbClr val="005288"/>
          </a:solidFill>
          <a:latin typeface="Arial" pitchFamily="34" charset="0"/>
          <a:ea typeface="+mn-ea"/>
          <a:cs typeface="Arial" pitchFamily="34" charset="0"/>
        </a:defRPr>
      </a:lvl3pPr>
      <a:lvl4pPr marL="1097280" indent="-225425" algn="l" defTabSz="914400" rtl="0" eaLnBrk="1" latinLnBrk="0" hangingPunct="1">
        <a:spcBef>
          <a:spcPts val="500"/>
        </a:spcBef>
        <a:buClr>
          <a:srgbClr val="004989"/>
        </a:buClr>
        <a:buSzPct val="150000"/>
        <a:buFont typeface="Arial" pitchFamily="34" charset="0"/>
        <a:buChar char="·"/>
        <a:defRPr sz="1200" kern="1200" baseline="0">
          <a:solidFill>
            <a:srgbClr val="005288"/>
          </a:solidFill>
          <a:latin typeface="Arial" pitchFamily="34" charset="0"/>
          <a:ea typeface="+mn-ea"/>
          <a:cs typeface="Arial" pitchFamily="34" charset="0"/>
        </a:defRPr>
      </a:lvl4pPr>
      <a:lvl5pPr marL="1335024" indent="-231775" algn="l" defTabSz="914400" rtl="0" eaLnBrk="1" latinLnBrk="0" hangingPunct="1">
        <a:spcBef>
          <a:spcPts val="300"/>
        </a:spcBef>
        <a:buClr>
          <a:srgbClr val="004989"/>
        </a:buClr>
        <a:buSzPct val="150000"/>
        <a:buFont typeface="Arial" pitchFamily="34" charset="0"/>
        <a:buChar char="-"/>
        <a:defRPr sz="1000" kern="1200" baseline="0">
          <a:solidFill>
            <a:srgbClr val="005288"/>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Guidance Software</a:t>
            </a:r>
            <a:br>
              <a:rPr lang="en-US" dirty="0"/>
            </a:br>
            <a:r>
              <a:rPr lang="en-US" dirty="0"/>
              <a:t> Intra-Product Positioning</a:t>
            </a:r>
          </a:p>
        </p:txBody>
      </p:sp>
      <p:sp>
        <p:nvSpPr>
          <p:cNvPr id="3" name="Subtitle 2"/>
          <p:cNvSpPr>
            <a:spLocks noGrp="1"/>
          </p:cNvSpPr>
          <p:nvPr>
            <p:ph type="subTitle" idx="1"/>
          </p:nvPr>
        </p:nvSpPr>
        <p:spPr/>
        <p:txBody>
          <a:bodyPr/>
          <a:lstStyle/>
          <a:p>
            <a:r>
              <a:rPr lang="en-US" dirty="0"/>
              <a:t>January 2, 2014</a:t>
            </a:r>
          </a:p>
        </p:txBody>
      </p:sp>
      <p:sp>
        <p:nvSpPr>
          <p:cNvPr id="4" name="Text Placeholder 3"/>
          <p:cNvSpPr>
            <a:spLocks noGrp="1"/>
          </p:cNvSpPr>
          <p:nvPr>
            <p:ph type="body" sz="quarter" idx="11"/>
          </p:nvPr>
        </p:nvSpPr>
        <p:spPr>
          <a:xfrm>
            <a:off x="3407430" y="4855464"/>
            <a:ext cx="2329164" cy="184666"/>
          </a:xfrm>
        </p:spPr>
        <p:txBody>
          <a:bodyPr/>
          <a:lstStyle/>
          <a:p>
            <a:r>
              <a:rPr lang="en-US" dirty="0"/>
              <a:t>Guidance Software Confidential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666750"/>
            <a:ext cx="4724400" cy="4191000"/>
          </a:xfrm>
        </p:spPr>
        <p:txBody>
          <a:bodyPr>
            <a:noAutofit/>
          </a:bodyPr>
          <a:lstStyle/>
          <a:p>
            <a:pPr marL="166688" indent="-166688">
              <a:buSzPct val="100000"/>
              <a:buFont typeface="Arial" panose="020B0604020202020204" pitchFamily="34" charset="0"/>
              <a:buChar char="•"/>
            </a:pPr>
            <a:r>
              <a:rPr lang="en-US" sz="1100" dirty="0"/>
              <a:t>EnCase Enterprise is the leading enterprise digital forensic tool for performing (1) internal investigation regarding HR or computer misuse or compliance, (2) autopsy after a cyber attack, (3) small-scale E-Discovery</a:t>
            </a:r>
          </a:p>
          <a:p>
            <a:pPr marL="171450" indent="-171450">
              <a:spcBef>
                <a:spcPts val="500"/>
              </a:spcBef>
              <a:buSzPct val="100000"/>
              <a:buFont typeface="Arial" panose="020B0604020202020204" pitchFamily="34" charset="0"/>
              <a:buChar char="•"/>
            </a:pPr>
            <a:r>
              <a:rPr lang="en-US" sz="1100" dirty="0"/>
              <a:t>However, if you are:</a:t>
            </a:r>
          </a:p>
          <a:p>
            <a:pPr marL="517525" lvl="1">
              <a:spcBef>
                <a:spcPts val="200"/>
              </a:spcBef>
              <a:buSzPct val="100000"/>
            </a:pPr>
            <a:r>
              <a:rPr lang="en-US" sz="1100" dirty="0"/>
              <a:t>Unable to handle large-scale security breach investigations across multiple endpoints</a:t>
            </a:r>
          </a:p>
          <a:p>
            <a:pPr marL="517525" lvl="1">
              <a:spcBef>
                <a:spcPts val="200"/>
              </a:spcBef>
              <a:buSzPct val="100000"/>
            </a:pPr>
            <a:r>
              <a:rPr lang="en-US" sz="1100" dirty="0"/>
              <a:t>Overwhelmed by the number of alerts that your SIEM, firewall, antivirus and perimeter security tools issue and that you need to respond to</a:t>
            </a:r>
          </a:p>
          <a:p>
            <a:pPr marL="517525" lvl="1">
              <a:spcBef>
                <a:spcPts val="200"/>
              </a:spcBef>
              <a:buSzPct val="100000"/>
            </a:pPr>
            <a:r>
              <a:rPr lang="en-US" sz="1100" dirty="0"/>
              <a:t>Concerned that your sensitive data is being accessed and stored in unauthorized, non-compliant locations </a:t>
            </a:r>
          </a:p>
          <a:p>
            <a:pPr marL="517525" lvl="1">
              <a:spcBef>
                <a:spcPts val="200"/>
              </a:spcBef>
              <a:buSzPct val="100000"/>
            </a:pPr>
            <a:r>
              <a:rPr lang="en-US" sz="1100" dirty="0"/>
              <a:t>Experiencing loss in productivity associated with downtime from having to disconnect, wipe, and reimage infected systems</a:t>
            </a:r>
          </a:p>
          <a:p>
            <a:pPr marL="171450" lvl="1" indent="-171450">
              <a:spcBef>
                <a:spcPts val="500"/>
              </a:spcBef>
              <a:buSzPct val="100000"/>
            </a:pPr>
            <a:r>
              <a:rPr lang="en-US" sz="1100" b="1" dirty="0"/>
              <a:t>Then You Need EnCase Cybersecurity</a:t>
            </a:r>
            <a:br>
              <a:rPr lang="en-US" sz="1100" dirty="0"/>
            </a:br>
            <a:r>
              <a:rPr lang="en-US" sz="1100" i="1" dirty="0"/>
              <a:t>EnCase Cybersecurity empowers its users to rapidly respond to security breaches and to effectively discover sensitive data residing anywhere on their networks. Unlike other security solutions that monitor data in motion or use a signature-based approach to detect only known threats, EnCase Cybersecurity delivers comprehensive visibility across all endpoints and servers on the network and enables the rapid triage and remediation of security breaches. It also locates and wipes errant sensitive data in unauthorized locations for security and compliance purposes.</a:t>
            </a:r>
          </a:p>
        </p:txBody>
      </p:sp>
      <p:sp>
        <p:nvSpPr>
          <p:cNvPr id="6" name="Content Placeholder 5"/>
          <p:cNvSpPr>
            <a:spLocks noGrp="1"/>
          </p:cNvSpPr>
          <p:nvPr>
            <p:ph sz="half" idx="2"/>
          </p:nvPr>
        </p:nvSpPr>
        <p:spPr>
          <a:xfrm>
            <a:off x="5029200" y="666750"/>
            <a:ext cx="3886200" cy="4114800"/>
          </a:xfrm>
        </p:spPr>
        <p:txBody>
          <a:bodyPr>
            <a:noAutofit/>
          </a:bodyPr>
          <a:lstStyle/>
          <a:p>
            <a:pPr marL="171450" lvl="1" indent="-171450">
              <a:spcBef>
                <a:spcPts val="0"/>
              </a:spcBef>
              <a:buClrTx/>
              <a:buSzPct val="100000"/>
            </a:pPr>
            <a:r>
              <a:rPr lang="en-US" sz="1100" b="1" dirty="0"/>
              <a:t>Use Cases: </a:t>
            </a:r>
            <a:r>
              <a:rPr lang="en-US" sz="1100" dirty="0"/>
              <a:t>EnCase Cybersecurity is used for on-demand and real-time incident response, sensitive data discovery, and remote and targeted remediation.</a:t>
            </a:r>
          </a:p>
          <a:p>
            <a:pPr marL="171450" indent="-171450">
              <a:buSzPct val="100000"/>
              <a:buFont typeface="Arial" panose="020B0604020202020204" pitchFamily="34" charset="0"/>
              <a:buChar char="•"/>
            </a:pPr>
            <a:r>
              <a:rPr lang="en-US" sz="1100" dirty="0"/>
              <a:t>In addition to the </a:t>
            </a:r>
            <a:r>
              <a:rPr lang="en-US" sz="1100" u="sng" dirty="0"/>
              <a:t>features </a:t>
            </a:r>
            <a:r>
              <a:rPr lang="en-US" sz="1100" dirty="0"/>
              <a:t>of EnCase Enterprise, </a:t>
            </a:r>
            <a:br>
              <a:rPr lang="en-US" sz="1100" dirty="0"/>
            </a:br>
            <a:r>
              <a:rPr lang="en-US" sz="1100" dirty="0"/>
              <a:t>EnCase Cybersecurity includes:</a:t>
            </a:r>
          </a:p>
          <a:p>
            <a:pPr marL="400050" lvl="1" indent="-146050">
              <a:spcBef>
                <a:spcPts val="200"/>
              </a:spcBef>
              <a:buSzPct val="100000"/>
            </a:pPr>
            <a:r>
              <a:rPr lang="en-US" sz="1100" b="1" dirty="0"/>
              <a:t>System Integrity Assessments </a:t>
            </a:r>
            <a:r>
              <a:rPr lang="en-US" sz="1100" dirty="0"/>
              <a:t>– Expose unknowns and known bad via scheduled audits</a:t>
            </a:r>
          </a:p>
          <a:p>
            <a:pPr marL="400050" lvl="1" indent="-146050">
              <a:spcBef>
                <a:spcPts val="200"/>
              </a:spcBef>
              <a:buSzPct val="100000"/>
            </a:pPr>
            <a:r>
              <a:rPr lang="en-US" sz="1100" b="1" dirty="0"/>
              <a:t>Large scale volatile data analysis </a:t>
            </a:r>
            <a:r>
              <a:rPr lang="en-US" sz="1100" dirty="0"/>
              <a:t>– Discover system anomalies and similarities, expose attack artifacts</a:t>
            </a:r>
          </a:p>
          <a:p>
            <a:pPr marL="400050" lvl="1" indent="-146050">
              <a:spcBef>
                <a:spcPts val="200"/>
              </a:spcBef>
              <a:buSzPct val="100000"/>
            </a:pPr>
            <a:r>
              <a:rPr lang="en-US" sz="1100" b="1" dirty="0"/>
              <a:t>Near-match analysis</a:t>
            </a:r>
            <a:r>
              <a:rPr lang="en-US" sz="1100" dirty="0"/>
              <a:t> – expose iterations of morphed code and variations of detected threats</a:t>
            </a:r>
          </a:p>
          <a:p>
            <a:pPr marL="400050" lvl="1" indent="-146050">
              <a:spcBef>
                <a:spcPts val="200"/>
              </a:spcBef>
              <a:buSzPct val="100000"/>
            </a:pPr>
            <a:r>
              <a:rPr lang="en-US" sz="1100" b="1" dirty="0"/>
              <a:t>Remediation</a:t>
            </a:r>
            <a:r>
              <a:rPr lang="en-US" sz="1100" dirty="0"/>
              <a:t> – immediate address risk by killing running process and wiping related disk artifacts</a:t>
            </a:r>
          </a:p>
          <a:p>
            <a:pPr marL="400050" lvl="1" indent="-146050">
              <a:spcBef>
                <a:spcPts val="200"/>
              </a:spcBef>
              <a:buSzPct val="100000"/>
            </a:pPr>
            <a:r>
              <a:rPr lang="en-US" sz="1100" b="1" dirty="0"/>
              <a:t>Integration with SIEM and alerting systems </a:t>
            </a:r>
            <a:r>
              <a:rPr lang="en-US" sz="1100" dirty="0"/>
              <a:t>– visibility into potentially affected hosts the moment an alert is generated</a:t>
            </a:r>
          </a:p>
          <a:p>
            <a:pPr marL="171450" indent="-171450">
              <a:buSzPct val="100000"/>
              <a:buFont typeface="Arial" panose="020B0604020202020204" pitchFamily="34" charset="0"/>
              <a:buChar char="•"/>
            </a:pPr>
            <a:r>
              <a:rPr lang="en-US" sz="1100" dirty="0"/>
              <a:t>For your incident response and sensitive data discovery needs, where only a fast and robust solution would be powerful enough to handle a large-scale investigation across multiple endpoints, you need EnCase Cybersecurity.</a:t>
            </a:r>
            <a:endParaRPr lang="en-US" sz="1100" u="sng" dirty="0"/>
          </a:p>
        </p:txBody>
      </p:sp>
      <p:sp>
        <p:nvSpPr>
          <p:cNvPr id="2" name="Slide Number Placeholder 1"/>
          <p:cNvSpPr>
            <a:spLocks noGrp="1"/>
          </p:cNvSpPr>
          <p:nvPr>
            <p:ph type="sldNum" sz="quarter" idx="4"/>
          </p:nvPr>
        </p:nvSpPr>
        <p:spPr/>
        <p:txBody>
          <a:bodyPr/>
          <a:lstStyle/>
          <a:p>
            <a:r>
              <a:rPr lang="en-US" dirty="0"/>
              <a:t>Page </a:t>
            </a:r>
            <a:fld id="{B9AB1BC5-8244-4997-9202-6D7E7DEA20BF}" type="slidenum">
              <a:rPr lang="en-US" smtClean="0"/>
              <a:pPr/>
              <a:t>10</a:t>
            </a:fld>
            <a:endParaRPr lang="en-US" dirty="0"/>
          </a:p>
        </p:txBody>
      </p:sp>
      <p:sp>
        <p:nvSpPr>
          <p:cNvPr id="5" name="Title 4"/>
          <p:cNvSpPr>
            <a:spLocks noGrp="1"/>
          </p:cNvSpPr>
          <p:nvPr>
            <p:ph type="title"/>
          </p:nvPr>
        </p:nvSpPr>
        <p:spPr/>
        <p:txBody>
          <a:bodyPr/>
          <a:lstStyle/>
          <a:p>
            <a:r>
              <a:rPr lang="en-US" sz="2000" dirty="0"/>
              <a:t>Positioning for EnCase® Enterprise to EnCase</a:t>
            </a:r>
            <a:r>
              <a:rPr lang="en-US" sz="2000" baseline="30000" dirty="0"/>
              <a:t>®</a:t>
            </a:r>
            <a:r>
              <a:rPr lang="en-US" sz="2000" dirty="0"/>
              <a:t> Cybersecurity</a:t>
            </a:r>
          </a:p>
        </p:txBody>
      </p:sp>
    </p:spTree>
    <p:extLst>
      <p:ext uri="{BB962C8B-B14F-4D97-AF65-F5344CB8AC3E}">
        <p14:creationId xmlns:p14="http://schemas.microsoft.com/office/powerpoint/2010/main" val="296622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11</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2359848922"/>
              </p:ext>
            </p:extLst>
          </p:nvPr>
        </p:nvGraphicFramePr>
        <p:xfrm>
          <a:off x="304800" y="803910"/>
          <a:ext cx="8610600" cy="3596640"/>
        </p:xfrm>
        <a:graphic>
          <a:graphicData uri="http://schemas.openxmlformats.org/drawingml/2006/table">
            <a:tbl>
              <a:tblPr firstRow="1" bandRow="1">
                <a:tableStyleId>{BC89EF96-8CEA-46FF-86C4-4CE0E7609802}</a:tableStyleId>
              </a:tblPr>
              <a:tblGrid>
                <a:gridCol w="2428631">
                  <a:extLst>
                    <a:ext uri="{9D8B030D-6E8A-4147-A177-3AD203B41FA5}">
                      <a16:colId xmlns:a16="http://schemas.microsoft.com/office/drawing/2014/main" val="20000"/>
                    </a:ext>
                  </a:extLst>
                </a:gridCol>
                <a:gridCol w="6181969">
                  <a:extLst>
                    <a:ext uri="{9D8B030D-6E8A-4147-A177-3AD203B41FA5}">
                      <a16:colId xmlns:a16="http://schemas.microsoft.com/office/drawing/2014/main" val="20001"/>
                    </a:ext>
                  </a:extLst>
                </a:gridCol>
              </a:tblGrid>
              <a:tr h="387907">
                <a:tc>
                  <a:txBody>
                    <a:bodyPr/>
                    <a:lstStyle/>
                    <a:p>
                      <a:pPr algn="ctr"/>
                      <a:r>
                        <a:rPr lang="en-US" sz="1400" dirty="0">
                          <a:solidFill>
                            <a:schemeClr val="bg1"/>
                          </a:solidFill>
                        </a:rPr>
                        <a:t>EnCase Cybersecurity</a:t>
                      </a:r>
                    </a:p>
                  </a:txBody>
                  <a:tcPr>
                    <a:solidFill>
                      <a:schemeClr val="tx1"/>
                    </a:solidFill>
                  </a:tcPr>
                </a:tc>
                <a:tc>
                  <a:txBody>
                    <a:bodyPr/>
                    <a:lstStyle/>
                    <a:p>
                      <a:pPr algn="ctr"/>
                      <a:r>
                        <a:rPr lang="en-US" sz="1400" dirty="0">
                          <a:solidFill>
                            <a:schemeClr val="bg1"/>
                          </a:solidFill>
                        </a:rPr>
                        <a:t>Benefits</a:t>
                      </a:r>
                    </a:p>
                  </a:txBody>
                  <a:tcPr>
                    <a:solidFill>
                      <a:schemeClr val="tx1"/>
                    </a:solidFill>
                  </a:tcPr>
                </a:tc>
                <a:extLst>
                  <a:ext uri="{0D108BD9-81ED-4DB2-BD59-A6C34878D82A}">
                    <a16:rowId xmlns:a16="http://schemas.microsoft.com/office/drawing/2014/main" val="10000"/>
                  </a:ext>
                </a:extLst>
              </a:tr>
              <a:tr h="119149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Real-time and</a:t>
                      </a:r>
                      <a:r>
                        <a:rPr lang="en-US" sz="1400" baseline="0" dirty="0"/>
                        <a:t> on-demand Security Incident Response</a:t>
                      </a:r>
                      <a:endParaRPr lang="en-US" sz="1400" dirty="0"/>
                    </a:p>
                  </a:txBody>
                  <a:tcPr anchor="ctr"/>
                </a:tc>
                <a:tc>
                  <a:txBody>
                    <a:bodyPr/>
                    <a:lstStyle/>
                    <a:p>
                      <a:pPr marL="295275" lvl="1" indent="-171450">
                        <a:buFont typeface="Arial" panose="020B0604020202020204" pitchFamily="34" charset="0"/>
                        <a:buChar char="•"/>
                      </a:pPr>
                      <a:r>
                        <a:rPr lang="en-US" sz="1200" dirty="0"/>
                        <a:t>Mitigate the risk of successful attacks through rapid validation, comprehensive scope assessment, and containment of security incidents</a:t>
                      </a:r>
                    </a:p>
                    <a:p>
                      <a:pPr marL="295275" lvl="1" indent="-171450">
                        <a:buFont typeface="Arial" panose="020B0604020202020204" pitchFamily="34" charset="0"/>
                        <a:buChar char="•"/>
                      </a:pPr>
                      <a:r>
                        <a:rPr lang="en-US" sz="1200" dirty="0"/>
                        <a:t>Eliminate the time delay between compromise, detection and response</a:t>
                      </a:r>
                    </a:p>
                    <a:p>
                      <a:pPr marL="295275" lvl="1" indent="-171450">
                        <a:buFont typeface="Arial" panose="020B0604020202020204" pitchFamily="34" charset="0"/>
                        <a:buChar char="•"/>
                      </a:pPr>
                      <a:r>
                        <a:rPr lang="en-US" sz="1200" dirty="0"/>
                        <a:t>Reduce the time it takes to validate and triage threats by 89%*</a:t>
                      </a:r>
                    </a:p>
                    <a:p>
                      <a:pPr marL="295275" lvl="1" indent="-171450">
                        <a:buFont typeface="Arial" panose="020B0604020202020204" pitchFamily="34" charset="0"/>
                        <a:buChar char="•"/>
                      </a:pPr>
                      <a:r>
                        <a:rPr lang="en-US" sz="1200" dirty="0"/>
                        <a:t>Reduce the cost and overhead of incident response leveraging existing people and technologies</a:t>
                      </a:r>
                    </a:p>
                  </a:txBody>
                  <a:tcPr anchor="ctr"/>
                </a:tc>
                <a:extLst>
                  <a:ext uri="{0D108BD9-81ED-4DB2-BD59-A6C34878D82A}">
                    <a16:rowId xmlns:a16="http://schemas.microsoft.com/office/drawing/2014/main" val="10001"/>
                  </a:ext>
                </a:extLst>
              </a:tr>
              <a:tr h="1011395">
                <a:tc>
                  <a:txBody>
                    <a:bodyPr/>
                    <a:lstStyle/>
                    <a:p>
                      <a:pPr algn="ctr"/>
                      <a:r>
                        <a:rPr lang="en-US" sz="1400" dirty="0"/>
                        <a:t>Sensitive Data Discovery</a:t>
                      </a:r>
                    </a:p>
                  </a:txBody>
                  <a:tcPr anchor="ctr"/>
                </a:tc>
                <a:tc>
                  <a:txBody>
                    <a:bodyPr/>
                    <a:lstStyle/>
                    <a:p>
                      <a:pPr marL="295275" lvl="1" indent="-171450">
                        <a:buFont typeface="Arial" panose="020B0604020202020204" pitchFamily="34" charset="0"/>
                        <a:buChar char="•"/>
                      </a:pPr>
                      <a:r>
                        <a:rPr lang="en-US" sz="1200" dirty="0"/>
                        <a:t>Mitigate the risk of sensitive data in unauthorized locations</a:t>
                      </a:r>
                    </a:p>
                    <a:p>
                      <a:pPr marL="295275" lvl="1" indent="-171450">
                        <a:buFont typeface="Arial" panose="020B0604020202020204" pitchFamily="34" charset="0"/>
                        <a:buChar char="•"/>
                      </a:pPr>
                      <a:r>
                        <a:rPr lang="en-US" sz="1200" dirty="0"/>
                        <a:t>Reduce the time it takes to locate sensitive data and enforce regulatory and policy compliance</a:t>
                      </a:r>
                    </a:p>
                    <a:p>
                      <a:pPr marL="295275" lvl="1" indent="-171450">
                        <a:buFont typeface="Arial" panose="020B0604020202020204" pitchFamily="34" charset="0"/>
                        <a:buChar char="•"/>
                      </a:pPr>
                      <a:r>
                        <a:rPr lang="en-US" sz="1200" dirty="0"/>
                        <a:t>Reduce the cost associated with data discovery processes that don’t easily scale and lack definitive enforcement </a:t>
                      </a:r>
                    </a:p>
                  </a:txBody>
                  <a:tcPr anchor="ctr"/>
                </a:tc>
                <a:extLst>
                  <a:ext uri="{0D108BD9-81ED-4DB2-BD59-A6C34878D82A}">
                    <a16:rowId xmlns:a16="http://schemas.microsoft.com/office/drawing/2014/main" val="10002"/>
                  </a:ext>
                </a:extLst>
              </a:tr>
              <a:tr h="1005840">
                <a:tc>
                  <a:txBody>
                    <a:bodyPr/>
                    <a:lstStyle/>
                    <a:p>
                      <a:pPr lvl="0" algn="ctr"/>
                      <a:r>
                        <a:rPr lang="en-US" sz="1400" kern="1200" dirty="0">
                          <a:solidFill>
                            <a:schemeClr val="tx1"/>
                          </a:solidFill>
                          <a:effectLst/>
                          <a:latin typeface="+mn-lt"/>
                          <a:ea typeface="+mn-ea"/>
                          <a:cs typeface="+mn-cs"/>
                        </a:rPr>
                        <a:t>Remediation/Forensic Deletion of Malware or Files</a:t>
                      </a:r>
                    </a:p>
                  </a:txBody>
                  <a:tcPr anchor="ctr"/>
                </a:tc>
                <a:tc>
                  <a:txBody>
                    <a:bodyPr/>
                    <a:lstStyle/>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Eliminate</a:t>
                      </a:r>
                      <a:r>
                        <a:rPr lang="en-US" sz="1200" baseline="0" dirty="0"/>
                        <a:t> the need to wipe and re-image infected systems by remotely removing</a:t>
                      </a:r>
                      <a:r>
                        <a:rPr lang="en-US" sz="1200" dirty="0"/>
                        <a:t> malware and killing malicious processes</a:t>
                      </a:r>
                      <a:endParaRPr lang="en-US" sz="1200" baseline="0" dirty="0"/>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Remotely wipe sensitive data off of unauthorized locations without tipping off possible offenders</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a:t>Reduce server downtime associated with traditional remediation methods by 98%*</a:t>
                      </a:r>
                      <a:endParaRPr lang="en-US" sz="1200" dirty="0"/>
                    </a:p>
                  </a:txBody>
                  <a:tcPr anchor="ctr"/>
                </a:tc>
                <a:extLst>
                  <a:ext uri="{0D108BD9-81ED-4DB2-BD59-A6C34878D82A}">
                    <a16:rowId xmlns:a16="http://schemas.microsoft.com/office/drawing/2014/main" val="10003"/>
                  </a:ext>
                </a:extLst>
              </a:tr>
            </a:tbl>
          </a:graphicData>
        </a:graphic>
      </p:graphicFrame>
      <p:sp>
        <p:nvSpPr>
          <p:cNvPr id="5" name="Title 4"/>
          <p:cNvSpPr>
            <a:spLocks noGrp="1"/>
          </p:cNvSpPr>
          <p:nvPr>
            <p:ph type="title"/>
          </p:nvPr>
        </p:nvSpPr>
        <p:spPr/>
        <p:txBody>
          <a:bodyPr/>
          <a:lstStyle/>
          <a:p>
            <a:r>
              <a:rPr lang="en-US" dirty="0"/>
              <a:t>EnCase Cybersecurity Use Cases &amp; Benefits</a:t>
            </a:r>
          </a:p>
        </p:txBody>
      </p:sp>
      <p:sp>
        <p:nvSpPr>
          <p:cNvPr id="2" name="TextBox 1"/>
          <p:cNvSpPr txBox="1"/>
          <p:nvPr/>
        </p:nvSpPr>
        <p:spPr>
          <a:xfrm>
            <a:off x="5767102" y="4552950"/>
            <a:ext cx="3183564" cy="153888"/>
          </a:xfrm>
          <a:prstGeom prst="rect">
            <a:avLst/>
          </a:prstGeom>
        </p:spPr>
        <p:txBody>
          <a:bodyPr wrap="none" lIns="0" tIns="0" rIns="0" bIns="0" rtlCol="0" anchor="t">
            <a:spAutoFit/>
          </a:bodyPr>
          <a:lstStyle/>
          <a:p>
            <a:r>
              <a:rPr lang="en-US" sz="1000" i="1" dirty="0">
                <a:solidFill>
                  <a:srgbClr val="005288"/>
                </a:solidFill>
                <a:latin typeface="Arial" pitchFamily="34" charset="0"/>
                <a:cs typeface="Arial" pitchFamily="34" charset="0"/>
              </a:rPr>
              <a:t>*Based on Total Economic Impact </a:t>
            </a:r>
            <a:r>
              <a:rPr lang="en-US" sz="1000" i="1" dirty="0">
                <a:solidFill>
                  <a:srgbClr val="005288"/>
                </a:solidFill>
                <a:latin typeface="Arial"/>
                <a:cs typeface="Arial"/>
              </a:rPr>
              <a:t>™</a:t>
            </a:r>
            <a:r>
              <a:rPr lang="en-US" sz="1000" i="1" dirty="0">
                <a:solidFill>
                  <a:srgbClr val="005288"/>
                </a:solidFill>
                <a:latin typeface="Arial" pitchFamily="34" charset="0"/>
                <a:cs typeface="Arial" pitchFamily="34" charset="0"/>
              </a:rPr>
              <a:t>study by Forrester </a:t>
            </a:r>
          </a:p>
        </p:txBody>
      </p:sp>
    </p:spTree>
    <p:extLst>
      <p:ext uri="{BB962C8B-B14F-4D97-AF65-F5344CB8AC3E}">
        <p14:creationId xmlns:p14="http://schemas.microsoft.com/office/powerpoint/2010/main" val="1856876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66928" y="666750"/>
            <a:ext cx="4081272" cy="4191000"/>
          </a:xfrm>
        </p:spPr>
        <p:txBody>
          <a:bodyPr>
            <a:noAutofit/>
          </a:bodyPr>
          <a:lstStyle/>
          <a:p>
            <a:r>
              <a:rPr lang="en-US" sz="1200" dirty="0" err="1"/>
              <a:t>EnCase</a:t>
            </a:r>
            <a:r>
              <a:rPr lang="en-US" sz="1200" dirty="0"/>
              <a:t> Enterprise is the leading enterprise digital forensic tool for performing (1) internal investigation regarding HR or computer misuse or compliance, (2) autopsy after a cyber attack, (3) small-scale E-Discovery (Collections)</a:t>
            </a:r>
          </a:p>
          <a:p>
            <a:r>
              <a:rPr lang="en-US" sz="1200" dirty="0"/>
              <a:t>However when you are experiencing:</a:t>
            </a:r>
          </a:p>
          <a:p>
            <a:pPr lvl="1">
              <a:spcBef>
                <a:spcPts val="300"/>
              </a:spcBef>
            </a:pPr>
            <a:r>
              <a:rPr lang="en-US" sz="1200" dirty="0"/>
              <a:t>Skyrocketing “litigation related” e-discovery costs from outside counsel and service firms</a:t>
            </a:r>
          </a:p>
          <a:p>
            <a:pPr lvl="1">
              <a:spcBef>
                <a:spcPts val="300"/>
              </a:spcBef>
            </a:pPr>
            <a:r>
              <a:rPr lang="en-US" sz="1200" dirty="0"/>
              <a:t>Need to create a repeatable, defensible “judicially-accepted” in-house e-discovery process</a:t>
            </a:r>
          </a:p>
          <a:p>
            <a:pPr lvl="1">
              <a:spcBef>
                <a:spcPts val="300"/>
              </a:spcBef>
            </a:pPr>
            <a:r>
              <a:rPr lang="en-US" sz="1200" dirty="0"/>
              <a:t>Develop an automated Legal Hold process</a:t>
            </a:r>
          </a:p>
          <a:p>
            <a:r>
              <a:rPr lang="en-US" sz="1200" dirty="0"/>
              <a:t>Then You Need </a:t>
            </a:r>
            <a:r>
              <a:rPr lang="en-US" sz="1200" dirty="0" err="1"/>
              <a:t>EnCase</a:t>
            </a:r>
            <a:r>
              <a:rPr lang="en-US" sz="1200" dirty="0"/>
              <a:t> eDiscovery!</a:t>
            </a:r>
            <a:br>
              <a:rPr lang="en-US" sz="1200" dirty="0"/>
            </a:br>
            <a:r>
              <a:rPr lang="en-US" sz="1200" b="0" i="1" dirty="0" err="1"/>
              <a:t>EnCase</a:t>
            </a:r>
            <a:r>
              <a:rPr lang="en-US" sz="1200" b="0" i="1" dirty="0"/>
              <a:t> eDiscovery is an enterprise-proven platform that automates litigation driven Electronic Discovery Reference Model (EDRM) business processes and accelerates collection and preservation of ESI, leveraging the forensically sound </a:t>
            </a:r>
            <a:r>
              <a:rPr lang="en-US" sz="1200" b="0" i="1" dirty="0" err="1"/>
              <a:t>EnCase</a:t>
            </a:r>
            <a:r>
              <a:rPr lang="en-US" sz="1200" b="0" i="1" dirty="0"/>
              <a:t> architecture.</a:t>
            </a:r>
          </a:p>
          <a:p>
            <a:r>
              <a:rPr lang="en-US" sz="1200" dirty="0"/>
              <a:t>Use Cases: </a:t>
            </a:r>
            <a:r>
              <a:rPr lang="en-US" sz="1200" dirty="0" err="1"/>
              <a:t>EnCase</a:t>
            </a:r>
            <a:r>
              <a:rPr lang="en-US" sz="1200" dirty="0"/>
              <a:t> eDiscovery is used for corporate and government legal case management, and regulatory investigations.</a:t>
            </a:r>
          </a:p>
        </p:txBody>
      </p:sp>
      <p:sp>
        <p:nvSpPr>
          <p:cNvPr id="6" name="Content Placeholder 5"/>
          <p:cNvSpPr>
            <a:spLocks noGrp="1"/>
          </p:cNvSpPr>
          <p:nvPr>
            <p:ph sz="half" idx="2"/>
          </p:nvPr>
        </p:nvSpPr>
        <p:spPr>
          <a:xfrm>
            <a:off x="4681728" y="666750"/>
            <a:ext cx="3886200" cy="3733834"/>
          </a:xfrm>
        </p:spPr>
        <p:txBody>
          <a:bodyPr>
            <a:normAutofit fontScale="77500" lnSpcReduction="20000"/>
          </a:bodyPr>
          <a:lstStyle/>
          <a:p>
            <a:r>
              <a:rPr lang="en-US" dirty="0"/>
              <a:t>In addition to the features</a:t>
            </a:r>
            <a:r>
              <a:rPr lang="en-US" u="sng" dirty="0"/>
              <a:t> </a:t>
            </a:r>
            <a:r>
              <a:rPr lang="en-US" dirty="0"/>
              <a:t>of </a:t>
            </a:r>
            <a:r>
              <a:rPr lang="en-US" dirty="0" err="1"/>
              <a:t>EnCase</a:t>
            </a:r>
            <a:r>
              <a:rPr lang="en-US" dirty="0"/>
              <a:t> Enterprise, </a:t>
            </a:r>
            <a:br>
              <a:rPr lang="en-US" dirty="0"/>
            </a:br>
            <a:r>
              <a:rPr lang="en-US" dirty="0" err="1"/>
              <a:t>EnCase</a:t>
            </a:r>
            <a:r>
              <a:rPr lang="en-US" dirty="0"/>
              <a:t> eDiscovery includes:</a:t>
            </a:r>
          </a:p>
          <a:p>
            <a:pPr lvl="1"/>
            <a:r>
              <a:rPr lang="en-US" dirty="0"/>
              <a:t>Simple and enforceable automated Legal Hold </a:t>
            </a:r>
          </a:p>
          <a:p>
            <a:pPr lvl="1"/>
            <a:r>
              <a:rPr lang="en-US" sz="1500" dirty="0"/>
              <a:t>AUTOMATES the identification, preservation and collection  steps</a:t>
            </a:r>
          </a:p>
          <a:p>
            <a:pPr lvl="1"/>
            <a:r>
              <a:rPr lang="en-US" sz="1500" dirty="0"/>
              <a:t>Connectors for data repositories and cloud storage</a:t>
            </a:r>
          </a:p>
          <a:p>
            <a:pPr lvl="1"/>
            <a:r>
              <a:rPr lang="en-US" dirty="0"/>
              <a:t>Integrated processing which prepares ESI for efficient analysis by a legal </a:t>
            </a:r>
          </a:p>
          <a:p>
            <a:pPr lvl="1"/>
            <a:r>
              <a:rPr lang="en-US" dirty="0"/>
              <a:t>Web-based Legal Review application  that simplifies inside and outside counsel analysis</a:t>
            </a:r>
          </a:p>
          <a:p>
            <a:pPr lvl="1"/>
            <a:r>
              <a:rPr lang="en-US" dirty="0"/>
              <a:t>Easy, flexible legal production with centralized production history suitable for sharing among legal stakeholders</a:t>
            </a:r>
          </a:p>
          <a:p>
            <a:pPr lvl="1"/>
            <a:r>
              <a:rPr lang="en-US" dirty="0"/>
              <a:t>Dashboards and tools to Manage the entire litigation process</a:t>
            </a:r>
          </a:p>
          <a:p>
            <a:endParaRPr lang="en-US" u="sng" dirty="0"/>
          </a:p>
        </p:txBody>
      </p:sp>
      <p:sp>
        <p:nvSpPr>
          <p:cNvPr id="2" name="Slide Number Placeholder 1"/>
          <p:cNvSpPr>
            <a:spLocks noGrp="1"/>
          </p:cNvSpPr>
          <p:nvPr>
            <p:ph type="sldNum" sz="quarter" idx="4"/>
          </p:nvPr>
        </p:nvSpPr>
        <p:spPr/>
        <p:txBody>
          <a:bodyPr/>
          <a:lstStyle/>
          <a:p>
            <a:r>
              <a:rPr lang="en-US"/>
              <a:t>Page </a:t>
            </a:r>
            <a:fld id="{B9AB1BC5-8244-4997-9202-6D7E7DEA20BF}" type="slidenum">
              <a:rPr lang="en-US" smtClean="0"/>
              <a:pPr/>
              <a:t>12</a:t>
            </a:fld>
            <a:endParaRPr lang="en-US" dirty="0"/>
          </a:p>
        </p:txBody>
      </p:sp>
      <p:sp>
        <p:nvSpPr>
          <p:cNvPr id="5" name="Title 4"/>
          <p:cNvSpPr>
            <a:spLocks noGrp="1"/>
          </p:cNvSpPr>
          <p:nvPr>
            <p:ph type="title"/>
          </p:nvPr>
        </p:nvSpPr>
        <p:spPr/>
        <p:txBody>
          <a:bodyPr/>
          <a:lstStyle/>
          <a:p>
            <a:r>
              <a:rPr lang="en-US" sz="2000" dirty="0"/>
              <a:t>Positioning for </a:t>
            </a:r>
            <a:r>
              <a:rPr lang="en-US" sz="2000" dirty="0" err="1"/>
              <a:t>EnCase</a:t>
            </a:r>
            <a:r>
              <a:rPr lang="en-US" sz="2000" dirty="0"/>
              <a:t>® Enterprise to </a:t>
            </a:r>
            <a:r>
              <a:rPr lang="en-US" sz="2000" dirty="0" err="1"/>
              <a:t>EnCase</a:t>
            </a:r>
            <a:r>
              <a:rPr lang="en-US" sz="2000" dirty="0"/>
              <a:t>® eDiscovery</a:t>
            </a:r>
          </a:p>
        </p:txBody>
      </p:sp>
    </p:spTree>
    <p:extLst>
      <p:ext uri="{BB962C8B-B14F-4D97-AF65-F5344CB8AC3E}">
        <p14:creationId xmlns:p14="http://schemas.microsoft.com/office/powerpoint/2010/main" val="1449505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13</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3360546721"/>
              </p:ext>
            </p:extLst>
          </p:nvPr>
        </p:nvGraphicFramePr>
        <p:xfrm>
          <a:off x="304800" y="803910"/>
          <a:ext cx="8610600" cy="3973510"/>
        </p:xfrm>
        <a:graphic>
          <a:graphicData uri="http://schemas.openxmlformats.org/drawingml/2006/table">
            <a:tbl>
              <a:tblPr firstRow="1" bandRow="1">
                <a:tableStyleId>{BC89EF96-8CEA-46FF-86C4-4CE0E7609802}</a:tableStyleId>
              </a:tblPr>
              <a:tblGrid>
                <a:gridCol w="1524000">
                  <a:extLst>
                    <a:ext uri="{9D8B030D-6E8A-4147-A177-3AD203B41FA5}">
                      <a16:colId xmlns:a16="http://schemas.microsoft.com/office/drawing/2014/main" val="20000"/>
                    </a:ext>
                  </a:extLst>
                </a:gridCol>
                <a:gridCol w="7086600">
                  <a:extLst>
                    <a:ext uri="{9D8B030D-6E8A-4147-A177-3AD203B41FA5}">
                      <a16:colId xmlns:a16="http://schemas.microsoft.com/office/drawing/2014/main" val="20001"/>
                    </a:ext>
                  </a:extLst>
                </a:gridCol>
              </a:tblGrid>
              <a:tr h="387907">
                <a:tc>
                  <a:txBody>
                    <a:bodyPr/>
                    <a:lstStyle/>
                    <a:p>
                      <a:pPr algn="ctr"/>
                      <a:r>
                        <a:rPr lang="en-US" sz="1400" dirty="0" err="1">
                          <a:solidFill>
                            <a:schemeClr val="bg1"/>
                          </a:solidFill>
                        </a:rPr>
                        <a:t>EnCase</a:t>
                      </a:r>
                      <a:r>
                        <a:rPr lang="en-US" sz="1400" dirty="0">
                          <a:solidFill>
                            <a:schemeClr val="bg1"/>
                          </a:solidFill>
                        </a:rPr>
                        <a:t> eDiscovery</a:t>
                      </a:r>
                    </a:p>
                  </a:txBody>
                  <a:tcPr>
                    <a:solidFill>
                      <a:schemeClr val="tx1"/>
                    </a:solidFill>
                  </a:tcPr>
                </a:tc>
                <a:tc>
                  <a:txBody>
                    <a:bodyPr/>
                    <a:lstStyle/>
                    <a:p>
                      <a:pPr algn="ctr"/>
                      <a:r>
                        <a:rPr lang="en-US" sz="1400" dirty="0">
                          <a:solidFill>
                            <a:schemeClr val="bg1"/>
                          </a:solidFill>
                        </a:rPr>
                        <a:t>Benefits</a:t>
                      </a:r>
                    </a:p>
                  </a:txBody>
                  <a:tcPr>
                    <a:solidFill>
                      <a:schemeClr val="tx1"/>
                    </a:solidFill>
                  </a:tcPr>
                </a:tc>
                <a:extLst>
                  <a:ext uri="{0D108BD9-81ED-4DB2-BD59-A6C34878D82A}">
                    <a16:rowId xmlns:a16="http://schemas.microsoft.com/office/drawing/2014/main" val="10000"/>
                  </a:ext>
                </a:extLst>
              </a:tr>
              <a:tr h="1191498">
                <a:tc>
                  <a:txBody>
                    <a:bodyPr/>
                    <a:lstStyle/>
                    <a:p>
                      <a:pPr algn="ctr"/>
                      <a:r>
                        <a:rPr lang="en-US" sz="1400" dirty="0"/>
                        <a:t>Litigation investigation and case management</a:t>
                      </a:r>
                    </a:p>
                  </a:txBody>
                  <a:tcPr anchor="ctr"/>
                </a:tc>
                <a:tc>
                  <a:txBody>
                    <a:bodyPr/>
                    <a:lstStyle/>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t>Significantly lower e-discovery costs and risk by bringing it in-house with a </a:t>
                      </a:r>
                      <a:r>
                        <a:rPr lang="en-US" sz="1100" b="0" kern="1200" dirty="0">
                          <a:solidFill>
                            <a:schemeClr val="dk1"/>
                          </a:solidFill>
                          <a:effectLst/>
                          <a:latin typeface="+mn-lt"/>
                          <a:ea typeface="+mn-ea"/>
                          <a:cs typeface="+mn-cs"/>
                        </a:rPr>
                        <a:t>repeatable, non-disruptive, defensible e-discovery process and an application that has been judicially proven in</a:t>
                      </a:r>
                      <a:r>
                        <a:rPr lang="en-US" sz="1100" b="0" kern="1200" baseline="0" dirty="0">
                          <a:solidFill>
                            <a:schemeClr val="dk1"/>
                          </a:solidFill>
                          <a:effectLst/>
                          <a:latin typeface="+mn-lt"/>
                          <a:ea typeface="+mn-ea"/>
                          <a:cs typeface="+mn-cs"/>
                        </a:rPr>
                        <a:t> over 100,000 cases</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t>Respond quickly to Litigation Hold  with appropriate</a:t>
                      </a:r>
                      <a:r>
                        <a:rPr lang="en-US" sz="1100" dirty="0"/>
                        <a:t> notification, tracking and escalation</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t>Discover and organize</a:t>
                      </a:r>
                      <a:r>
                        <a:rPr lang="en-US" sz="1100" baseline="0" dirty="0"/>
                        <a:t> all evidence related to the case </a:t>
                      </a:r>
                      <a:r>
                        <a:rPr lang="en-US" sz="1100" b="0" kern="1200" baseline="0" dirty="0">
                          <a:solidFill>
                            <a:schemeClr val="dk1"/>
                          </a:solidFill>
                          <a:effectLst/>
                          <a:latin typeface="+mn-lt"/>
                          <a:ea typeface="+mn-ea"/>
                          <a:cs typeface="+mn-cs"/>
                        </a:rPr>
                        <a:t>whether on premise  or in the cloud with the “Gold Standard” for collections </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t>Minimize storage requirements  using a patented culling techniques </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t>Ensure legal efficiency throughout the case with counsel-friendly</a:t>
                      </a:r>
                      <a:r>
                        <a:rPr lang="en-US" sz="1100" baseline="0" dirty="0"/>
                        <a:t> tools and a comprehensive set of dashboards and tools</a:t>
                      </a:r>
                    </a:p>
                  </a:txBody>
                  <a:tcPr anchor="ctr"/>
                </a:tc>
                <a:extLst>
                  <a:ext uri="{0D108BD9-81ED-4DB2-BD59-A6C34878D82A}">
                    <a16:rowId xmlns:a16="http://schemas.microsoft.com/office/drawing/2014/main" val="10001"/>
                  </a:ext>
                </a:extLst>
              </a:tr>
              <a:tr h="1011395">
                <a:tc>
                  <a:txBody>
                    <a:bodyPr/>
                    <a:lstStyle/>
                    <a:p>
                      <a:pPr algn="ctr"/>
                      <a:r>
                        <a:rPr lang="en-US" sz="1400" dirty="0"/>
                        <a:t>Regulatory Investigation management</a:t>
                      </a:r>
                    </a:p>
                  </a:txBody>
                  <a:tcPr anchor="ctr"/>
                </a:tc>
                <a:tc>
                  <a:txBody>
                    <a:bodyPr/>
                    <a:lstStyle/>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t>Quickly respond to inquiries (e.g. SEC)</a:t>
                      </a:r>
                      <a:endParaRPr lang="en-US" sz="1100" dirty="0"/>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t>Discovery and organize</a:t>
                      </a:r>
                      <a:r>
                        <a:rPr lang="en-US" sz="1100" baseline="0" dirty="0"/>
                        <a:t> all relevant information </a:t>
                      </a:r>
                      <a:r>
                        <a:rPr lang="en-US" sz="1100" b="0" kern="1200" baseline="0" dirty="0">
                          <a:solidFill>
                            <a:schemeClr val="dk1"/>
                          </a:solidFill>
                          <a:effectLst/>
                          <a:latin typeface="+mn-lt"/>
                          <a:ea typeface="+mn-ea"/>
                          <a:cs typeface="+mn-cs"/>
                        </a:rPr>
                        <a:t>whether on premise or in the cloud </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t>Simplify review and sharing of documents</a:t>
                      </a:r>
                      <a:r>
                        <a:rPr lang="en-US" sz="1100" baseline="0" dirty="0"/>
                        <a:t> internally, with counsel, and other parties</a:t>
                      </a:r>
                    </a:p>
                  </a:txBody>
                  <a:tcPr anchor="ctr"/>
                </a:tc>
                <a:extLst>
                  <a:ext uri="{0D108BD9-81ED-4DB2-BD59-A6C34878D82A}">
                    <a16:rowId xmlns:a16="http://schemas.microsoft.com/office/drawing/2014/main" val="10002"/>
                  </a:ext>
                </a:extLst>
              </a:tr>
              <a:tr h="1011395">
                <a:tc>
                  <a:txBody>
                    <a:bodyPr/>
                    <a:lstStyle/>
                    <a:p>
                      <a:pPr algn="ctr"/>
                      <a:r>
                        <a:rPr lang="en-US" sz="1400" dirty="0"/>
                        <a:t>Government</a:t>
                      </a:r>
                      <a:r>
                        <a:rPr lang="en-US" sz="1400" baseline="0" dirty="0"/>
                        <a:t> Agency Response to Freedom of Information</a:t>
                      </a:r>
                      <a:endParaRPr lang="en-US" sz="1400" dirty="0"/>
                    </a:p>
                  </a:txBody>
                  <a:tcPr anchor="ctr"/>
                </a:tc>
                <a:tc>
                  <a:txBody>
                    <a:bodyPr/>
                    <a:lstStyle/>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t>Quickly respond to inquiries within FOA Guidelines</a:t>
                      </a:r>
                      <a:endParaRPr lang="en-US" sz="1100" dirty="0"/>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t>Discovery and organize</a:t>
                      </a:r>
                      <a:r>
                        <a:rPr lang="en-US" sz="1100" baseline="0" dirty="0"/>
                        <a:t> all relevant information </a:t>
                      </a:r>
                      <a:r>
                        <a:rPr lang="en-US" sz="1100" b="0" kern="1200" baseline="0" dirty="0">
                          <a:solidFill>
                            <a:schemeClr val="dk1"/>
                          </a:solidFill>
                          <a:effectLst/>
                          <a:latin typeface="+mn-lt"/>
                          <a:ea typeface="+mn-ea"/>
                          <a:cs typeface="+mn-cs"/>
                        </a:rPr>
                        <a:t>whether on premise or in the cloud </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t>Simplify sharing of documents</a:t>
                      </a:r>
                      <a:r>
                        <a:rPr lang="en-US" sz="1100" baseline="0" dirty="0"/>
                        <a:t> internally </a:t>
                      </a:r>
                      <a:r>
                        <a:rPr lang="en-US" sz="1100" baseline="0"/>
                        <a:t>and with other </a:t>
                      </a:r>
                      <a:r>
                        <a:rPr lang="en-US" sz="1100" baseline="0" dirty="0"/>
                        <a:t>parties</a:t>
                      </a:r>
                    </a:p>
                  </a:txBody>
                  <a:tcPr anchor="ctr"/>
                </a:tc>
                <a:extLst>
                  <a:ext uri="{0D108BD9-81ED-4DB2-BD59-A6C34878D82A}">
                    <a16:rowId xmlns:a16="http://schemas.microsoft.com/office/drawing/2014/main" val="10003"/>
                  </a:ext>
                </a:extLst>
              </a:tr>
            </a:tbl>
          </a:graphicData>
        </a:graphic>
      </p:graphicFrame>
      <p:sp>
        <p:nvSpPr>
          <p:cNvPr id="5" name="Title 4"/>
          <p:cNvSpPr>
            <a:spLocks noGrp="1"/>
          </p:cNvSpPr>
          <p:nvPr>
            <p:ph type="title"/>
          </p:nvPr>
        </p:nvSpPr>
        <p:spPr/>
        <p:txBody>
          <a:bodyPr/>
          <a:lstStyle/>
          <a:p>
            <a:r>
              <a:rPr lang="en-US" dirty="0" err="1"/>
              <a:t>EnCase</a:t>
            </a:r>
            <a:r>
              <a:rPr lang="en-US" dirty="0"/>
              <a:t> eDiscovery Use Cases &amp; Benefits</a:t>
            </a:r>
          </a:p>
        </p:txBody>
      </p:sp>
    </p:spTree>
    <p:extLst>
      <p:ext uri="{BB962C8B-B14F-4D97-AF65-F5344CB8AC3E}">
        <p14:creationId xmlns:p14="http://schemas.microsoft.com/office/powerpoint/2010/main" val="3364726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14</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3928997541"/>
              </p:ext>
            </p:extLst>
          </p:nvPr>
        </p:nvGraphicFramePr>
        <p:xfrm>
          <a:off x="304800" y="803910"/>
          <a:ext cx="8610600" cy="3383280"/>
        </p:xfrm>
        <a:graphic>
          <a:graphicData uri="http://schemas.openxmlformats.org/drawingml/2006/table">
            <a:tbl>
              <a:tblPr firstRow="1" bandRow="1">
                <a:tableStyleId>{BC89EF96-8CEA-46FF-86C4-4CE0E7609802}</a:tableStyleId>
              </a:tblPr>
              <a:tblGrid>
                <a:gridCol w="1524000">
                  <a:extLst>
                    <a:ext uri="{9D8B030D-6E8A-4147-A177-3AD203B41FA5}">
                      <a16:colId xmlns:a16="http://schemas.microsoft.com/office/drawing/2014/main" val="20000"/>
                    </a:ext>
                  </a:extLst>
                </a:gridCol>
                <a:gridCol w="7086600">
                  <a:extLst>
                    <a:ext uri="{9D8B030D-6E8A-4147-A177-3AD203B41FA5}">
                      <a16:colId xmlns:a16="http://schemas.microsoft.com/office/drawing/2014/main" val="20001"/>
                    </a:ext>
                  </a:extLst>
                </a:gridCol>
              </a:tblGrid>
              <a:tr h="387907">
                <a:tc>
                  <a:txBody>
                    <a:bodyPr/>
                    <a:lstStyle/>
                    <a:p>
                      <a:pPr algn="ctr"/>
                      <a:r>
                        <a:rPr lang="en-US" sz="1400" dirty="0" err="1">
                          <a:solidFill>
                            <a:schemeClr val="bg1"/>
                          </a:solidFill>
                        </a:rPr>
                        <a:t>EnCase</a:t>
                      </a:r>
                      <a:r>
                        <a:rPr lang="en-US" sz="1400" dirty="0">
                          <a:solidFill>
                            <a:schemeClr val="bg1"/>
                          </a:solidFill>
                        </a:rPr>
                        <a:t> eDiscovery</a:t>
                      </a:r>
                    </a:p>
                  </a:txBody>
                  <a:tcPr>
                    <a:solidFill>
                      <a:schemeClr val="tx1"/>
                    </a:solidFill>
                  </a:tcPr>
                </a:tc>
                <a:tc>
                  <a:txBody>
                    <a:bodyPr/>
                    <a:lstStyle/>
                    <a:p>
                      <a:pPr algn="ctr"/>
                      <a:r>
                        <a:rPr lang="en-US" sz="1400" dirty="0">
                          <a:solidFill>
                            <a:schemeClr val="bg1"/>
                          </a:solidFill>
                        </a:rPr>
                        <a:t>Benefits</a:t>
                      </a:r>
                    </a:p>
                  </a:txBody>
                  <a:tcPr>
                    <a:solidFill>
                      <a:schemeClr val="tx1"/>
                    </a:solidFill>
                  </a:tcPr>
                </a:tc>
                <a:extLst>
                  <a:ext uri="{0D108BD9-81ED-4DB2-BD59-A6C34878D82A}">
                    <a16:rowId xmlns:a16="http://schemas.microsoft.com/office/drawing/2014/main" val="10000"/>
                  </a:ext>
                </a:extLst>
              </a:tr>
              <a:tr h="1191498">
                <a:tc>
                  <a:txBody>
                    <a:bodyPr/>
                    <a:lstStyle/>
                    <a:p>
                      <a:pPr algn="ctr"/>
                      <a:r>
                        <a:rPr lang="en-US" sz="1400" dirty="0"/>
                        <a:t>Litigation investigation and case management</a:t>
                      </a:r>
                    </a:p>
                  </a:txBody>
                  <a:tcPr anchor="ctr"/>
                </a:tc>
                <a:tc>
                  <a:txBody>
                    <a:bodyPr/>
                    <a:lstStyle/>
                    <a:p>
                      <a:pPr marL="295275" lvl="1" indent="-171450">
                        <a:buFont typeface="Arial" panose="020B0604020202020204" pitchFamily="34" charset="0"/>
                        <a:buChar char="•"/>
                      </a:pPr>
                      <a:r>
                        <a:rPr lang="en-US" sz="1100" baseline="0" dirty="0"/>
                        <a:t>Comprehensive collection from both on premise devices, data repositories and cloud storage </a:t>
                      </a:r>
                    </a:p>
                    <a:p>
                      <a:pPr marL="295275" lvl="1" indent="-171450">
                        <a:buFont typeface="Arial" panose="020B0604020202020204" pitchFamily="34" charset="0"/>
                        <a:buChar char="•"/>
                      </a:pPr>
                      <a:r>
                        <a:rPr lang="en-US" sz="1100" baseline="0" dirty="0"/>
                        <a:t>Unified and integrated application fully supporting EDRM process with extensive automation increases efficiency, lowers costs, and simplifies complete E-Discovery process</a:t>
                      </a:r>
                    </a:p>
                    <a:p>
                      <a:pPr marL="295275" lvl="1" indent="-171450">
                        <a:buFont typeface="Arial" panose="020B0604020202020204" pitchFamily="34" charset="0"/>
                        <a:buChar char="•"/>
                      </a:pPr>
                      <a:r>
                        <a:rPr lang="en-US" sz="1100" baseline="0" dirty="0"/>
                        <a:t>Forensically sound, based on the proven, </a:t>
                      </a:r>
                      <a:r>
                        <a:rPr lang="en-US" sz="1100" baseline="0" dirty="0" err="1"/>
                        <a:t>nondisruptive</a:t>
                      </a:r>
                      <a:r>
                        <a:rPr lang="en-US" sz="1100" baseline="0" dirty="0"/>
                        <a:t> and secure </a:t>
                      </a:r>
                      <a:r>
                        <a:rPr lang="en-US" sz="1100" baseline="0" dirty="0" err="1"/>
                        <a:t>EnCase</a:t>
                      </a:r>
                      <a:r>
                        <a:rPr lang="en-US" sz="1100" baseline="0" dirty="0"/>
                        <a:t> architecture, simplifies IT deployment and use</a:t>
                      </a:r>
                    </a:p>
                    <a:p>
                      <a:pPr marL="295275" lvl="1" indent="-171450">
                        <a:buFont typeface="Arial" panose="020B0604020202020204" pitchFamily="34" charset="0"/>
                        <a:buChar char="•"/>
                      </a:pPr>
                      <a:r>
                        <a:rPr lang="en-US" sz="1100" dirty="0"/>
                        <a:t>Web-based counsel-friendly</a:t>
                      </a:r>
                      <a:r>
                        <a:rPr lang="en-US" sz="1100" baseline="0" dirty="0"/>
                        <a:t> interface with a comprehensive set of dashboards and tools increases legal efficiency</a:t>
                      </a:r>
                    </a:p>
                    <a:p>
                      <a:pPr marL="295275" lvl="1" indent="-171450">
                        <a:buFont typeface="Arial" panose="020B0604020202020204" pitchFamily="34" charset="0"/>
                        <a:buChar char="•"/>
                      </a:pPr>
                      <a:r>
                        <a:rPr lang="en-US" sz="1100" baseline="0" dirty="0"/>
                        <a:t>Judicially accepted used in 100,000 cases with </a:t>
                      </a:r>
                      <a:r>
                        <a:rPr lang="en-US" sz="1100" baseline="0" dirty="0" err="1"/>
                        <a:t>EnCase</a:t>
                      </a:r>
                      <a:r>
                        <a:rPr lang="en-US" sz="1100" baseline="0" dirty="0"/>
                        <a:t> Logical Evidence Files (LEF) setting the standard</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t>Easy, flexible legal production with centralized production history suitable for sharing among legal stakeholders</a:t>
                      </a:r>
                    </a:p>
                  </a:txBody>
                  <a:tcPr anchor="ctr"/>
                </a:tc>
                <a:extLst>
                  <a:ext uri="{0D108BD9-81ED-4DB2-BD59-A6C34878D82A}">
                    <a16:rowId xmlns:a16="http://schemas.microsoft.com/office/drawing/2014/main" val="10001"/>
                  </a:ext>
                </a:extLst>
              </a:tr>
              <a:tr h="1011395">
                <a:tc>
                  <a:txBody>
                    <a:bodyPr/>
                    <a:lstStyle/>
                    <a:p>
                      <a:pPr algn="ctr"/>
                      <a:r>
                        <a:rPr lang="en-US" sz="1400" dirty="0"/>
                        <a:t>Regulatory Investigation management</a:t>
                      </a:r>
                    </a:p>
                  </a:txBody>
                  <a:tcPr anchor="ctr"/>
                </a:tc>
                <a:tc>
                  <a:txBody>
                    <a:bodyPr/>
                    <a:lstStyle/>
                    <a:p>
                      <a:pPr marL="295275" lvl="1" indent="-171450">
                        <a:buFont typeface="Arial" panose="020B0604020202020204" pitchFamily="34" charset="0"/>
                        <a:buChar char="•"/>
                      </a:pPr>
                      <a:r>
                        <a:rPr lang="en-US" sz="1100" baseline="0" dirty="0"/>
                        <a:t>Comprehensive collection from both on premise devices, data repositories and cloud storage </a:t>
                      </a:r>
                    </a:p>
                    <a:p>
                      <a:pPr marL="295275" lvl="1" indent="-171450">
                        <a:buFont typeface="Arial" panose="020B0604020202020204" pitchFamily="34" charset="0"/>
                        <a:buChar char="•"/>
                      </a:pPr>
                      <a:r>
                        <a:rPr lang="en-US" sz="1100" baseline="0" dirty="0"/>
                        <a:t>Unified and integrated application fully supporting EDRM process with extensive automation increases efficiency, lowers costs, and simplifies complete E-Discovery process</a:t>
                      </a:r>
                    </a:p>
                    <a:p>
                      <a:pPr marL="295275" lvl="1" indent="-171450">
                        <a:buFont typeface="Arial" panose="020B0604020202020204" pitchFamily="34" charset="0"/>
                        <a:buChar char="•"/>
                      </a:pPr>
                      <a:r>
                        <a:rPr lang="en-US" sz="1100" baseline="0" dirty="0"/>
                        <a:t>Forensically sound, based on the proven, </a:t>
                      </a:r>
                      <a:r>
                        <a:rPr lang="en-US" sz="1100" baseline="0" dirty="0" err="1"/>
                        <a:t>nondisruptive</a:t>
                      </a:r>
                      <a:r>
                        <a:rPr lang="en-US" sz="1100" baseline="0" dirty="0"/>
                        <a:t> and secure </a:t>
                      </a:r>
                      <a:r>
                        <a:rPr lang="en-US" sz="1100" baseline="0" dirty="0" err="1"/>
                        <a:t>EnCase</a:t>
                      </a:r>
                      <a:r>
                        <a:rPr lang="en-US" sz="1100" baseline="0" dirty="0"/>
                        <a:t> architecture, simplifies IT deployment and use</a:t>
                      </a:r>
                    </a:p>
                    <a:p>
                      <a:pPr marL="295275" lvl="1" indent="-171450">
                        <a:buFont typeface="Arial" panose="020B0604020202020204" pitchFamily="34" charset="0"/>
                        <a:buChar char="•"/>
                      </a:pPr>
                      <a:r>
                        <a:rPr lang="en-US" sz="1100" dirty="0"/>
                        <a:t>Web-based counsel-friendly</a:t>
                      </a:r>
                      <a:r>
                        <a:rPr lang="en-US" sz="1100" baseline="0" dirty="0"/>
                        <a:t> interface with a comprehensive set of dashboards and tools increases legal efficiency</a:t>
                      </a:r>
                    </a:p>
                    <a:p>
                      <a:pPr marL="295275" lvl="1" indent="-171450">
                        <a:buFont typeface="Arial" panose="020B0604020202020204" pitchFamily="34" charset="0"/>
                        <a:buChar char="•"/>
                      </a:pPr>
                      <a:r>
                        <a:rPr lang="en-US" sz="1100" baseline="0" dirty="0"/>
                        <a:t>Judicially accepted used in 100,000 cases with </a:t>
                      </a:r>
                      <a:r>
                        <a:rPr lang="en-US" sz="1100" baseline="0" dirty="0" err="1"/>
                        <a:t>EnCase</a:t>
                      </a:r>
                      <a:r>
                        <a:rPr lang="en-US" sz="1100" baseline="0" dirty="0"/>
                        <a:t> Logical Evidence Files (LEF) setting the standard</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t>Easy, flexible legal production with centralized production history suitable for sharing among legal stakeholders</a:t>
                      </a:r>
                    </a:p>
                  </a:txBody>
                  <a:tcPr anchor="ctr"/>
                </a:tc>
                <a:extLst>
                  <a:ext uri="{0D108BD9-81ED-4DB2-BD59-A6C34878D82A}">
                    <a16:rowId xmlns:a16="http://schemas.microsoft.com/office/drawing/2014/main" val="10002"/>
                  </a:ext>
                </a:extLst>
              </a:tr>
            </a:tbl>
          </a:graphicData>
        </a:graphic>
      </p:graphicFrame>
      <p:sp>
        <p:nvSpPr>
          <p:cNvPr id="5" name="Title 4"/>
          <p:cNvSpPr>
            <a:spLocks noGrp="1"/>
          </p:cNvSpPr>
          <p:nvPr>
            <p:ph type="title"/>
          </p:nvPr>
        </p:nvSpPr>
        <p:spPr/>
        <p:txBody>
          <a:bodyPr/>
          <a:lstStyle/>
          <a:p>
            <a:r>
              <a:rPr lang="en-US" dirty="0" err="1"/>
              <a:t>EnCase</a:t>
            </a:r>
            <a:r>
              <a:rPr lang="en-US" dirty="0"/>
              <a:t> eDiscovery Use Cases &amp; Benefits</a:t>
            </a:r>
          </a:p>
        </p:txBody>
      </p:sp>
    </p:spTree>
    <p:extLst>
      <p:ext uri="{BB962C8B-B14F-4D97-AF65-F5344CB8AC3E}">
        <p14:creationId xmlns:p14="http://schemas.microsoft.com/office/powerpoint/2010/main" val="1910725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r>
              <a:rPr lang="en-US"/>
              <a:t>Page </a:t>
            </a:r>
            <a:fld id="{B9AB1BC5-8244-4997-9202-6D7E7DEA20BF}" type="slidenum">
              <a:rPr lang="en-US" smtClean="0"/>
              <a:pPr/>
              <a:t>15</a:t>
            </a:fld>
            <a:endParaRPr lang="en-US" dirty="0"/>
          </a:p>
        </p:txBody>
      </p:sp>
      <p:sp>
        <p:nvSpPr>
          <p:cNvPr id="5" name="Title 4"/>
          <p:cNvSpPr>
            <a:spLocks noGrp="1"/>
          </p:cNvSpPr>
          <p:nvPr>
            <p:ph type="title"/>
          </p:nvPr>
        </p:nvSpPr>
        <p:spPr/>
        <p:txBody>
          <a:bodyPr/>
          <a:lstStyle/>
          <a:p>
            <a:endParaRPr lang="en-US"/>
          </a:p>
        </p:txBody>
      </p:sp>
      <p:sp>
        <p:nvSpPr>
          <p:cNvPr id="6" name="Text Placeholder 5"/>
          <p:cNvSpPr>
            <a:spLocks noGrp="1"/>
          </p:cNvSpPr>
          <p:nvPr>
            <p:ph type="body" sz="quarter" idx="10"/>
          </p:nvPr>
        </p:nvSpPr>
        <p:spPr/>
        <p:txBody>
          <a:bodyPr/>
          <a:lstStyle/>
          <a:p>
            <a:r>
              <a:rPr lang="en-US" dirty="0"/>
              <a:t>Product Comparisons</a:t>
            </a:r>
          </a:p>
        </p:txBody>
      </p:sp>
    </p:spTree>
    <p:extLst>
      <p:ext uri="{BB962C8B-B14F-4D97-AF65-F5344CB8AC3E}">
        <p14:creationId xmlns:p14="http://schemas.microsoft.com/office/powerpoint/2010/main" val="3231135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16</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2480211606"/>
              </p:ext>
            </p:extLst>
          </p:nvPr>
        </p:nvGraphicFramePr>
        <p:xfrm>
          <a:off x="566738" y="895350"/>
          <a:ext cx="8001000" cy="3048000"/>
        </p:xfrm>
        <a:graphic>
          <a:graphicData uri="http://schemas.openxmlformats.org/drawingml/2006/table">
            <a:tbl>
              <a:tblPr firstRow="1" bandRow="1">
                <a:tableStyleId>{B301B821-A1FF-4177-AEE7-76D212191A09}</a:tableStyleId>
              </a:tblPr>
              <a:tblGrid>
                <a:gridCol w="1333500">
                  <a:extLst>
                    <a:ext uri="{9D8B030D-6E8A-4147-A177-3AD203B41FA5}">
                      <a16:colId xmlns:a16="http://schemas.microsoft.com/office/drawing/2014/main" val="20000"/>
                    </a:ext>
                  </a:extLst>
                </a:gridCol>
                <a:gridCol w="1333500">
                  <a:extLst>
                    <a:ext uri="{9D8B030D-6E8A-4147-A177-3AD203B41FA5}">
                      <a16:colId xmlns:a16="http://schemas.microsoft.com/office/drawing/2014/main" val="20001"/>
                    </a:ext>
                  </a:extLst>
                </a:gridCol>
                <a:gridCol w="1333500">
                  <a:extLst>
                    <a:ext uri="{9D8B030D-6E8A-4147-A177-3AD203B41FA5}">
                      <a16:colId xmlns:a16="http://schemas.microsoft.com/office/drawing/2014/main" val="20002"/>
                    </a:ext>
                  </a:extLst>
                </a:gridCol>
                <a:gridCol w="1333500">
                  <a:extLst>
                    <a:ext uri="{9D8B030D-6E8A-4147-A177-3AD203B41FA5}">
                      <a16:colId xmlns:a16="http://schemas.microsoft.com/office/drawing/2014/main" val="20003"/>
                    </a:ext>
                  </a:extLst>
                </a:gridCol>
                <a:gridCol w="1333500">
                  <a:extLst>
                    <a:ext uri="{9D8B030D-6E8A-4147-A177-3AD203B41FA5}">
                      <a16:colId xmlns:a16="http://schemas.microsoft.com/office/drawing/2014/main" val="20004"/>
                    </a:ext>
                  </a:extLst>
                </a:gridCol>
                <a:gridCol w="1333500">
                  <a:extLst>
                    <a:ext uri="{9D8B030D-6E8A-4147-A177-3AD203B41FA5}">
                      <a16:colId xmlns:a16="http://schemas.microsoft.com/office/drawing/2014/main" val="20005"/>
                    </a:ext>
                  </a:extLst>
                </a:gridCol>
              </a:tblGrid>
              <a:tr h="370840">
                <a:tc>
                  <a:txBody>
                    <a:bodyPr/>
                    <a:lstStyle/>
                    <a:p>
                      <a:r>
                        <a:rPr lang="en-US" sz="1400" dirty="0"/>
                        <a:t>Capability</a:t>
                      </a:r>
                    </a:p>
                  </a:txBody>
                  <a:tcPr/>
                </a:tc>
                <a:tc>
                  <a:txBody>
                    <a:bodyPr/>
                    <a:lstStyle/>
                    <a:p>
                      <a:r>
                        <a:rPr lang="en-US" sz="1400" dirty="0"/>
                        <a:t>Forensic</a:t>
                      </a:r>
                    </a:p>
                  </a:txBody>
                  <a:tcPr/>
                </a:tc>
                <a:tc>
                  <a:txBody>
                    <a:bodyPr/>
                    <a:lstStyle/>
                    <a:p>
                      <a:r>
                        <a:rPr lang="en-US" sz="1400" dirty="0"/>
                        <a:t>Enterprise</a:t>
                      </a:r>
                    </a:p>
                  </a:txBody>
                  <a:tcPr/>
                </a:tc>
                <a:tc>
                  <a:txBody>
                    <a:bodyPr/>
                    <a:lstStyle/>
                    <a:p>
                      <a:r>
                        <a:rPr lang="en-US" sz="1400" dirty="0"/>
                        <a:t>eDiscovery</a:t>
                      </a:r>
                    </a:p>
                  </a:txBody>
                  <a:tcPr/>
                </a:tc>
                <a:tc>
                  <a:txBody>
                    <a:bodyPr/>
                    <a:lstStyle/>
                    <a:p>
                      <a:r>
                        <a:rPr lang="en-US" sz="1400" dirty="0"/>
                        <a:t>Cybersecurity</a:t>
                      </a:r>
                    </a:p>
                  </a:txBody>
                  <a:tcPr/>
                </a:tc>
                <a:tc>
                  <a:txBody>
                    <a:bodyPr/>
                    <a:lstStyle/>
                    <a:p>
                      <a:r>
                        <a:rPr lang="en-US" sz="1400" dirty="0"/>
                        <a:t>Analytics</a:t>
                      </a:r>
                    </a:p>
                  </a:txBody>
                  <a:tcPr/>
                </a:tc>
                <a:extLst>
                  <a:ext uri="{0D108BD9-81ED-4DB2-BD59-A6C34878D82A}">
                    <a16:rowId xmlns:a16="http://schemas.microsoft.com/office/drawing/2014/main" val="10000"/>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Multiple Machine Analysis</a:t>
                      </a:r>
                    </a:p>
                  </a:txBody>
                  <a:tcPr marT="0" marB="0" anchor="ctr" horzOverflow="overflow"/>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r>
                        <a:rPr lang="en-US" dirty="0"/>
                        <a:t>AP</a:t>
                      </a:r>
                    </a:p>
                  </a:txBody>
                  <a:tcPr/>
                </a:tc>
                <a:extLst>
                  <a:ext uri="{0D108BD9-81ED-4DB2-BD59-A6C34878D82A}">
                    <a16:rowId xmlns:a16="http://schemas.microsoft.com/office/drawing/2014/main" val="10001"/>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Machine Status Tracking &amp; Reporting</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a:t>AP</a:t>
                      </a:r>
                    </a:p>
                  </a:txBody>
                  <a:tcPr/>
                </a:tc>
                <a:extLst>
                  <a:ext uri="{0D108BD9-81ED-4DB2-BD59-A6C34878D82A}">
                    <a16:rowId xmlns:a16="http://schemas.microsoft.com/office/drawing/2014/main" val="10002"/>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Preservation of Files</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3"/>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Search Status &amp; Interrupted Search Recovery</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4"/>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Static Archive File Processing</a:t>
                      </a:r>
                    </a:p>
                  </a:txBody>
                  <a:tcPr marT="0" marB="0" anchor="ctr" horzOverflow="overflow"/>
                </a:tc>
                <a:tc>
                  <a:txBody>
                    <a:bodyPr/>
                    <a:lstStyle/>
                    <a:p>
                      <a:endParaRPr lang="en-US"/>
                    </a:p>
                  </a:txBody>
                  <a:tcPr/>
                </a:tc>
                <a:tc>
                  <a:txBody>
                    <a:bodyPr/>
                    <a:lstStyle/>
                    <a:p>
                      <a:pPr algn="ctr"/>
                      <a:r>
                        <a:rPr lang="en-US" dirty="0"/>
                        <a:t> *</a:t>
                      </a:r>
                    </a:p>
                  </a:txBody>
                  <a:tcPr/>
                </a:tc>
                <a:tc>
                  <a:txBody>
                    <a:bodyPr/>
                    <a:lstStyle/>
                    <a:p>
                      <a:pPr algn="ctr"/>
                      <a:r>
                        <a:rPr lang="en-US" dirty="0"/>
                        <a:t>  **</a:t>
                      </a:r>
                    </a:p>
                  </a:txBody>
                  <a:tcPr/>
                </a:tc>
                <a:tc>
                  <a:txBody>
                    <a:bodyPr/>
                    <a:lstStyle/>
                    <a:p>
                      <a:pPr algn="ctr"/>
                      <a:r>
                        <a:rPr lang="en-US" dirty="0"/>
                        <a:t>     **</a:t>
                      </a:r>
                    </a:p>
                  </a:txBody>
                  <a:tcPr/>
                </a:tc>
                <a:tc>
                  <a:txBody>
                    <a:bodyPr/>
                    <a:lstStyle/>
                    <a:p>
                      <a:r>
                        <a:rPr lang="en-US" dirty="0"/>
                        <a:t>NA</a:t>
                      </a:r>
                    </a:p>
                  </a:txBody>
                  <a:tcPr/>
                </a:tc>
                <a:extLst>
                  <a:ext uri="{0D108BD9-81ED-4DB2-BD59-A6C34878D82A}">
                    <a16:rowId xmlns:a16="http://schemas.microsoft.com/office/drawing/2014/main" val="10005"/>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Network Shares &amp; SharePoint Search</a:t>
                      </a:r>
                    </a:p>
                  </a:txBody>
                  <a:tcPr marT="0" marB="0" anchor="ctr" horzOverflow="overflow"/>
                </a:tc>
                <a:tc>
                  <a:txBody>
                    <a:bodyPr/>
                    <a:lstStyle/>
                    <a:p>
                      <a:endParaRPr lang="en-US"/>
                    </a:p>
                  </a:txBody>
                  <a:tcPr/>
                </a:tc>
                <a:tc>
                  <a:txBody>
                    <a:bodyPr/>
                    <a:lstStyle/>
                    <a:p>
                      <a:pPr algn="ctr"/>
                      <a:r>
                        <a:rPr lang="en-US" baseline="0" dirty="0"/>
                        <a:t>    **</a:t>
                      </a:r>
                      <a:r>
                        <a:rPr lang="en-US" dirty="0"/>
                        <a:t>*</a:t>
                      </a:r>
                    </a:p>
                  </a:txBody>
                  <a:tcPr/>
                </a:tc>
                <a:tc>
                  <a:txBody>
                    <a:bodyPr/>
                    <a:lstStyle/>
                    <a:p>
                      <a:pPr algn="ctr"/>
                      <a:r>
                        <a:rPr lang="en-US" dirty="0"/>
                        <a:t>    ***</a:t>
                      </a:r>
                    </a:p>
                  </a:txBody>
                  <a:tcPr/>
                </a:tc>
                <a:tc>
                  <a:txBody>
                    <a:bodyPr/>
                    <a:lstStyle/>
                    <a:p>
                      <a:pPr algn="ctr"/>
                      <a:r>
                        <a:rPr lang="en-US" dirty="0"/>
                        <a:t>       ***</a:t>
                      </a:r>
                    </a:p>
                  </a:txBody>
                  <a:tcPr/>
                </a:tc>
                <a:tc>
                  <a:txBody>
                    <a:bodyPr/>
                    <a:lstStyle/>
                    <a:p>
                      <a:r>
                        <a:rPr lang="en-US" dirty="0"/>
                        <a:t>NA</a:t>
                      </a:r>
                    </a:p>
                  </a:txBody>
                  <a:tcPr/>
                </a:tc>
                <a:extLst>
                  <a:ext uri="{0D108BD9-81ED-4DB2-BD59-A6C34878D82A}">
                    <a16:rowId xmlns:a16="http://schemas.microsoft.com/office/drawing/2014/main" val="10006"/>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Live Email Servers Collection</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7"/>
                  </a:ext>
                </a:extLst>
              </a:tr>
            </a:tbl>
          </a:graphicData>
        </a:graphic>
      </p:graphicFrame>
      <p:sp>
        <p:nvSpPr>
          <p:cNvPr id="5" name="Title 4"/>
          <p:cNvSpPr>
            <a:spLocks noGrp="1"/>
          </p:cNvSpPr>
          <p:nvPr>
            <p:ph type="title"/>
          </p:nvPr>
        </p:nvSpPr>
        <p:spPr/>
        <p:txBody>
          <a:bodyPr/>
          <a:lstStyle/>
          <a:p>
            <a:r>
              <a:rPr lang="en-US" dirty="0"/>
              <a:t>Product Comparison (Slide 1 of 3)</a:t>
            </a:r>
          </a:p>
        </p:txBody>
      </p:sp>
      <p:grpSp>
        <p:nvGrpSpPr>
          <p:cNvPr id="103" name="Group 102"/>
          <p:cNvGrpSpPr/>
          <p:nvPr/>
        </p:nvGrpSpPr>
        <p:grpSpPr>
          <a:xfrm>
            <a:off x="3608387" y="1353742"/>
            <a:ext cx="2988606" cy="236537"/>
            <a:chOff x="3608387" y="1353742"/>
            <a:chExt cx="2988606" cy="236537"/>
          </a:xfrm>
        </p:grpSpPr>
        <p:pic>
          <p:nvPicPr>
            <p:cNvPr id="8" name="Picture 62"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08387" y="1353742"/>
              <a:ext cx="25241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66"/>
            <p:cNvGrpSpPr>
              <a:grpSpLocks noChangeAspect="1"/>
            </p:cNvGrpSpPr>
            <p:nvPr/>
          </p:nvGrpSpPr>
          <p:grpSpPr bwMode="auto">
            <a:xfrm>
              <a:off x="4953000" y="1368823"/>
              <a:ext cx="206375" cy="206375"/>
              <a:chOff x="4758" y="1449"/>
              <a:chExt cx="738" cy="735"/>
            </a:xfrm>
          </p:grpSpPr>
          <p:sp>
            <p:nvSpPr>
              <p:cNvPr id="10"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3"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15" name="Group 166"/>
            <p:cNvGrpSpPr>
              <a:grpSpLocks noChangeAspect="1"/>
            </p:cNvGrpSpPr>
            <p:nvPr/>
          </p:nvGrpSpPr>
          <p:grpSpPr bwMode="auto">
            <a:xfrm>
              <a:off x="6390618" y="1368823"/>
              <a:ext cx="206375" cy="206375"/>
              <a:chOff x="4758" y="1449"/>
              <a:chExt cx="738" cy="735"/>
            </a:xfrm>
          </p:grpSpPr>
          <p:sp>
            <p:nvSpPr>
              <p:cNvPr id="16"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7"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8"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9"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0"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grpSp>
        <p:nvGrpSpPr>
          <p:cNvPr id="88" name="Group 87"/>
          <p:cNvGrpSpPr/>
          <p:nvPr/>
        </p:nvGrpSpPr>
        <p:grpSpPr>
          <a:xfrm>
            <a:off x="3608387" y="2106613"/>
            <a:ext cx="2988606" cy="236537"/>
            <a:chOff x="3760787" y="1506142"/>
            <a:chExt cx="2988606" cy="236537"/>
          </a:xfrm>
        </p:grpSpPr>
        <p:pic>
          <p:nvPicPr>
            <p:cNvPr id="21" name="Picture 62"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60787" y="1506142"/>
              <a:ext cx="25241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66"/>
            <p:cNvGrpSpPr>
              <a:grpSpLocks noChangeAspect="1"/>
            </p:cNvGrpSpPr>
            <p:nvPr/>
          </p:nvGrpSpPr>
          <p:grpSpPr bwMode="auto">
            <a:xfrm>
              <a:off x="5105400" y="1521223"/>
              <a:ext cx="206375" cy="206375"/>
              <a:chOff x="4758" y="1449"/>
              <a:chExt cx="738" cy="735"/>
            </a:xfrm>
          </p:grpSpPr>
          <p:sp>
            <p:nvSpPr>
              <p:cNvPr id="23"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4"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6"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7"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8" name="Group 166"/>
            <p:cNvGrpSpPr>
              <a:grpSpLocks noChangeAspect="1"/>
            </p:cNvGrpSpPr>
            <p:nvPr/>
          </p:nvGrpSpPr>
          <p:grpSpPr bwMode="auto">
            <a:xfrm>
              <a:off x="6543018" y="1521223"/>
              <a:ext cx="206375" cy="206375"/>
              <a:chOff x="4758" y="1449"/>
              <a:chExt cx="738" cy="735"/>
            </a:xfrm>
          </p:grpSpPr>
          <p:sp>
            <p:nvSpPr>
              <p:cNvPr id="29"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0"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1"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2"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3"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grpSp>
        <p:nvGrpSpPr>
          <p:cNvPr id="87" name="Group 86"/>
          <p:cNvGrpSpPr/>
          <p:nvPr/>
        </p:nvGrpSpPr>
        <p:grpSpPr>
          <a:xfrm>
            <a:off x="3608387" y="2487613"/>
            <a:ext cx="2988606" cy="236537"/>
            <a:chOff x="3913187" y="1658542"/>
            <a:chExt cx="2988606" cy="236537"/>
          </a:xfrm>
        </p:grpSpPr>
        <p:pic>
          <p:nvPicPr>
            <p:cNvPr id="34" name="Picture 62"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13187" y="1658542"/>
              <a:ext cx="25241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5" name="Group 166"/>
            <p:cNvGrpSpPr>
              <a:grpSpLocks noChangeAspect="1"/>
            </p:cNvGrpSpPr>
            <p:nvPr/>
          </p:nvGrpSpPr>
          <p:grpSpPr bwMode="auto">
            <a:xfrm>
              <a:off x="5257800" y="1673623"/>
              <a:ext cx="206375" cy="206375"/>
              <a:chOff x="4758" y="1449"/>
              <a:chExt cx="738" cy="735"/>
            </a:xfrm>
          </p:grpSpPr>
          <p:sp>
            <p:nvSpPr>
              <p:cNvPr id="36"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7"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8"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9"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0"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41" name="Group 166"/>
            <p:cNvGrpSpPr>
              <a:grpSpLocks noChangeAspect="1"/>
            </p:cNvGrpSpPr>
            <p:nvPr/>
          </p:nvGrpSpPr>
          <p:grpSpPr bwMode="auto">
            <a:xfrm>
              <a:off x="6695418" y="1673623"/>
              <a:ext cx="206375" cy="206375"/>
              <a:chOff x="4758" y="1449"/>
              <a:chExt cx="738" cy="735"/>
            </a:xfrm>
          </p:grpSpPr>
          <p:sp>
            <p:nvSpPr>
              <p:cNvPr id="42"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3"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4"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5"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6"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grpSp>
        <p:nvGrpSpPr>
          <p:cNvPr id="86" name="Group 85"/>
          <p:cNvGrpSpPr/>
          <p:nvPr/>
        </p:nvGrpSpPr>
        <p:grpSpPr>
          <a:xfrm>
            <a:off x="3608387" y="2876550"/>
            <a:ext cx="2988606" cy="236537"/>
            <a:chOff x="4065587" y="1810942"/>
            <a:chExt cx="2988606" cy="236537"/>
          </a:xfrm>
        </p:grpSpPr>
        <p:pic>
          <p:nvPicPr>
            <p:cNvPr id="47" name="Picture 62"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5587" y="1810942"/>
              <a:ext cx="25241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8" name="Group 166"/>
            <p:cNvGrpSpPr>
              <a:grpSpLocks noChangeAspect="1"/>
            </p:cNvGrpSpPr>
            <p:nvPr/>
          </p:nvGrpSpPr>
          <p:grpSpPr bwMode="auto">
            <a:xfrm>
              <a:off x="5410200" y="1826023"/>
              <a:ext cx="206375" cy="206375"/>
              <a:chOff x="4758" y="1449"/>
              <a:chExt cx="738" cy="735"/>
            </a:xfrm>
          </p:grpSpPr>
          <p:sp>
            <p:nvSpPr>
              <p:cNvPr id="49"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0"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1"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2"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3"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54" name="Group 166"/>
            <p:cNvGrpSpPr>
              <a:grpSpLocks noChangeAspect="1"/>
            </p:cNvGrpSpPr>
            <p:nvPr/>
          </p:nvGrpSpPr>
          <p:grpSpPr bwMode="auto">
            <a:xfrm>
              <a:off x="6847818" y="1826023"/>
              <a:ext cx="206375" cy="206375"/>
              <a:chOff x="4758" y="1449"/>
              <a:chExt cx="738" cy="735"/>
            </a:xfrm>
          </p:grpSpPr>
          <p:sp>
            <p:nvSpPr>
              <p:cNvPr id="55"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6"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7"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8"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9"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grpSp>
        <p:nvGrpSpPr>
          <p:cNvPr id="2" name="Group 1"/>
          <p:cNvGrpSpPr/>
          <p:nvPr/>
        </p:nvGrpSpPr>
        <p:grpSpPr>
          <a:xfrm>
            <a:off x="3608387" y="3630613"/>
            <a:ext cx="2988606" cy="236537"/>
            <a:chOff x="3945594" y="3630613"/>
            <a:chExt cx="2988606" cy="236537"/>
          </a:xfrm>
        </p:grpSpPr>
        <p:pic>
          <p:nvPicPr>
            <p:cNvPr id="60" name="Picture 62"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5594" y="3630613"/>
              <a:ext cx="25241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 name="Group 166"/>
            <p:cNvGrpSpPr>
              <a:grpSpLocks noChangeAspect="1"/>
            </p:cNvGrpSpPr>
            <p:nvPr/>
          </p:nvGrpSpPr>
          <p:grpSpPr bwMode="auto">
            <a:xfrm>
              <a:off x="5290207" y="3645694"/>
              <a:ext cx="206375" cy="206375"/>
              <a:chOff x="4758" y="1449"/>
              <a:chExt cx="738" cy="735"/>
            </a:xfrm>
          </p:grpSpPr>
          <p:sp>
            <p:nvSpPr>
              <p:cNvPr id="62"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3"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4"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5"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6"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67" name="Group 166"/>
            <p:cNvGrpSpPr>
              <a:grpSpLocks noChangeAspect="1"/>
            </p:cNvGrpSpPr>
            <p:nvPr/>
          </p:nvGrpSpPr>
          <p:grpSpPr bwMode="auto">
            <a:xfrm>
              <a:off x="6727825" y="3645694"/>
              <a:ext cx="206375" cy="206375"/>
              <a:chOff x="4758" y="1449"/>
              <a:chExt cx="738" cy="735"/>
            </a:xfrm>
          </p:grpSpPr>
          <p:sp>
            <p:nvSpPr>
              <p:cNvPr id="68"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9"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0"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1"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2"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grpSp>
        <p:nvGrpSpPr>
          <p:cNvPr id="4" name="Group 3"/>
          <p:cNvGrpSpPr/>
          <p:nvPr/>
        </p:nvGrpSpPr>
        <p:grpSpPr>
          <a:xfrm>
            <a:off x="3608387" y="3249613"/>
            <a:ext cx="2988606" cy="236537"/>
            <a:chOff x="4005119" y="2800350"/>
            <a:chExt cx="2988606" cy="236537"/>
          </a:xfrm>
        </p:grpSpPr>
        <p:pic>
          <p:nvPicPr>
            <p:cNvPr id="73" name="Picture 62"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5119" y="2800350"/>
              <a:ext cx="25241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4" name="Group 166"/>
            <p:cNvGrpSpPr>
              <a:grpSpLocks noChangeAspect="1"/>
            </p:cNvGrpSpPr>
            <p:nvPr/>
          </p:nvGrpSpPr>
          <p:grpSpPr bwMode="auto">
            <a:xfrm>
              <a:off x="5349732" y="2815431"/>
              <a:ext cx="206375" cy="206375"/>
              <a:chOff x="4758" y="1449"/>
              <a:chExt cx="738" cy="735"/>
            </a:xfrm>
          </p:grpSpPr>
          <p:sp>
            <p:nvSpPr>
              <p:cNvPr id="75"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6"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7"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8"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9"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80" name="Group 166"/>
            <p:cNvGrpSpPr>
              <a:grpSpLocks noChangeAspect="1"/>
            </p:cNvGrpSpPr>
            <p:nvPr/>
          </p:nvGrpSpPr>
          <p:grpSpPr bwMode="auto">
            <a:xfrm>
              <a:off x="6787350" y="2815431"/>
              <a:ext cx="206375" cy="206375"/>
              <a:chOff x="4758" y="1449"/>
              <a:chExt cx="738" cy="735"/>
            </a:xfrm>
          </p:grpSpPr>
          <p:sp>
            <p:nvSpPr>
              <p:cNvPr id="81"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2"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3"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4"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5"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grpSp>
        <p:nvGrpSpPr>
          <p:cNvPr id="89" name="Group 88"/>
          <p:cNvGrpSpPr/>
          <p:nvPr/>
        </p:nvGrpSpPr>
        <p:grpSpPr>
          <a:xfrm>
            <a:off x="3608387" y="1733550"/>
            <a:ext cx="2988606" cy="236537"/>
            <a:chOff x="3760787" y="1506142"/>
            <a:chExt cx="2988606" cy="236537"/>
          </a:xfrm>
        </p:grpSpPr>
        <p:pic>
          <p:nvPicPr>
            <p:cNvPr id="90" name="Picture 62"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60787" y="1506142"/>
              <a:ext cx="25241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1" name="Group 166"/>
            <p:cNvGrpSpPr>
              <a:grpSpLocks noChangeAspect="1"/>
            </p:cNvGrpSpPr>
            <p:nvPr/>
          </p:nvGrpSpPr>
          <p:grpSpPr bwMode="auto">
            <a:xfrm>
              <a:off x="5105400" y="1521223"/>
              <a:ext cx="206375" cy="206375"/>
              <a:chOff x="4758" y="1449"/>
              <a:chExt cx="738" cy="735"/>
            </a:xfrm>
          </p:grpSpPr>
          <p:sp>
            <p:nvSpPr>
              <p:cNvPr id="98"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9"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0"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1"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2"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92" name="Group 166"/>
            <p:cNvGrpSpPr>
              <a:grpSpLocks noChangeAspect="1"/>
            </p:cNvGrpSpPr>
            <p:nvPr/>
          </p:nvGrpSpPr>
          <p:grpSpPr bwMode="auto">
            <a:xfrm>
              <a:off x="6543018" y="1521223"/>
              <a:ext cx="206375" cy="206375"/>
              <a:chOff x="4758" y="1449"/>
              <a:chExt cx="738" cy="735"/>
            </a:xfrm>
          </p:grpSpPr>
          <p:sp>
            <p:nvSpPr>
              <p:cNvPr id="93" name="AutoShape 16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4" name="AutoShape 16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5" name="AutoShape 16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6" name="AutoShape 17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7" name="AutoShape 17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sp>
        <p:nvSpPr>
          <p:cNvPr id="104" name="Text Box 286"/>
          <p:cNvSpPr txBox="1">
            <a:spLocks noChangeArrowheads="1"/>
          </p:cNvSpPr>
          <p:nvPr/>
        </p:nvSpPr>
        <p:spPr bwMode="auto">
          <a:xfrm>
            <a:off x="78489" y="4095750"/>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171450" indent="-171450"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algn="l" eaLnBrk="1" hangingPunct="1"/>
            <a:r>
              <a:rPr lang="en-US" altLang="en-US" sz="1000" b="1" baseline="0" dirty="0"/>
              <a:t>* No PST/NSF Output  ** Includes PST/NSF Output</a:t>
            </a:r>
          </a:p>
          <a:p>
            <a:pPr algn="l" eaLnBrk="1" hangingPunct="1"/>
            <a:r>
              <a:rPr lang="en-US" altLang="en-US" sz="1000" b="1" baseline="0" dirty="0"/>
              <a:t>*** Limited SharePoint search capabilities</a:t>
            </a:r>
          </a:p>
          <a:p>
            <a:pPr algn="l" eaLnBrk="1" hangingPunct="1"/>
            <a:r>
              <a:rPr lang="en-US" altLang="en-US" sz="1000" b="1" baseline="0" dirty="0"/>
              <a:t>**** Optional</a:t>
            </a:r>
          </a:p>
        </p:txBody>
      </p:sp>
      <p:sp>
        <p:nvSpPr>
          <p:cNvPr id="106" name="AutoShape 276"/>
          <p:cNvSpPr>
            <a:spLocks noChangeArrowheads="1"/>
          </p:cNvSpPr>
          <p:nvPr/>
        </p:nvSpPr>
        <p:spPr bwMode="auto">
          <a:xfrm>
            <a:off x="6242980" y="4249321"/>
            <a:ext cx="295275" cy="295275"/>
          </a:xfrm>
          <a:custGeom>
            <a:avLst/>
            <a:gdLst>
              <a:gd name="T0" fmla="*/ 2147483647 w 21600"/>
              <a:gd name="T1" fmla="*/ 0 h 21600"/>
              <a:gd name="T2" fmla="*/ 1509966345 w 21600"/>
              <a:gd name="T3" fmla="*/ 1509966345 h 21600"/>
              <a:gd name="T4" fmla="*/ 0 w 21600"/>
              <a:gd name="T5" fmla="*/ 2147483647 h 21600"/>
              <a:gd name="T6" fmla="*/ 1509966345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150996634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5" name="Text Box 285"/>
          <p:cNvSpPr txBox="1">
            <a:spLocks noChangeArrowheads="1"/>
          </p:cNvSpPr>
          <p:nvPr/>
        </p:nvSpPr>
        <p:spPr bwMode="auto">
          <a:xfrm>
            <a:off x="7914107" y="4355245"/>
            <a:ext cx="996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b="1" baseline="0" dirty="0"/>
              <a:t>Legend</a:t>
            </a:r>
          </a:p>
        </p:txBody>
      </p:sp>
      <p:grpSp>
        <p:nvGrpSpPr>
          <p:cNvPr id="118" name="Group 117"/>
          <p:cNvGrpSpPr/>
          <p:nvPr/>
        </p:nvGrpSpPr>
        <p:grpSpPr>
          <a:xfrm>
            <a:off x="3733800" y="4248150"/>
            <a:ext cx="4156556" cy="594230"/>
            <a:chOff x="5057865" y="4124740"/>
            <a:chExt cx="4156556" cy="594230"/>
          </a:xfrm>
        </p:grpSpPr>
        <p:pic>
          <p:nvPicPr>
            <p:cNvPr id="105" name="Picture 275"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7865" y="4124740"/>
              <a:ext cx="3333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 name="Rectangle 277"/>
            <p:cNvSpPr>
              <a:spLocks noChangeArrowheads="1"/>
            </p:cNvSpPr>
            <p:nvPr/>
          </p:nvSpPr>
          <p:spPr bwMode="auto">
            <a:xfrm>
              <a:off x="7526480" y="4185570"/>
              <a:ext cx="4730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sz="4400">
                  <a:solidFill>
                    <a:srgbClr val="33CC33"/>
                  </a:solidFill>
                  <a:latin typeface="Wingdings" pitchFamily="2" charset="2"/>
                </a:rPr>
                <a:t>ü</a:t>
              </a:r>
            </a:p>
          </p:txBody>
        </p:sp>
        <p:grpSp>
          <p:nvGrpSpPr>
            <p:cNvPr id="108" name="Group 278"/>
            <p:cNvGrpSpPr>
              <a:grpSpLocks/>
            </p:cNvGrpSpPr>
            <p:nvPr/>
          </p:nvGrpSpPr>
          <p:grpSpPr bwMode="auto">
            <a:xfrm>
              <a:off x="5099140" y="4423216"/>
              <a:ext cx="292100" cy="290512"/>
              <a:chOff x="4758" y="1449"/>
              <a:chExt cx="738" cy="735"/>
            </a:xfrm>
          </p:grpSpPr>
          <p:sp>
            <p:nvSpPr>
              <p:cNvPr id="109" name="AutoShape 279"/>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0" name="AutoShape 280"/>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1" name="AutoShape 281"/>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2" name="AutoShape 282"/>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3" name="AutoShape 283"/>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16" name="TextBox 115"/>
            <p:cNvSpPr txBox="1"/>
            <p:nvPr/>
          </p:nvSpPr>
          <p:spPr>
            <a:xfrm>
              <a:off x="5486400" y="4136707"/>
              <a:ext cx="1925207" cy="492443"/>
            </a:xfrm>
            <a:prstGeom prst="rect">
              <a:avLst/>
            </a:prstGeom>
          </p:spPr>
          <p:txBody>
            <a:bodyPr wrap="none" lIns="0" tIns="0" rIns="0" bIns="0" rtlCol="0" anchor="t">
              <a:spAutoFit/>
            </a:bodyPr>
            <a:lstStyle/>
            <a:p>
              <a:r>
                <a:rPr lang="en-US" sz="1600" b="1" dirty="0">
                  <a:solidFill>
                    <a:srgbClr val="333333"/>
                  </a:solidFill>
                  <a:latin typeface="Arial" pitchFamily="34" charset="0"/>
                  <a:cs typeface="Arial" pitchFamily="34" charset="0"/>
                </a:rPr>
                <a:t>Manual Process</a:t>
              </a:r>
            </a:p>
            <a:p>
              <a:r>
                <a:rPr lang="en-US" sz="1600" b="1" dirty="0">
                  <a:solidFill>
                    <a:srgbClr val="333333"/>
                  </a:solidFill>
                  <a:latin typeface="Arial" pitchFamily="34" charset="0"/>
                  <a:cs typeface="Arial" pitchFamily="34" charset="0"/>
                </a:rPr>
                <a:t>Automated Process</a:t>
              </a:r>
            </a:p>
          </p:txBody>
        </p:sp>
        <p:sp>
          <p:nvSpPr>
            <p:cNvPr id="117" name="TextBox 116"/>
            <p:cNvSpPr txBox="1"/>
            <p:nvPr/>
          </p:nvSpPr>
          <p:spPr>
            <a:xfrm>
              <a:off x="7972093" y="4136707"/>
              <a:ext cx="1242328" cy="492443"/>
            </a:xfrm>
            <a:prstGeom prst="rect">
              <a:avLst/>
            </a:prstGeom>
          </p:spPr>
          <p:txBody>
            <a:bodyPr wrap="none" lIns="0" tIns="0" rIns="0" bIns="0" rtlCol="0" anchor="t">
              <a:spAutoFit/>
            </a:bodyPr>
            <a:lstStyle/>
            <a:p>
              <a:r>
                <a:rPr lang="en-US" sz="1600" b="1" dirty="0">
                  <a:solidFill>
                    <a:srgbClr val="333333"/>
                  </a:solidFill>
                  <a:latin typeface="Arial" pitchFamily="34" charset="0"/>
                  <a:cs typeface="Arial" pitchFamily="34" charset="0"/>
                </a:rPr>
                <a:t>Not Included</a:t>
              </a:r>
            </a:p>
            <a:p>
              <a:r>
                <a:rPr lang="en-US" sz="1600" b="1" dirty="0">
                  <a:solidFill>
                    <a:srgbClr val="333333"/>
                  </a:solidFill>
                  <a:latin typeface="Arial" pitchFamily="34" charset="0"/>
                  <a:cs typeface="Arial" pitchFamily="34" charset="0"/>
                </a:rPr>
                <a:t>Included</a:t>
              </a:r>
            </a:p>
          </p:txBody>
        </p:sp>
      </p:grpSp>
      <p:sp>
        <p:nvSpPr>
          <p:cNvPr id="119" name="Rectangle 118"/>
          <p:cNvSpPr/>
          <p:nvPr/>
        </p:nvSpPr>
        <p:spPr>
          <a:xfrm>
            <a:off x="3608387" y="4171950"/>
            <a:ext cx="5535613" cy="697485"/>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TextBox 119"/>
          <p:cNvSpPr txBox="1"/>
          <p:nvPr/>
        </p:nvSpPr>
        <p:spPr>
          <a:xfrm>
            <a:off x="3896426" y="3096321"/>
            <a:ext cx="65" cy="338554"/>
          </a:xfrm>
          <a:prstGeom prst="rect">
            <a:avLst/>
          </a:prstGeom>
        </p:spPr>
        <p:txBody>
          <a:bodyPr wrap="none" lIns="0" tIns="0" rIns="0" bIns="0" rtlCol="0" anchor="t">
            <a:spAutoFit/>
          </a:bodyPr>
          <a:lstStyle/>
          <a:p>
            <a:endParaRPr lang="en-US" sz="2200" b="1" dirty="0" err="1">
              <a:solidFill>
                <a:srgbClr val="005288"/>
              </a:solidFill>
              <a:latin typeface="Arial" pitchFamily="34" charset="0"/>
              <a:cs typeface="Arial" pitchFamily="34" charset="0"/>
            </a:endParaRPr>
          </a:p>
        </p:txBody>
      </p:sp>
      <p:grpSp>
        <p:nvGrpSpPr>
          <p:cNvPr id="121" name="Group 120"/>
          <p:cNvGrpSpPr/>
          <p:nvPr/>
        </p:nvGrpSpPr>
        <p:grpSpPr>
          <a:xfrm>
            <a:off x="2133600" y="1298575"/>
            <a:ext cx="222860" cy="2568575"/>
            <a:chOff x="3657600" y="1276350"/>
            <a:chExt cx="222860" cy="2568575"/>
          </a:xfrm>
        </p:grpSpPr>
        <p:sp>
          <p:nvSpPr>
            <p:cNvPr id="122" name="AutoShape 70"/>
            <p:cNvSpPr>
              <a:spLocks noChangeAspect="1" noChangeArrowheads="1"/>
            </p:cNvSpPr>
            <p:nvPr/>
          </p:nvSpPr>
          <p:spPr bwMode="auto">
            <a:xfrm>
              <a:off x="3657600" y="32575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3" name="AutoShape 70"/>
            <p:cNvSpPr>
              <a:spLocks noChangeAspect="1" noChangeArrowheads="1"/>
            </p:cNvSpPr>
            <p:nvPr/>
          </p:nvSpPr>
          <p:spPr bwMode="auto">
            <a:xfrm>
              <a:off x="3674085" y="36385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4" name="AutoShape 70"/>
            <p:cNvSpPr>
              <a:spLocks noChangeAspect="1" noChangeArrowheads="1"/>
            </p:cNvSpPr>
            <p:nvPr/>
          </p:nvSpPr>
          <p:spPr bwMode="auto">
            <a:xfrm>
              <a:off x="3657600" y="1657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5" name="AutoShape 70"/>
            <p:cNvSpPr>
              <a:spLocks noChangeAspect="1" noChangeArrowheads="1"/>
            </p:cNvSpPr>
            <p:nvPr/>
          </p:nvSpPr>
          <p:spPr bwMode="auto">
            <a:xfrm>
              <a:off x="3657600" y="1276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6" name="AutoShape 64"/>
            <p:cNvSpPr>
              <a:spLocks noChangeAspect="1" noChangeArrowheads="1"/>
            </p:cNvSpPr>
            <p:nvPr/>
          </p:nvSpPr>
          <p:spPr bwMode="auto">
            <a:xfrm>
              <a:off x="3657600" y="200556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7" name="AutoShape 64"/>
            <p:cNvSpPr>
              <a:spLocks noChangeAspect="1" noChangeArrowheads="1"/>
            </p:cNvSpPr>
            <p:nvPr/>
          </p:nvSpPr>
          <p:spPr bwMode="auto">
            <a:xfrm>
              <a:off x="3657600" y="2843212"/>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8" name="AutoShape 72"/>
            <p:cNvSpPr>
              <a:spLocks noChangeAspect="1" noChangeArrowheads="1"/>
            </p:cNvSpPr>
            <p:nvPr/>
          </p:nvSpPr>
          <p:spPr bwMode="auto">
            <a:xfrm>
              <a:off x="3668624" y="2422491"/>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Tree>
    <p:extLst>
      <p:ext uri="{BB962C8B-B14F-4D97-AF65-F5344CB8AC3E}">
        <p14:creationId xmlns:p14="http://schemas.microsoft.com/office/powerpoint/2010/main" val="1296126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17</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1870495360"/>
              </p:ext>
            </p:extLst>
          </p:nvPr>
        </p:nvGraphicFramePr>
        <p:xfrm>
          <a:off x="566738" y="819150"/>
          <a:ext cx="8001000" cy="3088640"/>
        </p:xfrm>
        <a:graphic>
          <a:graphicData uri="http://schemas.openxmlformats.org/drawingml/2006/table">
            <a:tbl>
              <a:tblPr firstRow="1" bandRow="1">
                <a:tableStyleId>{B301B821-A1FF-4177-AEE7-76D212191A09}</a:tableStyleId>
              </a:tblPr>
              <a:tblGrid>
                <a:gridCol w="1333500">
                  <a:extLst>
                    <a:ext uri="{9D8B030D-6E8A-4147-A177-3AD203B41FA5}">
                      <a16:colId xmlns:a16="http://schemas.microsoft.com/office/drawing/2014/main" val="20000"/>
                    </a:ext>
                  </a:extLst>
                </a:gridCol>
                <a:gridCol w="1333500">
                  <a:extLst>
                    <a:ext uri="{9D8B030D-6E8A-4147-A177-3AD203B41FA5}">
                      <a16:colId xmlns:a16="http://schemas.microsoft.com/office/drawing/2014/main" val="20001"/>
                    </a:ext>
                  </a:extLst>
                </a:gridCol>
                <a:gridCol w="1333500">
                  <a:extLst>
                    <a:ext uri="{9D8B030D-6E8A-4147-A177-3AD203B41FA5}">
                      <a16:colId xmlns:a16="http://schemas.microsoft.com/office/drawing/2014/main" val="20002"/>
                    </a:ext>
                  </a:extLst>
                </a:gridCol>
                <a:gridCol w="1333500">
                  <a:extLst>
                    <a:ext uri="{9D8B030D-6E8A-4147-A177-3AD203B41FA5}">
                      <a16:colId xmlns:a16="http://schemas.microsoft.com/office/drawing/2014/main" val="20003"/>
                    </a:ext>
                  </a:extLst>
                </a:gridCol>
                <a:gridCol w="1333500">
                  <a:extLst>
                    <a:ext uri="{9D8B030D-6E8A-4147-A177-3AD203B41FA5}">
                      <a16:colId xmlns:a16="http://schemas.microsoft.com/office/drawing/2014/main" val="20004"/>
                    </a:ext>
                  </a:extLst>
                </a:gridCol>
                <a:gridCol w="1333500">
                  <a:extLst>
                    <a:ext uri="{9D8B030D-6E8A-4147-A177-3AD203B41FA5}">
                      <a16:colId xmlns:a16="http://schemas.microsoft.com/office/drawing/2014/main" val="20005"/>
                    </a:ext>
                  </a:extLst>
                </a:gridCol>
              </a:tblGrid>
              <a:tr h="370840">
                <a:tc>
                  <a:txBody>
                    <a:bodyPr/>
                    <a:lstStyle/>
                    <a:p>
                      <a:r>
                        <a:rPr lang="en-US" sz="1400" dirty="0"/>
                        <a:t>Capability</a:t>
                      </a:r>
                    </a:p>
                  </a:txBody>
                  <a:tcPr/>
                </a:tc>
                <a:tc>
                  <a:txBody>
                    <a:bodyPr/>
                    <a:lstStyle/>
                    <a:p>
                      <a:r>
                        <a:rPr lang="en-US" sz="1400" dirty="0"/>
                        <a:t>Forensic</a:t>
                      </a:r>
                    </a:p>
                  </a:txBody>
                  <a:tcPr/>
                </a:tc>
                <a:tc>
                  <a:txBody>
                    <a:bodyPr/>
                    <a:lstStyle/>
                    <a:p>
                      <a:r>
                        <a:rPr lang="en-US" sz="1400" dirty="0"/>
                        <a:t>Enterprise</a:t>
                      </a:r>
                    </a:p>
                  </a:txBody>
                  <a:tcPr/>
                </a:tc>
                <a:tc>
                  <a:txBody>
                    <a:bodyPr/>
                    <a:lstStyle/>
                    <a:p>
                      <a:r>
                        <a:rPr lang="en-US" sz="1400" dirty="0"/>
                        <a:t>eDiscovery</a:t>
                      </a:r>
                    </a:p>
                  </a:txBody>
                  <a:tcPr/>
                </a:tc>
                <a:tc>
                  <a:txBody>
                    <a:bodyPr/>
                    <a:lstStyle/>
                    <a:p>
                      <a:r>
                        <a:rPr lang="en-US" sz="1400" dirty="0"/>
                        <a:t>Cybersecurity</a:t>
                      </a:r>
                    </a:p>
                  </a:txBody>
                  <a:tcPr/>
                </a:tc>
                <a:tc>
                  <a:txBody>
                    <a:bodyPr/>
                    <a:lstStyle/>
                    <a:p>
                      <a:r>
                        <a:rPr lang="en-US" sz="1400" dirty="0"/>
                        <a:t>Analytics</a:t>
                      </a:r>
                    </a:p>
                  </a:txBody>
                  <a:tcPr/>
                </a:tc>
                <a:extLst>
                  <a:ext uri="{0D108BD9-81ED-4DB2-BD59-A6C34878D82A}">
                    <a16:rowId xmlns:a16="http://schemas.microsoft.com/office/drawing/2014/main" val="10000"/>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Processing: Secondary Culling and De-duplication</a:t>
                      </a:r>
                    </a:p>
                  </a:txBody>
                  <a:tcPr marT="0" marB="0" anchor="ctr" horzOverflow="overflow"/>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1"/>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Export to Load File</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2"/>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Pre-Collection Analytics</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3"/>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Enterprise Content Management &amp; Email Archive Search</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4"/>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Web-based Review (Early Case Assessment)</a:t>
                      </a:r>
                    </a:p>
                  </a:txBody>
                  <a:tcPr marT="0" marB="0" anchor="ctr" horzOverflow="overflow"/>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5"/>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Legal Hold</a:t>
                      </a:r>
                    </a:p>
                  </a:txBody>
                  <a:tcPr marT="0" marB="0" anchor="ctr" horzOverflow="overflow"/>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6"/>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First pass review</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a:t>NA</a:t>
                      </a:r>
                    </a:p>
                  </a:txBody>
                  <a:tcPr/>
                </a:tc>
                <a:extLst>
                  <a:ext uri="{0D108BD9-81ED-4DB2-BD59-A6C34878D82A}">
                    <a16:rowId xmlns:a16="http://schemas.microsoft.com/office/drawing/2014/main" val="10007"/>
                  </a:ext>
                </a:extLst>
              </a:tr>
            </a:tbl>
          </a:graphicData>
        </a:graphic>
      </p:graphicFrame>
      <p:sp>
        <p:nvSpPr>
          <p:cNvPr id="5" name="Title 4"/>
          <p:cNvSpPr>
            <a:spLocks noGrp="1"/>
          </p:cNvSpPr>
          <p:nvPr>
            <p:ph type="title"/>
          </p:nvPr>
        </p:nvSpPr>
        <p:spPr/>
        <p:txBody>
          <a:bodyPr/>
          <a:lstStyle/>
          <a:p>
            <a:r>
              <a:rPr lang="en-US" dirty="0"/>
              <a:t>Product Comparison (Slide 2 of 3)</a:t>
            </a:r>
          </a:p>
        </p:txBody>
      </p:sp>
      <p:sp>
        <p:nvSpPr>
          <p:cNvPr id="106" name="AutoShape 276"/>
          <p:cNvSpPr>
            <a:spLocks noChangeArrowheads="1"/>
          </p:cNvSpPr>
          <p:nvPr/>
        </p:nvSpPr>
        <p:spPr bwMode="auto">
          <a:xfrm>
            <a:off x="6242980" y="4249321"/>
            <a:ext cx="295275" cy="295275"/>
          </a:xfrm>
          <a:custGeom>
            <a:avLst/>
            <a:gdLst>
              <a:gd name="T0" fmla="*/ 2147483647 w 21600"/>
              <a:gd name="T1" fmla="*/ 0 h 21600"/>
              <a:gd name="T2" fmla="*/ 1509966345 w 21600"/>
              <a:gd name="T3" fmla="*/ 1509966345 h 21600"/>
              <a:gd name="T4" fmla="*/ 0 w 21600"/>
              <a:gd name="T5" fmla="*/ 2147483647 h 21600"/>
              <a:gd name="T6" fmla="*/ 1509966345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150996634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5" name="Text Box 285"/>
          <p:cNvSpPr txBox="1">
            <a:spLocks noChangeArrowheads="1"/>
          </p:cNvSpPr>
          <p:nvPr/>
        </p:nvSpPr>
        <p:spPr bwMode="auto">
          <a:xfrm>
            <a:off x="7914107" y="4355245"/>
            <a:ext cx="996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b="1" baseline="0" dirty="0"/>
              <a:t>Legend</a:t>
            </a:r>
          </a:p>
        </p:txBody>
      </p:sp>
      <p:grpSp>
        <p:nvGrpSpPr>
          <p:cNvPr id="118" name="Group 117"/>
          <p:cNvGrpSpPr/>
          <p:nvPr/>
        </p:nvGrpSpPr>
        <p:grpSpPr>
          <a:xfrm>
            <a:off x="3733800" y="4248150"/>
            <a:ext cx="4156556" cy="594230"/>
            <a:chOff x="5057865" y="4124740"/>
            <a:chExt cx="4156556" cy="594230"/>
          </a:xfrm>
        </p:grpSpPr>
        <p:pic>
          <p:nvPicPr>
            <p:cNvPr id="105" name="Picture 275"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7865" y="4124740"/>
              <a:ext cx="3333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 name="Rectangle 277"/>
            <p:cNvSpPr>
              <a:spLocks noChangeArrowheads="1"/>
            </p:cNvSpPr>
            <p:nvPr/>
          </p:nvSpPr>
          <p:spPr bwMode="auto">
            <a:xfrm>
              <a:off x="7526480" y="4185570"/>
              <a:ext cx="4730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sz="4400">
                  <a:solidFill>
                    <a:srgbClr val="33CC33"/>
                  </a:solidFill>
                  <a:latin typeface="Wingdings" pitchFamily="2" charset="2"/>
                </a:rPr>
                <a:t>ü</a:t>
              </a:r>
            </a:p>
          </p:txBody>
        </p:sp>
        <p:grpSp>
          <p:nvGrpSpPr>
            <p:cNvPr id="108" name="Group 278"/>
            <p:cNvGrpSpPr>
              <a:grpSpLocks/>
            </p:cNvGrpSpPr>
            <p:nvPr/>
          </p:nvGrpSpPr>
          <p:grpSpPr bwMode="auto">
            <a:xfrm>
              <a:off x="5099140" y="4423216"/>
              <a:ext cx="292100" cy="290512"/>
              <a:chOff x="4758" y="1449"/>
              <a:chExt cx="738" cy="735"/>
            </a:xfrm>
          </p:grpSpPr>
          <p:sp>
            <p:nvSpPr>
              <p:cNvPr id="109" name="AutoShape 279"/>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0" name="AutoShape 280"/>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1" name="AutoShape 281"/>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2" name="AutoShape 282"/>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3" name="AutoShape 283"/>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16" name="TextBox 115"/>
            <p:cNvSpPr txBox="1"/>
            <p:nvPr/>
          </p:nvSpPr>
          <p:spPr>
            <a:xfrm>
              <a:off x="5486400" y="4136707"/>
              <a:ext cx="1925207" cy="492443"/>
            </a:xfrm>
            <a:prstGeom prst="rect">
              <a:avLst/>
            </a:prstGeom>
          </p:spPr>
          <p:txBody>
            <a:bodyPr wrap="none" lIns="0" tIns="0" rIns="0" bIns="0" rtlCol="0" anchor="t">
              <a:spAutoFit/>
            </a:bodyPr>
            <a:lstStyle/>
            <a:p>
              <a:r>
                <a:rPr lang="en-US" sz="1600" b="1" dirty="0">
                  <a:solidFill>
                    <a:srgbClr val="333333"/>
                  </a:solidFill>
                  <a:latin typeface="Arial" pitchFamily="34" charset="0"/>
                  <a:cs typeface="Arial" pitchFamily="34" charset="0"/>
                </a:rPr>
                <a:t>Manual Process</a:t>
              </a:r>
            </a:p>
            <a:p>
              <a:r>
                <a:rPr lang="en-US" sz="1600" b="1" dirty="0">
                  <a:solidFill>
                    <a:srgbClr val="333333"/>
                  </a:solidFill>
                  <a:latin typeface="Arial" pitchFamily="34" charset="0"/>
                  <a:cs typeface="Arial" pitchFamily="34" charset="0"/>
                </a:rPr>
                <a:t>Automated Process</a:t>
              </a:r>
            </a:p>
          </p:txBody>
        </p:sp>
        <p:sp>
          <p:nvSpPr>
            <p:cNvPr id="117" name="TextBox 116"/>
            <p:cNvSpPr txBox="1"/>
            <p:nvPr/>
          </p:nvSpPr>
          <p:spPr>
            <a:xfrm>
              <a:off x="7972093" y="4136707"/>
              <a:ext cx="1242328" cy="492443"/>
            </a:xfrm>
            <a:prstGeom prst="rect">
              <a:avLst/>
            </a:prstGeom>
          </p:spPr>
          <p:txBody>
            <a:bodyPr wrap="none" lIns="0" tIns="0" rIns="0" bIns="0" rtlCol="0" anchor="t">
              <a:spAutoFit/>
            </a:bodyPr>
            <a:lstStyle/>
            <a:p>
              <a:r>
                <a:rPr lang="en-US" sz="1600" b="1" dirty="0">
                  <a:solidFill>
                    <a:srgbClr val="333333"/>
                  </a:solidFill>
                  <a:latin typeface="Arial" pitchFamily="34" charset="0"/>
                  <a:cs typeface="Arial" pitchFamily="34" charset="0"/>
                </a:rPr>
                <a:t>Not Included</a:t>
              </a:r>
            </a:p>
            <a:p>
              <a:r>
                <a:rPr lang="en-US" sz="1600" b="1" dirty="0">
                  <a:solidFill>
                    <a:srgbClr val="333333"/>
                  </a:solidFill>
                  <a:latin typeface="Arial" pitchFamily="34" charset="0"/>
                  <a:cs typeface="Arial" pitchFamily="34" charset="0"/>
                </a:rPr>
                <a:t>Included</a:t>
              </a:r>
            </a:p>
          </p:txBody>
        </p:sp>
      </p:grpSp>
      <p:sp>
        <p:nvSpPr>
          <p:cNvPr id="119" name="Rectangle 118"/>
          <p:cNvSpPr/>
          <p:nvPr/>
        </p:nvSpPr>
        <p:spPr>
          <a:xfrm>
            <a:off x="3608387" y="4171950"/>
            <a:ext cx="5535613" cy="697485"/>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1" name="Group 126"/>
          <p:cNvGrpSpPr>
            <a:grpSpLocks noChangeAspect="1"/>
          </p:cNvGrpSpPr>
          <p:nvPr/>
        </p:nvGrpSpPr>
        <p:grpSpPr bwMode="auto">
          <a:xfrm>
            <a:off x="5170163" y="3257550"/>
            <a:ext cx="206375" cy="206375"/>
            <a:chOff x="4758" y="1449"/>
            <a:chExt cx="738" cy="735"/>
          </a:xfrm>
        </p:grpSpPr>
        <p:sp>
          <p:nvSpPr>
            <p:cNvPr id="122"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3"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4"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5"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6"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27" name="AutoShape 217"/>
          <p:cNvSpPr>
            <a:spLocks noChangeAspect="1" noChangeArrowheads="1"/>
          </p:cNvSpPr>
          <p:nvPr/>
        </p:nvSpPr>
        <p:spPr bwMode="auto">
          <a:xfrm>
            <a:off x="6550520" y="32575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130" name="Group 126"/>
          <p:cNvGrpSpPr>
            <a:grpSpLocks noChangeAspect="1"/>
          </p:cNvGrpSpPr>
          <p:nvPr/>
        </p:nvGrpSpPr>
        <p:grpSpPr bwMode="auto">
          <a:xfrm>
            <a:off x="5186648" y="3638550"/>
            <a:ext cx="206375" cy="206375"/>
            <a:chOff x="4758" y="1449"/>
            <a:chExt cx="738" cy="735"/>
          </a:xfrm>
        </p:grpSpPr>
        <p:sp>
          <p:nvSpPr>
            <p:cNvPr id="132"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33"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34"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35"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36"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31" name="AutoShape 217"/>
          <p:cNvSpPr>
            <a:spLocks noChangeAspect="1" noChangeArrowheads="1"/>
          </p:cNvSpPr>
          <p:nvPr/>
        </p:nvSpPr>
        <p:spPr bwMode="auto">
          <a:xfrm>
            <a:off x="6567005" y="36385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139" name="Group 126"/>
          <p:cNvGrpSpPr>
            <a:grpSpLocks noChangeAspect="1"/>
          </p:cNvGrpSpPr>
          <p:nvPr/>
        </p:nvGrpSpPr>
        <p:grpSpPr bwMode="auto">
          <a:xfrm>
            <a:off x="5170163" y="1657350"/>
            <a:ext cx="206375" cy="206375"/>
            <a:chOff x="4758" y="1449"/>
            <a:chExt cx="738" cy="735"/>
          </a:xfrm>
        </p:grpSpPr>
        <p:sp>
          <p:nvSpPr>
            <p:cNvPr id="141"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2"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3"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4"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5"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40" name="AutoShape 217"/>
          <p:cNvSpPr>
            <a:spLocks noChangeAspect="1" noChangeArrowheads="1"/>
          </p:cNvSpPr>
          <p:nvPr/>
        </p:nvSpPr>
        <p:spPr bwMode="auto">
          <a:xfrm>
            <a:off x="6550520" y="1657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148" name="Group 126"/>
          <p:cNvGrpSpPr>
            <a:grpSpLocks noChangeAspect="1"/>
          </p:cNvGrpSpPr>
          <p:nvPr/>
        </p:nvGrpSpPr>
        <p:grpSpPr bwMode="auto">
          <a:xfrm>
            <a:off x="5170163" y="1276350"/>
            <a:ext cx="206375" cy="206375"/>
            <a:chOff x="4758" y="1449"/>
            <a:chExt cx="738" cy="735"/>
          </a:xfrm>
        </p:grpSpPr>
        <p:sp>
          <p:nvSpPr>
            <p:cNvPr id="150"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1"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2"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3"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4"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49" name="AutoShape 217"/>
          <p:cNvSpPr>
            <a:spLocks noChangeAspect="1" noChangeArrowheads="1"/>
          </p:cNvSpPr>
          <p:nvPr/>
        </p:nvSpPr>
        <p:spPr bwMode="auto">
          <a:xfrm>
            <a:off x="6550520" y="1276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6" name="Rectangle 85"/>
          <p:cNvSpPr>
            <a:spLocks noChangeArrowheads="1"/>
          </p:cNvSpPr>
          <p:nvPr/>
        </p:nvSpPr>
        <p:spPr bwMode="auto">
          <a:xfrm>
            <a:off x="5073650" y="1809750"/>
            <a:ext cx="4127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sz="3400" dirty="0">
                <a:solidFill>
                  <a:srgbClr val="33CC33"/>
                </a:solidFill>
                <a:latin typeface="Wingdings" pitchFamily="2" charset="2"/>
              </a:rPr>
              <a:t>ü</a:t>
            </a:r>
          </a:p>
        </p:txBody>
      </p:sp>
      <p:sp>
        <p:nvSpPr>
          <p:cNvPr id="157" name="Rectangle 178"/>
          <p:cNvSpPr>
            <a:spLocks noChangeArrowheads="1"/>
          </p:cNvSpPr>
          <p:nvPr/>
        </p:nvSpPr>
        <p:spPr bwMode="auto">
          <a:xfrm>
            <a:off x="6445250" y="1809750"/>
            <a:ext cx="4127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sz="3400" dirty="0">
                <a:solidFill>
                  <a:srgbClr val="33CC33"/>
                </a:solidFill>
                <a:latin typeface="Wingdings" pitchFamily="2" charset="2"/>
              </a:rPr>
              <a:t>ü</a:t>
            </a:r>
          </a:p>
        </p:txBody>
      </p:sp>
      <p:sp>
        <p:nvSpPr>
          <p:cNvPr id="159" name="Rectangle 85"/>
          <p:cNvSpPr>
            <a:spLocks noChangeArrowheads="1"/>
          </p:cNvSpPr>
          <p:nvPr/>
        </p:nvSpPr>
        <p:spPr bwMode="auto">
          <a:xfrm>
            <a:off x="5073650" y="2663825"/>
            <a:ext cx="4127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sz="3400" dirty="0">
                <a:solidFill>
                  <a:srgbClr val="33CC33"/>
                </a:solidFill>
                <a:latin typeface="Wingdings" pitchFamily="2" charset="2"/>
              </a:rPr>
              <a:t>ü</a:t>
            </a:r>
          </a:p>
        </p:txBody>
      </p:sp>
      <p:sp>
        <p:nvSpPr>
          <p:cNvPr id="160" name="Rectangle 178"/>
          <p:cNvSpPr>
            <a:spLocks noChangeArrowheads="1"/>
          </p:cNvSpPr>
          <p:nvPr/>
        </p:nvSpPr>
        <p:spPr bwMode="auto">
          <a:xfrm>
            <a:off x="6445250" y="2663825"/>
            <a:ext cx="4127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sz="3400" dirty="0">
                <a:solidFill>
                  <a:srgbClr val="33CC33"/>
                </a:solidFill>
                <a:latin typeface="Wingdings" pitchFamily="2" charset="2"/>
              </a:rPr>
              <a:t>ü</a:t>
            </a:r>
          </a:p>
        </p:txBody>
      </p:sp>
      <p:grpSp>
        <p:nvGrpSpPr>
          <p:cNvPr id="2" name="Group 1"/>
          <p:cNvGrpSpPr/>
          <p:nvPr/>
        </p:nvGrpSpPr>
        <p:grpSpPr>
          <a:xfrm>
            <a:off x="3657600" y="1276350"/>
            <a:ext cx="222860" cy="2568575"/>
            <a:chOff x="3657600" y="1276350"/>
            <a:chExt cx="222860" cy="2568575"/>
          </a:xfrm>
        </p:grpSpPr>
        <p:sp>
          <p:nvSpPr>
            <p:cNvPr id="120" name="AutoShape 70"/>
            <p:cNvSpPr>
              <a:spLocks noChangeAspect="1" noChangeArrowheads="1"/>
            </p:cNvSpPr>
            <p:nvPr/>
          </p:nvSpPr>
          <p:spPr bwMode="auto">
            <a:xfrm>
              <a:off x="3657600" y="32575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9" name="AutoShape 70"/>
            <p:cNvSpPr>
              <a:spLocks noChangeAspect="1" noChangeArrowheads="1"/>
            </p:cNvSpPr>
            <p:nvPr/>
          </p:nvSpPr>
          <p:spPr bwMode="auto">
            <a:xfrm>
              <a:off x="3674085" y="36385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38" name="AutoShape 70"/>
            <p:cNvSpPr>
              <a:spLocks noChangeAspect="1" noChangeArrowheads="1"/>
            </p:cNvSpPr>
            <p:nvPr/>
          </p:nvSpPr>
          <p:spPr bwMode="auto">
            <a:xfrm>
              <a:off x="3657600" y="1657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7" name="AutoShape 70"/>
            <p:cNvSpPr>
              <a:spLocks noChangeAspect="1" noChangeArrowheads="1"/>
            </p:cNvSpPr>
            <p:nvPr/>
          </p:nvSpPr>
          <p:spPr bwMode="auto">
            <a:xfrm>
              <a:off x="3657600" y="1276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5" name="AutoShape 64"/>
            <p:cNvSpPr>
              <a:spLocks noChangeAspect="1" noChangeArrowheads="1"/>
            </p:cNvSpPr>
            <p:nvPr/>
          </p:nvSpPr>
          <p:spPr bwMode="auto">
            <a:xfrm>
              <a:off x="3657600" y="200556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8" name="AutoShape 64"/>
            <p:cNvSpPr>
              <a:spLocks noChangeAspect="1" noChangeArrowheads="1"/>
            </p:cNvSpPr>
            <p:nvPr/>
          </p:nvSpPr>
          <p:spPr bwMode="auto">
            <a:xfrm>
              <a:off x="3657600" y="2843212"/>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77" name="AutoShape 72"/>
            <p:cNvSpPr>
              <a:spLocks noChangeAspect="1" noChangeArrowheads="1"/>
            </p:cNvSpPr>
            <p:nvPr/>
          </p:nvSpPr>
          <p:spPr bwMode="auto">
            <a:xfrm>
              <a:off x="3668624" y="2422491"/>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178" name="Group 239"/>
          <p:cNvGrpSpPr>
            <a:grpSpLocks noChangeAspect="1"/>
          </p:cNvGrpSpPr>
          <p:nvPr/>
        </p:nvGrpSpPr>
        <p:grpSpPr bwMode="auto">
          <a:xfrm>
            <a:off x="5203825" y="2419350"/>
            <a:ext cx="206375" cy="206375"/>
            <a:chOff x="4758" y="1449"/>
            <a:chExt cx="738" cy="735"/>
          </a:xfrm>
        </p:grpSpPr>
        <p:sp>
          <p:nvSpPr>
            <p:cNvPr id="179" name="AutoShape 240"/>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80" name="AutoShape 241"/>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81" name="AutoShape 242"/>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82" name="AutoShape 243"/>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83" name="AutoShape 244"/>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184" name="Group 245"/>
          <p:cNvGrpSpPr>
            <a:grpSpLocks noChangeAspect="1"/>
          </p:cNvGrpSpPr>
          <p:nvPr/>
        </p:nvGrpSpPr>
        <p:grpSpPr bwMode="auto">
          <a:xfrm>
            <a:off x="6499225" y="2419350"/>
            <a:ext cx="206375" cy="206375"/>
            <a:chOff x="4758" y="1449"/>
            <a:chExt cx="738" cy="735"/>
          </a:xfrm>
        </p:grpSpPr>
        <p:sp>
          <p:nvSpPr>
            <p:cNvPr id="185" name="AutoShape 246"/>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86" name="AutoShape 247"/>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87" name="AutoShape 248"/>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88" name="AutoShape 249"/>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89" name="AutoShape 250"/>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77" name="Group 76"/>
          <p:cNvGrpSpPr/>
          <p:nvPr/>
        </p:nvGrpSpPr>
        <p:grpSpPr>
          <a:xfrm>
            <a:off x="2291740" y="1276350"/>
            <a:ext cx="222860" cy="2568575"/>
            <a:chOff x="3657600" y="1276350"/>
            <a:chExt cx="222860" cy="2568575"/>
          </a:xfrm>
        </p:grpSpPr>
        <p:sp>
          <p:nvSpPr>
            <p:cNvPr id="78" name="AutoShape 70"/>
            <p:cNvSpPr>
              <a:spLocks noChangeAspect="1" noChangeArrowheads="1"/>
            </p:cNvSpPr>
            <p:nvPr/>
          </p:nvSpPr>
          <p:spPr bwMode="auto">
            <a:xfrm>
              <a:off x="3657600" y="32575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9" name="AutoShape 70"/>
            <p:cNvSpPr>
              <a:spLocks noChangeAspect="1" noChangeArrowheads="1"/>
            </p:cNvSpPr>
            <p:nvPr/>
          </p:nvSpPr>
          <p:spPr bwMode="auto">
            <a:xfrm>
              <a:off x="3674085" y="36385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0" name="AutoShape 70"/>
            <p:cNvSpPr>
              <a:spLocks noChangeAspect="1" noChangeArrowheads="1"/>
            </p:cNvSpPr>
            <p:nvPr/>
          </p:nvSpPr>
          <p:spPr bwMode="auto">
            <a:xfrm>
              <a:off x="3657600" y="1657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1" name="AutoShape 70"/>
            <p:cNvSpPr>
              <a:spLocks noChangeAspect="1" noChangeArrowheads="1"/>
            </p:cNvSpPr>
            <p:nvPr/>
          </p:nvSpPr>
          <p:spPr bwMode="auto">
            <a:xfrm>
              <a:off x="3657600" y="1276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2" name="AutoShape 64"/>
            <p:cNvSpPr>
              <a:spLocks noChangeAspect="1" noChangeArrowheads="1"/>
            </p:cNvSpPr>
            <p:nvPr/>
          </p:nvSpPr>
          <p:spPr bwMode="auto">
            <a:xfrm>
              <a:off x="3657600" y="200556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3" name="AutoShape 64"/>
            <p:cNvSpPr>
              <a:spLocks noChangeAspect="1" noChangeArrowheads="1"/>
            </p:cNvSpPr>
            <p:nvPr/>
          </p:nvSpPr>
          <p:spPr bwMode="auto">
            <a:xfrm>
              <a:off x="3657600" y="2843212"/>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4" name="AutoShape 72"/>
            <p:cNvSpPr>
              <a:spLocks noChangeAspect="1" noChangeArrowheads="1"/>
            </p:cNvSpPr>
            <p:nvPr/>
          </p:nvSpPr>
          <p:spPr bwMode="auto">
            <a:xfrm>
              <a:off x="3668624" y="2422491"/>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Tree>
    <p:extLst>
      <p:ext uri="{BB962C8B-B14F-4D97-AF65-F5344CB8AC3E}">
        <p14:creationId xmlns:p14="http://schemas.microsoft.com/office/powerpoint/2010/main" val="780253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18</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1677897166"/>
              </p:ext>
            </p:extLst>
          </p:nvPr>
        </p:nvGraphicFramePr>
        <p:xfrm>
          <a:off x="566738" y="819150"/>
          <a:ext cx="8001000" cy="3225800"/>
        </p:xfrm>
        <a:graphic>
          <a:graphicData uri="http://schemas.openxmlformats.org/drawingml/2006/table">
            <a:tbl>
              <a:tblPr firstRow="1" bandRow="1">
                <a:tableStyleId>{B301B821-A1FF-4177-AEE7-76D212191A09}</a:tableStyleId>
              </a:tblPr>
              <a:tblGrid>
                <a:gridCol w="1333500">
                  <a:extLst>
                    <a:ext uri="{9D8B030D-6E8A-4147-A177-3AD203B41FA5}">
                      <a16:colId xmlns:a16="http://schemas.microsoft.com/office/drawing/2014/main" val="20000"/>
                    </a:ext>
                  </a:extLst>
                </a:gridCol>
                <a:gridCol w="1333500">
                  <a:extLst>
                    <a:ext uri="{9D8B030D-6E8A-4147-A177-3AD203B41FA5}">
                      <a16:colId xmlns:a16="http://schemas.microsoft.com/office/drawing/2014/main" val="20001"/>
                    </a:ext>
                  </a:extLst>
                </a:gridCol>
                <a:gridCol w="1333500">
                  <a:extLst>
                    <a:ext uri="{9D8B030D-6E8A-4147-A177-3AD203B41FA5}">
                      <a16:colId xmlns:a16="http://schemas.microsoft.com/office/drawing/2014/main" val="20002"/>
                    </a:ext>
                  </a:extLst>
                </a:gridCol>
                <a:gridCol w="1333500">
                  <a:extLst>
                    <a:ext uri="{9D8B030D-6E8A-4147-A177-3AD203B41FA5}">
                      <a16:colId xmlns:a16="http://schemas.microsoft.com/office/drawing/2014/main" val="20003"/>
                    </a:ext>
                  </a:extLst>
                </a:gridCol>
                <a:gridCol w="1333500">
                  <a:extLst>
                    <a:ext uri="{9D8B030D-6E8A-4147-A177-3AD203B41FA5}">
                      <a16:colId xmlns:a16="http://schemas.microsoft.com/office/drawing/2014/main" val="20004"/>
                    </a:ext>
                  </a:extLst>
                </a:gridCol>
                <a:gridCol w="1333500">
                  <a:extLst>
                    <a:ext uri="{9D8B030D-6E8A-4147-A177-3AD203B41FA5}">
                      <a16:colId xmlns:a16="http://schemas.microsoft.com/office/drawing/2014/main" val="20005"/>
                    </a:ext>
                  </a:extLst>
                </a:gridCol>
              </a:tblGrid>
              <a:tr h="370840">
                <a:tc>
                  <a:txBody>
                    <a:bodyPr/>
                    <a:lstStyle/>
                    <a:p>
                      <a:r>
                        <a:rPr lang="en-US" sz="1400" dirty="0"/>
                        <a:t>Capability</a:t>
                      </a:r>
                    </a:p>
                  </a:txBody>
                  <a:tcPr/>
                </a:tc>
                <a:tc>
                  <a:txBody>
                    <a:bodyPr/>
                    <a:lstStyle/>
                    <a:p>
                      <a:r>
                        <a:rPr lang="en-US" sz="1400" dirty="0"/>
                        <a:t>Forensic</a:t>
                      </a:r>
                    </a:p>
                  </a:txBody>
                  <a:tcPr/>
                </a:tc>
                <a:tc>
                  <a:txBody>
                    <a:bodyPr/>
                    <a:lstStyle/>
                    <a:p>
                      <a:r>
                        <a:rPr lang="en-US" sz="1400" dirty="0"/>
                        <a:t>Enterprise</a:t>
                      </a:r>
                    </a:p>
                  </a:txBody>
                  <a:tcPr/>
                </a:tc>
                <a:tc>
                  <a:txBody>
                    <a:bodyPr/>
                    <a:lstStyle/>
                    <a:p>
                      <a:r>
                        <a:rPr lang="en-US" sz="1400" dirty="0"/>
                        <a:t>eDiscovery</a:t>
                      </a:r>
                    </a:p>
                  </a:txBody>
                  <a:tcPr/>
                </a:tc>
                <a:tc>
                  <a:txBody>
                    <a:bodyPr/>
                    <a:lstStyle/>
                    <a:p>
                      <a:r>
                        <a:rPr lang="en-US" sz="1400" dirty="0"/>
                        <a:t>Cybersecurity</a:t>
                      </a:r>
                    </a:p>
                  </a:txBody>
                  <a:tcPr/>
                </a:tc>
                <a:tc>
                  <a:txBody>
                    <a:bodyPr/>
                    <a:lstStyle/>
                    <a:p>
                      <a:r>
                        <a:rPr lang="en-US" sz="1400" dirty="0"/>
                        <a:t>Analytics</a:t>
                      </a:r>
                    </a:p>
                  </a:txBody>
                  <a:tcPr/>
                </a:tc>
                <a:extLst>
                  <a:ext uri="{0D108BD9-81ED-4DB2-BD59-A6C34878D82A}">
                    <a16:rowId xmlns:a16="http://schemas.microsoft.com/office/drawing/2014/main" val="10000"/>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defRPr/>
                      </a:pPr>
                      <a:r>
                        <a:rPr kumimoji="0" lang="en-US" sz="900" b="1" i="0" u="none" strike="noStrike" cap="none" normalizeH="0" baseline="0" dirty="0">
                          <a:ln>
                            <a:noFill/>
                          </a:ln>
                          <a:solidFill>
                            <a:schemeClr val="tx1"/>
                          </a:solidFill>
                          <a:effectLst/>
                          <a:latin typeface="Arial" pitchFamily="34" charset="0"/>
                        </a:rPr>
                        <a:t>File and Process Remediation</a:t>
                      </a:r>
                    </a:p>
                  </a:txBody>
                  <a:tcPr marT="0" marB="0" anchor="ctr" horzOverflow="overflow"/>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1"/>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System Profiling (vs. white- and blacklists)</a:t>
                      </a:r>
                    </a:p>
                  </a:txBody>
                  <a:tcPr marT="0" marB="0" anchor="ctr" horzOverflow="overflow"/>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2"/>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Entropy Near-Match Analysis</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pPr algn="ctr"/>
                      <a:r>
                        <a:rPr lang="en-US" dirty="0"/>
                        <a:t>Planned</a:t>
                      </a:r>
                    </a:p>
                  </a:txBody>
                  <a:tcPr/>
                </a:tc>
                <a:extLst>
                  <a:ext uri="{0D108BD9-81ED-4DB2-BD59-A6C34878D82A}">
                    <a16:rowId xmlns:a16="http://schemas.microsoft.com/office/drawing/2014/main" val="10003"/>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Templates for Common types of PII</a:t>
                      </a:r>
                    </a:p>
                  </a:txBody>
                  <a:tcPr marT="0" marB="0" anchor="ctr" horzOverflow="overflow"/>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pPr algn="ctr"/>
                      <a:r>
                        <a:rPr lang="en-US" dirty="0"/>
                        <a:t>Planned</a:t>
                      </a:r>
                    </a:p>
                  </a:txBody>
                  <a:tcPr/>
                </a:tc>
                <a:extLst>
                  <a:ext uri="{0D108BD9-81ED-4DB2-BD59-A6C34878D82A}">
                    <a16:rowId xmlns:a16="http://schemas.microsoft.com/office/drawing/2014/main" val="10004"/>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kumimoji="0" lang="en-US" sz="900" b="1" i="0" u="none" strike="noStrike" cap="none" normalizeH="0" baseline="0" dirty="0">
                          <a:ln>
                            <a:noFill/>
                          </a:ln>
                          <a:solidFill>
                            <a:schemeClr val="tx1"/>
                          </a:solidFill>
                          <a:effectLst/>
                          <a:latin typeface="Arial" pitchFamily="34" charset="0"/>
                        </a:rPr>
                        <a:t>Open API for incident response automation</a:t>
                      </a:r>
                    </a:p>
                  </a:txBody>
                  <a:tcPr marT="0" marB="0" anchor="ctr" horzOverflow="overflow"/>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pPr algn="ctr"/>
                      <a:endParaRPr lang="en-US" dirty="0"/>
                    </a:p>
                  </a:txBody>
                  <a:tcPr/>
                </a:tc>
                <a:extLst>
                  <a:ext uri="{0D108BD9-81ED-4DB2-BD59-A6C34878D82A}">
                    <a16:rowId xmlns:a16="http://schemas.microsoft.com/office/drawing/2014/main" val="10005"/>
                  </a:ext>
                </a:extLst>
              </a:tr>
              <a:tr h="370840">
                <a:tc>
                  <a:txBody>
                    <a:bodyPr/>
                    <a:lstStyle/>
                    <a:p>
                      <a:r>
                        <a:rPr lang="en-US" sz="1200" kern="1200" dirty="0">
                          <a:solidFill>
                            <a:schemeClr val="dk1"/>
                          </a:solidFill>
                          <a:latin typeface="+mn-lt"/>
                          <a:ea typeface="+mn-ea"/>
                          <a:cs typeface="+mn-cs"/>
                        </a:rPr>
                        <a:t>Scheduled Scans</a:t>
                      </a:r>
                    </a:p>
                  </a:txBody>
                  <a:tcPr marT="0" marB="0" anchor="ctr" horzOverflow="overflow"/>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6"/>
                  </a:ext>
                </a:extLst>
              </a:tr>
              <a:tr h="370840">
                <a:tc>
                  <a:txBody>
                    <a:bodyPr/>
                    <a:lstStyle/>
                    <a:p>
                      <a:r>
                        <a:rPr lang="en-US" sz="1200" kern="1200" dirty="0">
                          <a:solidFill>
                            <a:schemeClr val="dk1"/>
                          </a:solidFill>
                          <a:latin typeface="+mn-lt"/>
                          <a:ea typeface="+mn-ea"/>
                          <a:cs typeface="+mn-cs"/>
                        </a:rPr>
                        <a:t>Threat Intelligence Integration</a:t>
                      </a:r>
                    </a:p>
                  </a:txBody>
                  <a:tcPr marT="0" marB="0" anchor="ctr" horzOverflow="overflow"/>
                </a:tc>
                <a:tc>
                  <a:txBody>
                    <a:bodyPr/>
                    <a:lstStyle/>
                    <a:p>
                      <a:pPr algn="ctr"/>
                      <a:endParaRPr lang="en-US" dirty="0"/>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r>
                        <a:rPr lang="en-US" dirty="0"/>
                        <a:t>Planned</a:t>
                      </a:r>
                    </a:p>
                  </a:txBody>
                  <a:tcPr/>
                </a:tc>
                <a:extLst>
                  <a:ext uri="{0D108BD9-81ED-4DB2-BD59-A6C34878D82A}">
                    <a16:rowId xmlns:a16="http://schemas.microsoft.com/office/drawing/2014/main" val="10007"/>
                  </a:ext>
                </a:extLst>
              </a:tr>
            </a:tbl>
          </a:graphicData>
        </a:graphic>
      </p:graphicFrame>
      <p:sp>
        <p:nvSpPr>
          <p:cNvPr id="5" name="Title 4"/>
          <p:cNvSpPr>
            <a:spLocks noGrp="1"/>
          </p:cNvSpPr>
          <p:nvPr>
            <p:ph type="title"/>
          </p:nvPr>
        </p:nvSpPr>
        <p:spPr/>
        <p:txBody>
          <a:bodyPr/>
          <a:lstStyle/>
          <a:p>
            <a:r>
              <a:rPr lang="en-US"/>
              <a:t>Product Comparison</a:t>
            </a:r>
            <a:endParaRPr lang="en-US" dirty="0"/>
          </a:p>
        </p:txBody>
      </p:sp>
      <p:grpSp>
        <p:nvGrpSpPr>
          <p:cNvPr id="4" name="Group 3"/>
          <p:cNvGrpSpPr/>
          <p:nvPr/>
        </p:nvGrpSpPr>
        <p:grpSpPr>
          <a:xfrm>
            <a:off x="3657600" y="1255654"/>
            <a:ext cx="3093615" cy="227071"/>
            <a:chOff x="3657600" y="1255654"/>
            <a:chExt cx="3093615" cy="227071"/>
          </a:xfrm>
        </p:grpSpPr>
        <p:sp>
          <p:nvSpPr>
            <p:cNvPr id="147" name="AutoShape 70"/>
            <p:cNvSpPr>
              <a:spLocks noChangeAspect="1" noChangeArrowheads="1"/>
            </p:cNvSpPr>
            <p:nvPr/>
          </p:nvSpPr>
          <p:spPr bwMode="auto">
            <a:xfrm>
              <a:off x="3657600" y="1276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148" name="Group 126"/>
            <p:cNvGrpSpPr>
              <a:grpSpLocks noChangeAspect="1"/>
            </p:cNvGrpSpPr>
            <p:nvPr/>
          </p:nvGrpSpPr>
          <p:grpSpPr bwMode="auto">
            <a:xfrm>
              <a:off x="6544840" y="1255654"/>
              <a:ext cx="206375" cy="206375"/>
              <a:chOff x="4758" y="1449"/>
              <a:chExt cx="738" cy="735"/>
            </a:xfrm>
          </p:grpSpPr>
          <p:sp>
            <p:nvSpPr>
              <p:cNvPr id="150"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1"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2"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3"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54"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49" name="AutoShape 217"/>
            <p:cNvSpPr>
              <a:spLocks noChangeAspect="1" noChangeArrowheads="1"/>
            </p:cNvSpPr>
            <p:nvPr/>
          </p:nvSpPr>
          <p:spPr bwMode="auto">
            <a:xfrm>
              <a:off x="5159586" y="1269693"/>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87" name="Group 86"/>
          <p:cNvGrpSpPr/>
          <p:nvPr/>
        </p:nvGrpSpPr>
        <p:grpSpPr>
          <a:xfrm>
            <a:off x="3657600" y="1658879"/>
            <a:ext cx="3093615" cy="227071"/>
            <a:chOff x="3657600" y="1255654"/>
            <a:chExt cx="3093615" cy="227071"/>
          </a:xfrm>
        </p:grpSpPr>
        <p:sp>
          <p:nvSpPr>
            <p:cNvPr id="88" name="AutoShape 70"/>
            <p:cNvSpPr>
              <a:spLocks noChangeAspect="1" noChangeArrowheads="1"/>
            </p:cNvSpPr>
            <p:nvPr/>
          </p:nvSpPr>
          <p:spPr bwMode="auto">
            <a:xfrm>
              <a:off x="3657600" y="1276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89" name="Group 126"/>
            <p:cNvGrpSpPr>
              <a:grpSpLocks noChangeAspect="1"/>
            </p:cNvGrpSpPr>
            <p:nvPr/>
          </p:nvGrpSpPr>
          <p:grpSpPr bwMode="auto">
            <a:xfrm>
              <a:off x="6544840" y="1255654"/>
              <a:ext cx="206375" cy="206375"/>
              <a:chOff x="4758" y="1449"/>
              <a:chExt cx="738" cy="735"/>
            </a:xfrm>
          </p:grpSpPr>
          <p:sp>
            <p:nvSpPr>
              <p:cNvPr id="91"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2"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3"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4"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5"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90" name="AutoShape 217"/>
            <p:cNvSpPr>
              <a:spLocks noChangeAspect="1" noChangeArrowheads="1"/>
            </p:cNvSpPr>
            <p:nvPr/>
          </p:nvSpPr>
          <p:spPr bwMode="auto">
            <a:xfrm>
              <a:off x="5159586" y="1269693"/>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96" name="Group 95"/>
          <p:cNvGrpSpPr/>
          <p:nvPr/>
        </p:nvGrpSpPr>
        <p:grpSpPr>
          <a:xfrm>
            <a:off x="3657600" y="2039879"/>
            <a:ext cx="3093615" cy="227071"/>
            <a:chOff x="3657600" y="1255654"/>
            <a:chExt cx="3093615" cy="227071"/>
          </a:xfrm>
        </p:grpSpPr>
        <p:sp>
          <p:nvSpPr>
            <p:cNvPr id="97" name="AutoShape 70"/>
            <p:cNvSpPr>
              <a:spLocks noChangeAspect="1" noChangeArrowheads="1"/>
            </p:cNvSpPr>
            <p:nvPr/>
          </p:nvSpPr>
          <p:spPr bwMode="auto">
            <a:xfrm>
              <a:off x="3657600" y="1276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98" name="Group 126"/>
            <p:cNvGrpSpPr>
              <a:grpSpLocks noChangeAspect="1"/>
            </p:cNvGrpSpPr>
            <p:nvPr/>
          </p:nvGrpSpPr>
          <p:grpSpPr bwMode="auto">
            <a:xfrm>
              <a:off x="6544840" y="1255654"/>
              <a:ext cx="206375" cy="206375"/>
              <a:chOff x="4758" y="1449"/>
              <a:chExt cx="738" cy="735"/>
            </a:xfrm>
          </p:grpSpPr>
          <p:sp>
            <p:nvSpPr>
              <p:cNvPr id="100"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1"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2"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3"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61"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99" name="AutoShape 217"/>
            <p:cNvSpPr>
              <a:spLocks noChangeAspect="1" noChangeArrowheads="1"/>
            </p:cNvSpPr>
            <p:nvPr/>
          </p:nvSpPr>
          <p:spPr bwMode="auto">
            <a:xfrm>
              <a:off x="5159586" y="1269693"/>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65" name="AutoShape 70"/>
          <p:cNvSpPr>
            <a:spLocks noChangeAspect="1" noChangeArrowheads="1"/>
          </p:cNvSpPr>
          <p:nvPr/>
        </p:nvSpPr>
        <p:spPr bwMode="auto">
          <a:xfrm>
            <a:off x="7620000" y="126386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104" name="Group 126"/>
          <p:cNvGrpSpPr>
            <a:grpSpLocks noChangeAspect="1"/>
          </p:cNvGrpSpPr>
          <p:nvPr/>
        </p:nvGrpSpPr>
        <p:grpSpPr bwMode="auto">
          <a:xfrm>
            <a:off x="7619999" y="1655798"/>
            <a:ext cx="206375" cy="206375"/>
            <a:chOff x="4758" y="1449"/>
            <a:chExt cx="738" cy="735"/>
          </a:xfrm>
        </p:grpSpPr>
        <p:sp>
          <p:nvSpPr>
            <p:cNvPr id="114"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0"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1"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2"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3"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24" name="Rectangle 85"/>
          <p:cNvSpPr>
            <a:spLocks noChangeArrowheads="1"/>
          </p:cNvSpPr>
          <p:nvPr/>
        </p:nvSpPr>
        <p:spPr bwMode="auto">
          <a:xfrm>
            <a:off x="7579115" y="2571750"/>
            <a:ext cx="4127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sz="3400" dirty="0">
                <a:solidFill>
                  <a:srgbClr val="33CC33"/>
                </a:solidFill>
                <a:latin typeface="Wingdings" pitchFamily="2" charset="2"/>
              </a:rPr>
              <a:t>ü</a:t>
            </a:r>
          </a:p>
        </p:txBody>
      </p:sp>
      <p:grpSp>
        <p:nvGrpSpPr>
          <p:cNvPr id="9" name="Group 8"/>
          <p:cNvGrpSpPr/>
          <p:nvPr/>
        </p:nvGrpSpPr>
        <p:grpSpPr>
          <a:xfrm>
            <a:off x="2196484" y="2420879"/>
            <a:ext cx="4554731" cy="227071"/>
            <a:chOff x="2196484" y="2420879"/>
            <a:chExt cx="4554731" cy="227071"/>
          </a:xfrm>
        </p:grpSpPr>
        <p:grpSp>
          <p:nvGrpSpPr>
            <p:cNvPr id="162" name="Group 161"/>
            <p:cNvGrpSpPr/>
            <p:nvPr/>
          </p:nvGrpSpPr>
          <p:grpSpPr>
            <a:xfrm>
              <a:off x="3657600" y="2420879"/>
              <a:ext cx="3093615" cy="227071"/>
              <a:chOff x="3657600" y="1255654"/>
              <a:chExt cx="3093615" cy="227071"/>
            </a:xfrm>
          </p:grpSpPr>
          <p:sp>
            <p:nvSpPr>
              <p:cNvPr id="163" name="AutoShape 70"/>
              <p:cNvSpPr>
                <a:spLocks noChangeAspect="1" noChangeArrowheads="1"/>
              </p:cNvSpPr>
              <p:nvPr/>
            </p:nvSpPr>
            <p:spPr bwMode="auto">
              <a:xfrm>
                <a:off x="3657600" y="1276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164" name="Group 126"/>
              <p:cNvGrpSpPr>
                <a:grpSpLocks noChangeAspect="1"/>
              </p:cNvGrpSpPr>
              <p:nvPr/>
            </p:nvGrpSpPr>
            <p:grpSpPr bwMode="auto">
              <a:xfrm>
                <a:off x="6544840" y="1255654"/>
                <a:ext cx="206375" cy="206375"/>
                <a:chOff x="4758" y="1449"/>
                <a:chExt cx="738" cy="735"/>
              </a:xfrm>
            </p:grpSpPr>
            <p:sp>
              <p:nvSpPr>
                <p:cNvPr id="166"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67"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68"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69"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70"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65" name="AutoShape 217"/>
              <p:cNvSpPr>
                <a:spLocks noChangeAspect="1" noChangeArrowheads="1"/>
              </p:cNvSpPr>
              <p:nvPr/>
            </p:nvSpPr>
            <p:spPr bwMode="auto">
              <a:xfrm>
                <a:off x="5159586" y="1269693"/>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26" name="AutoShape 70"/>
            <p:cNvSpPr>
              <a:spLocks noChangeAspect="1" noChangeArrowheads="1"/>
            </p:cNvSpPr>
            <p:nvPr/>
          </p:nvSpPr>
          <p:spPr bwMode="auto">
            <a:xfrm>
              <a:off x="2196484" y="2431227"/>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8" name="Group 7"/>
          <p:cNvGrpSpPr/>
          <p:nvPr/>
        </p:nvGrpSpPr>
        <p:grpSpPr>
          <a:xfrm>
            <a:off x="2196484" y="2789943"/>
            <a:ext cx="4554731" cy="227071"/>
            <a:chOff x="2196484" y="2789943"/>
            <a:chExt cx="4554731" cy="227071"/>
          </a:xfrm>
        </p:grpSpPr>
        <p:grpSp>
          <p:nvGrpSpPr>
            <p:cNvPr id="171" name="Group 170"/>
            <p:cNvGrpSpPr/>
            <p:nvPr/>
          </p:nvGrpSpPr>
          <p:grpSpPr>
            <a:xfrm>
              <a:off x="3657600" y="2789943"/>
              <a:ext cx="3093615" cy="227071"/>
              <a:chOff x="3657600" y="1255654"/>
              <a:chExt cx="3093615" cy="227071"/>
            </a:xfrm>
          </p:grpSpPr>
          <p:sp>
            <p:nvSpPr>
              <p:cNvPr id="172" name="AutoShape 70"/>
              <p:cNvSpPr>
                <a:spLocks noChangeAspect="1" noChangeArrowheads="1"/>
              </p:cNvSpPr>
              <p:nvPr/>
            </p:nvSpPr>
            <p:spPr bwMode="auto">
              <a:xfrm>
                <a:off x="3657600" y="1276350"/>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173" name="Group 126"/>
              <p:cNvGrpSpPr>
                <a:grpSpLocks noChangeAspect="1"/>
              </p:cNvGrpSpPr>
              <p:nvPr/>
            </p:nvGrpSpPr>
            <p:grpSpPr bwMode="auto">
              <a:xfrm>
                <a:off x="6544840" y="1255654"/>
                <a:ext cx="206375" cy="206375"/>
                <a:chOff x="4758" y="1449"/>
                <a:chExt cx="738" cy="735"/>
              </a:xfrm>
            </p:grpSpPr>
            <p:sp>
              <p:nvSpPr>
                <p:cNvPr id="175"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76"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90"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91"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92"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74" name="AutoShape 217"/>
              <p:cNvSpPr>
                <a:spLocks noChangeAspect="1" noChangeArrowheads="1"/>
              </p:cNvSpPr>
              <p:nvPr/>
            </p:nvSpPr>
            <p:spPr bwMode="auto">
              <a:xfrm>
                <a:off x="5159586" y="1269693"/>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27" name="AutoShape 70"/>
            <p:cNvSpPr>
              <a:spLocks noChangeAspect="1" noChangeArrowheads="1"/>
            </p:cNvSpPr>
            <p:nvPr/>
          </p:nvSpPr>
          <p:spPr bwMode="auto">
            <a:xfrm>
              <a:off x="2196484" y="2800291"/>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 name="Group 1"/>
          <p:cNvGrpSpPr/>
          <p:nvPr/>
        </p:nvGrpSpPr>
        <p:grpSpPr>
          <a:xfrm>
            <a:off x="2196484" y="3208592"/>
            <a:ext cx="5693872" cy="206375"/>
            <a:chOff x="2196484" y="3208592"/>
            <a:chExt cx="5693872" cy="206375"/>
          </a:xfrm>
        </p:grpSpPr>
        <p:sp>
          <p:nvSpPr>
            <p:cNvPr id="66" name="AutoShape 217"/>
            <p:cNvSpPr>
              <a:spLocks noChangeAspect="1" noChangeArrowheads="1"/>
            </p:cNvSpPr>
            <p:nvPr/>
          </p:nvSpPr>
          <p:spPr bwMode="auto">
            <a:xfrm>
              <a:off x="3640835" y="3208592"/>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7" name="AutoShape 217"/>
            <p:cNvSpPr>
              <a:spLocks noChangeAspect="1" noChangeArrowheads="1"/>
            </p:cNvSpPr>
            <p:nvPr/>
          </p:nvSpPr>
          <p:spPr bwMode="auto">
            <a:xfrm>
              <a:off x="5159585" y="3208592"/>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75" name="Group 126"/>
            <p:cNvGrpSpPr>
              <a:grpSpLocks noChangeAspect="1"/>
            </p:cNvGrpSpPr>
            <p:nvPr/>
          </p:nvGrpSpPr>
          <p:grpSpPr bwMode="auto">
            <a:xfrm>
              <a:off x="6532820" y="3208592"/>
              <a:ext cx="206375" cy="206375"/>
              <a:chOff x="4758" y="1449"/>
              <a:chExt cx="738" cy="735"/>
            </a:xfrm>
          </p:grpSpPr>
          <p:sp>
            <p:nvSpPr>
              <p:cNvPr id="76"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7"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8"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9"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0"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81" name="Group 126"/>
            <p:cNvGrpSpPr>
              <a:grpSpLocks noChangeAspect="1"/>
            </p:cNvGrpSpPr>
            <p:nvPr/>
          </p:nvGrpSpPr>
          <p:grpSpPr bwMode="auto">
            <a:xfrm>
              <a:off x="7683981" y="3208592"/>
              <a:ext cx="206375" cy="206375"/>
              <a:chOff x="4758" y="1449"/>
              <a:chExt cx="738" cy="735"/>
            </a:xfrm>
          </p:grpSpPr>
          <p:sp>
            <p:nvSpPr>
              <p:cNvPr id="82"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3"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4"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5"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6"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28" name="AutoShape 70"/>
            <p:cNvSpPr>
              <a:spLocks noChangeAspect="1" noChangeArrowheads="1"/>
            </p:cNvSpPr>
            <p:nvPr/>
          </p:nvSpPr>
          <p:spPr bwMode="auto">
            <a:xfrm>
              <a:off x="2196484" y="3208592"/>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6" name="Group 5"/>
          <p:cNvGrpSpPr/>
          <p:nvPr/>
        </p:nvGrpSpPr>
        <p:grpSpPr>
          <a:xfrm>
            <a:off x="2196484" y="3720685"/>
            <a:ext cx="4539355" cy="206375"/>
            <a:chOff x="2196484" y="3720685"/>
            <a:chExt cx="4539355" cy="206375"/>
          </a:xfrm>
        </p:grpSpPr>
        <p:sp>
          <p:nvSpPr>
            <p:cNvPr id="68" name="AutoShape 217"/>
            <p:cNvSpPr>
              <a:spLocks noChangeAspect="1" noChangeArrowheads="1"/>
            </p:cNvSpPr>
            <p:nvPr/>
          </p:nvSpPr>
          <p:spPr bwMode="auto">
            <a:xfrm>
              <a:off x="3630612" y="3720685"/>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nvGrpSpPr>
            <p:cNvPr id="69" name="Group 126"/>
            <p:cNvGrpSpPr>
              <a:grpSpLocks noChangeAspect="1"/>
            </p:cNvGrpSpPr>
            <p:nvPr/>
          </p:nvGrpSpPr>
          <p:grpSpPr bwMode="auto">
            <a:xfrm>
              <a:off x="6529464" y="3720685"/>
              <a:ext cx="206375" cy="206375"/>
              <a:chOff x="4758" y="1449"/>
              <a:chExt cx="738" cy="735"/>
            </a:xfrm>
          </p:grpSpPr>
          <p:sp>
            <p:nvSpPr>
              <p:cNvPr id="70"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1"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2"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3"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4"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25" name="AutoShape 70"/>
            <p:cNvSpPr>
              <a:spLocks noChangeAspect="1" noChangeArrowheads="1"/>
            </p:cNvSpPr>
            <p:nvPr/>
          </p:nvSpPr>
          <p:spPr bwMode="auto">
            <a:xfrm>
              <a:off x="5159586" y="3720685"/>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9" name="AutoShape 70"/>
            <p:cNvSpPr>
              <a:spLocks noChangeAspect="1" noChangeArrowheads="1"/>
            </p:cNvSpPr>
            <p:nvPr/>
          </p:nvSpPr>
          <p:spPr bwMode="auto">
            <a:xfrm>
              <a:off x="2196484" y="3720685"/>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30" name="AutoShape 70"/>
          <p:cNvSpPr>
            <a:spLocks noChangeAspect="1" noChangeArrowheads="1"/>
          </p:cNvSpPr>
          <p:nvPr/>
        </p:nvSpPr>
        <p:spPr bwMode="auto">
          <a:xfrm>
            <a:off x="2196484" y="20626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31" name="AutoShape 70"/>
          <p:cNvSpPr>
            <a:spLocks noChangeAspect="1" noChangeArrowheads="1"/>
          </p:cNvSpPr>
          <p:nvPr/>
        </p:nvSpPr>
        <p:spPr bwMode="auto">
          <a:xfrm>
            <a:off x="2196484" y="1684337"/>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32" name="AutoShape 70"/>
          <p:cNvSpPr>
            <a:spLocks noChangeAspect="1" noChangeArrowheads="1"/>
          </p:cNvSpPr>
          <p:nvPr/>
        </p:nvSpPr>
        <p:spPr bwMode="auto">
          <a:xfrm>
            <a:off x="2196484" y="1269693"/>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1921396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19</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3994529548"/>
              </p:ext>
            </p:extLst>
          </p:nvPr>
        </p:nvGraphicFramePr>
        <p:xfrm>
          <a:off x="566738" y="819150"/>
          <a:ext cx="8001000" cy="3129280"/>
        </p:xfrm>
        <a:graphic>
          <a:graphicData uri="http://schemas.openxmlformats.org/drawingml/2006/table">
            <a:tbl>
              <a:tblPr firstRow="1" bandRow="1">
                <a:tableStyleId>{B301B821-A1FF-4177-AEE7-76D212191A09}</a:tableStyleId>
              </a:tblPr>
              <a:tblGrid>
                <a:gridCol w="1333500">
                  <a:extLst>
                    <a:ext uri="{9D8B030D-6E8A-4147-A177-3AD203B41FA5}">
                      <a16:colId xmlns:a16="http://schemas.microsoft.com/office/drawing/2014/main" val="20000"/>
                    </a:ext>
                  </a:extLst>
                </a:gridCol>
                <a:gridCol w="1333500">
                  <a:extLst>
                    <a:ext uri="{9D8B030D-6E8A-4147-A177-3AD203B41FA5}">
                      <a16:colId xmlns:a16="http://schemas.microsoft.com/office/drawing/2014/main" val="20001"/>
                    </a:ext>
                  </a:extLst>
                </a:gridCol>
                <a:gridCol w="1333500">
                  <a:extLst>
                    <a:ext uri="{9D8B030D-6E8A-4147-A177-3AD203B41FA5}">
                      <a16:colId xmlns:a16="http://schemas.microsoft.com/office/drawing/2014/main" val="20002"/>
                    </a:ext>
                  </a:extLst>
                </a:gridCol>
                <a:gridCol w="1333500">
                  <a:extLst>
                    <a:ext uri="{9D8B030D-6E8A-4147-A177-3AD203B41FA5}">
                      <a16:colId xmlns:a16="http://schemas.microsoft.com/office/drawing/2014/main" val="20003"/>
                    </a:ext>
                  </a:extLst>
                </a:gridCol>
                <a:gridCol w="1333500">
                  <a:extLst>
                    <a:ext uri="{9D8B030D-6E8A-4147-A177-3AD203B41FA5}">
                      <a16:colId xmlns:a16="http://schemas.microsoft.com/office/drawing/2014/main" val="20004"/>
                    </a:ext>
                  </a:extLst>
                </a:gridCol>
                <a:gridCol w="1333500">
                  <a:extLst>
                    <a:ext uri="{9D8B030D-6E8A-4147-A177-3AD203B41FA5}">
                      <a16:colId xmlns:a16="http://schemas.microsoft.com/office/drawing/2014/main" val="20005"/>
                    </a:ext>
                  </a:extLst>
                </a:gridCol>
              </a:tblGrid>
              <a:tr h="370840">
                <a:tc>
                  <a:txBody>
                    <a:bodyPr/>
                    <a:lstStyle/>
                    <a:p>
                      <a:r>
                        <a:rPr lang="en-US" sz="1400" dirty="0"/>
                        <a:t>Capability</a:t>
                      </a:r>
                    </a:p>
                  </a:txBody>
                  <a:tcPr/>
                </a:tc>
                <a:tc>
                  <a:txBody>
                    <a:bodyPr/>
                    <a:lstStyle/>
                    <a:p>
                      <a:r>
                        <a:rPr lang="en-US" sz="1400" dirty="0"/>
                        <a:t>Forensic</a:t>
                      </a:r>
                    </a:p>
                  </a:txBody>
                  <a:tcPr/>
                </a:tc>
                <a:tc>
                  <a:txBody>
                    <a:bodyPr/>
                    <a:lstStyle/>
                    <a:p>
                      <a:r>
                        <a:rPr lang="en-US" sz="1400" dirty="0"/>
                        <a:t>Enterprise</a:t>
                      </a:r>
                    </a:p>
                  </a:txBody>
                  <a:tcPr/>
                </a:tc>
                <a:tc>
                  <a:txBody>
                    <a:bodyPr/>
                    <a:lstStyle/>
                    <a:p>
                      <a:r>
                        <a:rPr lang="en-US" sz="1400" dirty="0"/>
                        <a:t>eDiscovery</a:t>
                      </a:r>
                    </a:p>
                  </a:txBody>
                  <a:tcPr/>
                </a:tc>
                <a:tc>
                  <a:txBody>
                    <a:bodyPr/>
                    <a:lstStyle/>
                    <a:p>
                      <a:r>
                        <a:rPr lang="en-US" sz="1400" dirty="0"/>
                        <a:t>Cybersecurity</a:t>
                      </a:r>
                    </a:p>
                  </a:txBody>
                  <a:tcPr/>
                </a:tc>
                <a:tc>
                  <a:txBody>
                    <a:bodyPr/>
                    <a:lstStyle/>
                    <a:p>
                      <a:r>
                        <a:rPr lang="en-US" sz="1400" dirty="0"/>
                        <a:t>Analytics</a:t>
                      </a:r>
                    </a:p>
                  </a:txBody>
                  <a:tcPr/>
                </a:tc>
                <a:extLst>
                  <a:ext uri="{0D108BD9-81ED-4DB2-BD59-A6C34878D82A}">
                    <a16:rowId xmlns:a16="http://schemas.microsoft.com/office/drawing/2014/main" val="10000"/>
                  </a:ext>
                </a:extLst>
              </a:tr>
              <a:tr h="370840">
                <a:tc>
                  <a:txBody>
                    <a:bodyPr/>
                    <a:lstStyle/>
                    <a:p>
                      <a:r>
                        <a:rPr lang="en-US" sz="1200" dirty="0"/>
                        <a:t>Data Visualization</a:t>
                      </a:r>
                    </a:p>
                  </a:txBody>
                  <a:tcPr marT="0" marB="0" anchor="ctr" horzOverflow="overflow"/>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Storage of Forensic Data in Open</a:t>
                      </a:r>
                      <a:r>
                        <a:rPr lang="en-US" sz="1200" baseline="0" dirty="0"/>
                        <a:t> Database</a:t>
                      </a:r>
                      <a:endParaRPr lang="en-US" sz="1200" dirty="0"/>
                    </a:p>
                  </a:txBody>
                  <a:tcPr marT="0" marB="0" anchor="ctr" horzOverflow="overflow"/>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10002"/>
                  </a:ext>
                </a:extLst>
              </a:tr>
              <a:tr h="370840">
                <a:tc>
                  <a:txBody>
                    <a:bodyPr/>
                    <a:lstStyle/>
                    <a:p>
                      <a:r>
                        <a:rPr lang="en-US" sz="1200" kern="1200" dirty="0">
                          <a:solidFill>
                            <a:schemeClr val="dk1"/>
                          </a:solidFill>
                          <a:latin typeface="+mn-lt"/>
                          <a:ea typeface="+mn-ea"/>
                          <a:cs typeface="+mn-cs"/>
                        </a:rPr>
                        <a:t>Statistic Analysis for Anomaly Detection</a:t>
                      </a:r>
                    </a:p>
                  </a:txBody>
                  <a:tcPr marT="0" marB="0" anchor="ctr" horzOverflow="overflow"/>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3"/>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lang="en-US" sz="1200" kern="1200" dirty="0">
                          <a:solidFill>
                            <a:schemeClr val="dk1"/>
                          </a:solidFill>
                          <a:latin typeface="+mn-lt"/>
                          <a:ea typeface="+mn-ea"/>
                          <a:cs typeface="+mn-cs"/>
                        </a:rPr>
                        <a:t>Enterprise</a:t>
                      </a:r>
                      <a:r>
                        <a:rPr lang="en-US" sz="1200" kern="1200" baseline="0" dirty="0">
                          <a:solidFill>
                            <a:schemeClr val="dk1"/>
                          </a:solidFill>
                          <a:latin typeface="+mn-lt"/>
                          <a:ea typeface="+mn-ea"/>
                          <a:cs typeface="+mn-cs"/>
                        </a:rPr>
                        <a:t> Wide Aggregation of Data</a:t>
                      </a:r>
                      <a:endParaRPr lang="en-US" sz="1200" kern="1200" dirty="0">
                        <a:solidFill>
                          <a:schemeClr val="dk1"/>
                        </a:solidFill>
                        <a:latin typeface="+mn-lt"/>
                        <a:ea typeface="+mn-ea"/>
                        <a:cs typeface="+mn-cs"/>
                      </a:endParaRPr>
                    </a:p>
                  </a:txBody>
                  <a:tcPr marT="0" marB="0" anchor="ctr" horzOverflow="overflow"/>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4"/>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r>
                        <a:rPr lang="en-US" sz="1200" kern="1200" dirty="0">
                          <a:solidFill>
                            <a:schemeClr val="dk1"/>
                          </a:solidFill>
                          <a:latin typeface="+mn-lt"/>
                          <a:ea typeface="+mn-ea"/>
                          <a:cs typeface="+mn-cs"/>
                        </a:rPr>
                        <a:t>Data Correlation</a:t>
                      </a:r>
                    </a:p>
                  </a:txBody>
                  <a:tcPr marT="0" marB="0" anchor="ctr" horzOverflow="overflow"/>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5"/>
                  </a:ext>
                </a:extLst>
              </a:tr>
              <a:tr h="370840">
                <a:tc>
                  <a:txBody>
                    <a:bodyPr/>
                    <a:lstStyle/>
                    <a:p>
                      <a:pPr marL="0" marR="0" lvl="0" indent="0" algn="l" defTabSz="914400" rtl="0" eaLnBrk="1" fontAlgn="base" latinLnBrk="0" hangingPunct="1">
                        <a:lnSpc>
                          <a:spcPct val="100000"/>
                        </a:lnSpc>
                        <a:spcBef>
                          <a:spcPct val="50000"/>
                        </a:spcBef>
                        <a:spcAft>
                          <a:spcPct val="0"/>
                        </a:spcAft>
                        <a:buClr>
                          <a:srgbClr val="004B8D"/>
                        </a:buClr>
                        <a:buSzTx/>
                        <a:buFont typeface="Wingdings" pitchFamily="2" charset="2"/>
                        <a:buNone/>
                        <a:tabLst/>
                      </a:pPr>
                      <a:endParaRPr lang="en-US" sz="1200" kern="1200" dirty="0">
                        <a:solidFill>
                          <a:schemeClr val="dk1"/>
                        </a:solidFill>
                        <a:latin typeface="+mn-lt"/>
                        <a:ea typeface="+mn-ea"/>
                        <a:cs typeface="+mn-cs"/>
                      </a:endParaRPr>
                    </a:p>
                  </a:txBody>
                  <a:tcPr marT="0" marB="0" anchor="ctr" horzOverflow="overflow"/>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6"/>
                  </a:ext>
                </a:extLst>
              </a:tr>
            </a:tbl>
          </a:graphicData>
        </a:graphic>
      </p:graphicFrame>
      <p:sp>
        <p:nvSpPr>
          <p:cNvPr id="5" name="Title 4"/>
          <p:cNvSpPr>
            <a:spLocks noGrp="1"/>
          </p:cNvSpPr>
          <p:nvPr>
            <p:ph type="title"/>
          </p:nvPr>
        </p:nvSpPr>
        <p:spPr/>
        <p:txBody>
          <a:bodyPr/>
          <a:lstStyle/>
          <a:p>
            <a:r>
              <a:rPr lang="en-US" dirty="0"/>
              <a:t>Product Comparison (Slide 3 of 3)</a:t>
            </a:r>
          </a:p>
        </p:txBody>
      </p:sp>
      <p:sp>
        <p:nvSpPr>
          <p:cNvPr id="106" name="AutoShape 276"/>
          <p:cNvSpPr>
            <a:spLocks noChangeArrowheads="1"/>
          </p:cNvSpPr>
          <p:nvPr/>
        </p:nvSpPr>
        <p:spPr bwMode="auto">
          <a:xfrm>
            <a:off x="6242980" y="4249321"/>
            <a:ext cx="295275" cy="295275"/>
          </a:xfrm>
          <a:custGeom>
            <a:avLst/>
            <a:gdLst>
              <a:gd name="T0" fmla="*/ 2147483647 w 21600"/>
              <a:gd name="T1" fmla="*/ 0 h 21600"/>
              <a:gd name="T2" fmla="*/ 1509966345 w 21600"/>
              <a:gd name="T3" fmla="*/ 1509966345 h 21600"/>
              <a:gd name="T4" fmla="*/ 0 w 21600"/>
              <a:gd name="T5" fmla="*/ 2147483647 h 21600"/>
              <a:gd name="T6" fmla="*/ 1509966345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150996634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5" name="Text Box 285"/>
          <p:cNvSpPr txBox="1">
            <a:spLocks noChangeArrowheads="1"/>
          </p:cNvSpPr>
          <p:nvPr/>
        </p:nvSpPr>
        <p:spPr bwMode="auto">
          <a:xfrm>
            <a:off x="7914107" y="4355245"/>
            <a:ext cx="996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b="1" baseline="0" dirty="0"/>
              <a:t>Legend</a:t>
            </a:r>
          </a:p>
        </p:txBody>
      </p:sp>
      <p:grpSp>
        <p:nvGrpSpPr>
          <p:cNvPr id="118" name="Group 117"/>
          <p:cNvGrpSpPr/>
          <p:nvPr/>
        </p:nvGrpSpPr>
        <p:grpSpPr>
          <a:xfrm>
            <a:off x="3733800" y="4248150"/>
            <a:ext cx="4156556" cy="594230"/>
            <a:chOff x="5057865" y="4124740"/>
            <a:chExt cx="4156556" cy="594230"/>
          </a:xfrm>
        </p:grpSpPr>
        <p:pic>
          <p:nvPicPr>
            <p:cNvPr id="105" name="Picture 275" descr="Hammer_Wre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7865" y="4124740"/>
              <a:ext cx="3333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 name="Rectangle 277"/>
            <p:cNvSpPr>
              <a:spLocks noChangeArrowheads="1"/>
            </p:cNvSpPr>
            <p:nvPr/>
          </p:nvSpPr>
          <p:spPr bwMode="auto">
            <a:xfrm>
              <a:off x="7526480" y="4185570"/>
              <a:ext cx="4730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baseline="-25000">
                  <a:solidFill>
                    <a:schemeClr val="tx1"/>
                  </a:solidFill>
                  <a:latin typeface="Arial" charset="0"/>
                </a:defRPr>
              </a:lvl1pPr>
              <a:lvl2pPr marL="742950" indent="-285750" eaLnBrk="0" hangingPunct="0">
                <a:defRPr baseline="-25000">
                  <a:solidFill>
                    <a:schemeClr val="tx1"/>
                  </a:solidFill>
                  <a:latin typeface="Arial" charset="0"/>
                </a:defRPr>
              </a:lvl2pPr>
              <a:lvl3pPr marL="1143000" indent="-228600" eaLnBrk="0" hangingPunct="0">
                <a:defRPr baseline="-25000">
                  <a:solidFill>
                    <a:schemeClr val="tx1"/>
                  </a:solidFill>
                  <a:latin typeface="Arial" charset="0"/>
                </a:defRPr>
              </a:lvl3pPr>
              <a:lvl4pPr marL="1600200" indent="-228600" eaLnBrk="0" hangingPunct="0">
                <a:defRPr baseline="-25000">
                  <a:solidFill>
                    <a:schemeClr val="tx1"/>
                  </a:solidFill>
                  <a:latin typeface="Arial" charset="0"/>
                </a:defRPr>
              </a:lvl4pPr>
              <a:lvl5pPr marL="2057400" indent="-228600" eaLnBrk="0" hangingPunct="0">
                <a:defRPr baseline="-25000">
                  <a:solidFill>
                    <a:schemeClr val="tx1"/>
                  </a:solidFill>
                  <a:latin typeface="Arial" charset="0"/>
                </a:defRPr>
              </a:lvl5pPr>
              <a:lvl6pPr marL="2514600" indent="-228600" algn="ctr" eaLnBrk="0" fontAlgn="base" hangingPunct="0">
                <a:spcBef>
                  <a:spcPct val="0"/>
                </a:spcBef>
                <a:spcAft>
                  <a:spcPct val="0"/>
                </a:spcAft>
                <a:defRPr baseline="-25000">
                  <a:solidFill>
                    <a:schemeClr val="tx1"/>
                  </a:solidFill>
                  <a:latin typeface="Arial" charset="0"/>
                </a:defRPr>
              </a:lvl6pPr>
              <a:lvl7pPr marL="2971800" indent="-228600" algn="ctr" eaLnBrk="0" fontAlgn="base" hangingPunct="0">
                <a:spcBef>
                  <a:spcPct val="0"/>
                </a:spcBef>
                <a:spcAft>
                  <a:spcPct val="0"/>
                </a:spcAft>
                <a:defRPr baseline="-25000">
                  <a:solidFill>
                    <a:schemeClr val="tx1"/>
                  </a:solidFill>
                  <a:latin typeface="Arial" charset="0"/>
                </a:defRPr>
              </a:lvl7pPr>
              <a:lvl8pPr marL="3429000" indent="-228600" algn="ctr" eaLnBrk="0" fontAlgn="base" hangingPunct="0">
                <a:spcBef>
                  <a:spcPct val="0"/>
                </a:spcBef>
                <a:spcAft>
                  <a:spcPct val="0"/>
                </a:spcAft>
                <a:defRPr baseline="-25000">
                  <a:solidFill>
                    <a:schemeClr val="tx1"/>
                  </a:solidFill>
                  <a:latin typeface="Arial" charset="0"/>
                </a:defRPr>
              </a:lvl8pPr>
              <a:lvl9pPr marL="3886200" indent="-228600" algn="ctr" eaLnBrk="0" fontAlgn="base" hangingPunct="0">
                <a:spcBef>
                  <a:spcPct val="0"/>
                </a:spcBef>
                <a:spcAft>
                  <a:spcPct val="0"/>
                </a:spcAft>
                <a:defRPr baseline="-25000">
                  <a:solidFill>
                    <a:schemeClr val="tx1"/>
                  </a:solidFill>
                  <a:latin typeface="Arial" charset="0"/>
                </a:defRPr>
              </a:lvl9pPr>
            </a:lstStyle>
            <a:p>
              <a:pPr eaLnBrk="1" hangingPunct="1"/>
              <a:r>
                <a:rPr lang="en-US" altLang="en-US" sz="4400">
                  <a:solidFill>
                    <a:srgbClr val="33CC33"/>
                  </a:solidFill>
                  <a:latin typeface="Wingdings" pitchFamily="2" charset="2"/>
                </a:rPr>
                <a:t>ü</a:t>
              </a:r>
            </a:p>
          </p:txBody>
        </p:sp>
        <p:grpSp>
          <p:nvGrpSpPr>
            <p:cNvPr id="108" name="Group 278"/>
            <p:cNvGrpSpPr>
              <a:grpSpLocks/>
            </p:cNvGrpSpPr>
            <p:nvPr/>
          </p:nvGrpSpPr>
          <p:grpSpPr bwMode="auto">
            <a:xfrm>
              <a:off x="5099140" y="4423216"/>
              <a:ext cx="292100" cy="290512"/>
              <a:chOff x="4758" y="1449"/>
              <a:chExt cx="738" cy="735"/>
            </a:xfrm>
          </p:grpSpPr>
          <p:sp>
            <p:nvSpPr>
              <p:cNvPr id="109" name="AutoShape 279"/>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0" name="AutoShape 280"/>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1" name="AutoShape 281"/>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2" name="AutoShape 282"/>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3" name="AutoShape 283"/>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16" name="TextBox 115"/>
            <p:cNvSpPr txBox="1"/>
            <p:nvPr/>
          </p:nvSpPr>
          <p:spPr>
            <a:xfrm>
              <a:off x="5486400" y="4136707"/>
              <a:ext cx="1925207" cy="492443"/>
            </a:xfrm>
            <a:prstGeom prst="rect">
              <a:avLst/>
            </a:prstGeom>
          </p:spPr>
          <p:txBody>
            <a:bodyPr wrap="none" lIns="0" tIns="0" rIns="0" bIns="0" rtlCol="0" anchor="t">
              <a:spAutoFit/>
            </a:bodyPr>
            <a:lstStyle/>
            <a:p>
              <a:r>
                <a:rPr lang="en-US" sz="1600" b="1" dirty="0">
                  <a:solidFill>
                    <a:srgbClr val="333333"/>
                  </a:solidFill>
                  <a:latin typeface="Arial" pitchFamily="34" charset="0"/>
                  <a:cs typeface="Arial" pitchFamily="34" charset="0"/>
                </a:rPr>
                <a:t>Manual Process</a:t>
              </a:r>
            </a:p>
            <a:p>
              <a:r>
                <a:rPr lang="en-US" sz="1600" b="1" dirty="0">
                  <a:solidFill>
                    <a:srgbClr val="333333"/>
                  </a:solidFill>
                  <a:latin typeface="Arial" pitchFamily="34" charset="0"/>
                  <a:cs typeface="Arial" pitchFamily="34" charset="0"/>
                </a:rPr>
                <a:t>Automated Process</a:t>
              </a:r>
            </a:p>
          </p:txBody>
        </p:sp>
        <p:sp>
          <p:nvSpPr>
            <p:cNvPr id="117" name="TextBox 116"/>
            <p:cNvSpPr txBox="1"/>
            <p:nvPr/>
          </p:nvSpPr>
          <p:spPr>
            <a:xfrm>
              <a:off x="7972093" y="4136707"/>
              <a:ext cx="1242328" cy="492443"/>
            </a:xfrm>
            <a:prstGeom prst="rect">
              <a:avLst/>
            </a:prstGeom>
          </p:spPr>
          <p:txBody>
            <a:bodyPr wrap="none" lIns="0" tIns="0" rIns="0" bIns="0" rtlCol="0" anchor="t">
              <a:spAutoFit/>
            </a:bodyPr>
            <a:lstStyle/>
            <a:p>
              <a:r>
                <a:rPr lang="en-US" sz="1600" b="1" dirty="0">
                  <a:solidFill>
                    <a:srgbClr val="333333"/>
                  </a:solidFill>
                  <a:latin typeface="Arial" pitchFamily="34" charset="0"/>
                  <a:cs typeface="Arial" pitchFamily="34" charset="0"/>
                </a:rPr>
                <a:t>Not Included</a:t>
              </a:r>
            </a:p>
            <a:p>
              <a:r>
                <a:rPr lang="en-US" sz="1600" b="1" dirty="0">
                  <a:solidFill>
                    <a:srgbClr val="333333"/>
                  </a:solidFill>
                  <a:latin typeface="Arial" pitchFamily="34" charset="0"/>
                  <a:cs typeface="Arial" pitchFamily="34" charset="0"/>
                </a:rPr>
                <a:t>Included</a:t>
              </a:r>
            </a:p>
          </p:txBody>
        </p:sp>
      </p:grpSp>
      <p:sp>
        <p:nvSpPr>
          <p:cNvPr id="119" name="Rectangle 118"/>
          <p:cNvSpPr/>
          <p:nvPr/>
        </p:nvSpPr>
        <p:spPr>
          <a:xfrm>
            <a:off x="3608387" y="4171950"/>
            <a:ext cx="5535613" cy="697485"/>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126"/>
          <p:cNvGrpSpPr>
            <a:grpSpLocks noChangeAspect="1"/>
          </p:cNvGrpSpPr>
          <p:nvPr/>
        </p:nvGrpSpPr>
        <p:grpSpPr bwMode="auto">
          <a:xfrm>
            <a:off x="7566025" y="1276350"/>
            <a:ext cx="206375" cy="206375"/>
            <a:chOff x="4758" y="1449"/>
            <a:chExt cx="738" cy="735"/>
          </a:xfrm>
        </p:grpSpPr>
        <p:sp>
          <p:nvSpPr>
            <p:cNvPr id="29"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0"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1"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2"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3"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4" name="Group 126"/>
          <p:cNvGrpSpPr>
            <a:grpSpLocks noChangeAspect="1"/>
          </p:cNvGrpSpPr>
          <p:nvPr/>
        </p:nvGrpSpPr>
        <p:grpSpPr bwMode="auto">
          <a:xfrm>
            <a:off x="7543800" y="1776471"/>
            <a:ext cx="206375" cy="206375"/>
            <a:chOff x="4758" y="1449"/>
            <a:chExt cx="738" cy="735"/>
          </a:xfrm>
        </p:grpSpPr>
        <p:sp>
          <p:nvSpPr>
            <p:cNvPr id="35"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6"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7"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8"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9"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40" name="Group 126"/>
          <p:cNvGrpSpPr>
            <a:grpSpLocks noChangeAspect="1"/>
          </p:cNvGrpSpPr>
          <p:nvPr/>
        </p:nvGrpSpPr>
        <p:grpSpPr bwMode="auto">
          <a:xfrm>
            <a:off x="7543800" y="2233671"/>
            <a:ext cx="206375" cy="206375"/>
            <a:chOff x="4758" y="1449"/>
            <a:chExt cx="738" cy="735"/>
          </a:xfrm>
        </p:grpSpPr>
        <p:sp>
          <p:nvSpPr>
            <p:cNvPr id="41"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2"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3"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4"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5"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46" name="Group 126"/>
          <p:cNvGrpSpPr>
            <a:grpSpLocks noChangeAspect="1"/>
          </p:cNvGrpSpPr>
          <p:nvPr/>
        </p:nvGrpSpPr>
        <p:grpSpPr bwMode="auto">
          <a:xfrm>
            <a:off x="7543800" y="2843271"/>
            <a:ext cx="206375" cy="206375"/>
            <a:chOff x="4758" y="1449"/>
            <a:chExt cx="738" cy="735"/>
          </a:xfrm>
        </p:grpSpPr>
        <p:sp>
          <p:nvSpPr>
            <p:cNvPr id="47"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8"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9"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0"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1"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52" name="Group 126"/>
          <p:cNvGrpSpPr>
            <a:grpSpLocks noChangeAspect="1"/>
          </p:cNvGrpSpPr>
          <p:nvPr/>
        </p:nvGrpSpPr>
        <p:grpSpPr bwMode="auto">
          <a:xfrm>
            <a:off x="7543800" y="3323919"/>
            <a:ext cx="206375" cy="206375"/>
            <a:chOff x="4758" y="1449"/>
            <a:chExt cx="738" cy="735"/>
          </a:xfrm>
        </p:grpSpPr>
        <p:sp>
          <p:nvSpPr>
            <p:cNvPr id="53"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4"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5"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6"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7"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58" name="Group 126"/>
          <p:cNvGrpSpPr>
            <a:grpSpLocks noChangeAspect="1"/>
          </p:cNvGrpSpPr>
          <p:nvPr/>
        </p:nvGrpSpPr>
        <p:grpSpPr bwMode="auto">
          <a:xfrm>
            <a:off x="6477000" y="3323919"/>
            <a:ext cx="206375" cy="206375"/>
            <a:chOff x="4758" y="1449"/>
            <a:chExt cx="738" cy="735"/>
          </a:xfrm>
        </p:grpSpPr>
        <p:sp>
          <p:nvSpPr>
            <p:cNvPr id="59" name="AutoShape 127"/>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094" y="5399"/>
                    <a:pt x="9396" y="5538"/>
                    <a:pt x="8744" y="5806"/>
                  </a:cubicBezTo>
                  <a:lnTo>
                    <a:pt x="6689" y="812"/>
                  </a:lnTo>
                  <a:cubicBezTo>
                    <a:pt x="7993" y="276"/>
                    <a:pt x="938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0" name="AutoShape 128"/>
            <p:cNvSpPr>
              <a:spLocks noChangeArrowheads="1"/>
            </p:cNvSpPr>
            <p:nvPr/>
          </p:nvSpPr>
          <p:spPr bwMode="auto">
            <a:xfrm rot="10232261">
              <a:off x="4770"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1" name="AutoShape 129"/>
            <p:cNvSpPr>
              <a:spLocks noChangeArrowheads="1"/>
            </p:cNvSpPr>
            <p:nvPr/>
          </p:nvSpPr>
          <p:spPr bwMode="auto">
            <a:xfrm rot="4500000">
              <a:off x="4761" y="1458"/>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33CC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2" name="AutoShape 130"/>
            <p:cNvSpPr>
              <a:spLocks noChangeArrowheads="1"/>
            </p:cNvSpPr>
            <p:nvPr/>
          </p:nvSpPr>
          <p:spPr bwMode="auto">
            <a:xfrm>
              <a:off x="4758" y="1452"/>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121" y="5399"/>
                    <a:pt x="9448" y="5527"/>
                    <a:pt x="8817" y="5777"/>
                  </a:cubicBezTo>
                  <a:lnTo>
                    <a:pt x="6834" y="754"/>
                  </a:lnTo>
                  <a:cubicBezTo>
                    <a:pt x="8096" y="255"/>
                    <a:pt x="944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99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3" name="AutoShape 131"/>
            <p:cNvSpPr>
              <a:spLocks noChangeArrowheads="1"/>
            </p:cNvSpPr>
            <p:nvPr/>
          </p:nvSpPr>
          <p:spPr bwMode="auto">
            <a:xfrm rot="-5597782">
              <a:off x="4770" y="1449"/>
              <a:ext cx="726" cy="7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4 w 21600"/>
                <a:gd name="T19" fmla="*/ 3154 h 21600"/>
                <a:gd name="T20" fmla="*/ 18446 w 21600"/>
                <a:gd name="T21" fmla="*/ 1844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9012"/>
                    <a:pt x="15315" y="7340"/>
                    <a:pt x="13837" y="6335"/>
                  </a:cubicBezTo>
                  <a:lnTo>
                    <a:pt x="16875" y="1870"/>
                  </a:lnTo>
                  <a:cubicBezTo>
                    <a:pt x="19830" y="3881"/>
                    <a:pt x="21599" y="7225"/>
                    <a:pt x="21600" y="10799"/>
                  </a:cubicBezTo>
                  <a:lnTo>
                    <a:pt x="21600" y="10800"/>
                  </a:lnTo>
                  <a:lnTo>
                    <a:pt x="24300" y="10800"/>
                  </a:lnTo>
                  <a:lnTo>
                    <a:pt x="18900" y="16200"/>
                  </a:lnTo>
                  <a:lnTo>
                    <a:pt x="13500" y="10800"/>
                  </a:lnTo>
                  <a:lnTo>
                    <a:pt x="16200" y="10800"/>
                  </a:lnTo>
                  <a:close/>
                </a:path>
              </a:pathLst>
            </a:custGeom>
            <a:solidFill>
              <a:srgbClr val="0033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 name="Group 1"/>
          <p:cNvGrpSpPr/>
          <p:nvPr/>
        </p:nvGrpSpPr>
        <p:grpSpPr>
          <a:xfrm>
            <a:off x="2155825" y="1281579"/>
            <a:ext cx="4485617" cy="206375"/>
            <a:chOff x="2155825" y="1281579"/>
            <a:chExt cx="4485617" cy="206375"/>
          </a:xfrm>
        </p:grpSpPr>
        <p:sp>
          <p:nvSpPr>
            <p:cNvPr id="20" name="AutoShape 70"/>
            <p:cNvSpPr>
              <a:spLocks noChangeAspect="1" noChangeArrowheads="1"/>
            </p:cNvSpPr>
            <p:nvPr/>
          </p:nvSpPr>
          <p:spPr bwMode="auto">
            <a:xfrm>
              <a:off x="3657600"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2" name="AutoShape 217"/>
            <p:cNvSpPr>
              <a:spLocks noChangeAspect="1" noChangeArrowheads="1"/>
            </p:cNvSpPr>
            <p:nvPr/>
          </p:nvSpPr>
          <p:spPr bwMode="auto">
            <a:xfrm>
              <a:off x="5159586"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4" name="AutoShape 217"/>
            <p:cNvSpPr>
              <a:spLocks noChangeAspect="1" noChangeArrowheads="1"/>
            </p:cNvSpPr>
            <p:nvPr/>
          </p:nvSpPr>
          <p:spPr bwMode="auto">
            <a:xfrm>
              <a:off x="6435067"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5" name="AutoShape 217"/>
            <p:cNvSpPr>
              <a:spLocks noChangeAspect="1" noChangeArrowheads="1"/>
            </p:cNvSpPr>
            <p:nvPr/>
          </p:nvSpPr>
          <p:spPr bwMode="auto">
            <a:xfrm>
              <a:off x="2155825"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67" name="Group 66"/>
          <p:cNvGrpSpPr/>
          <p:nvPr/>
        </p:nvGrpSpPr>
        <p:grpSpPr>
          <a:xfrm>
            <a:off x="2155825" y="1755775"/>
            <a:ext cx="4485617" cy="206375"/>
            <a:chOff x="2155825" y="1281579"/>
            <a:chExt cx="4485617" cy="206375"/>
          </a:xfrm>
        </p:grpSpPr>
        <p:sp>
          <p:nvSpPr>
            <p:cNvPr id="68" name="AutoShape 70"/>
            <p:cNvSpPr>
              <a:spLocks noChangeAspect="1" noChangeArrowheads="1"/>
            </p:cNvSpPr>
            <p:nvPr/>
          </p:nvSpPr>
          <p:spPr bwMode="auto">
            <a:xfrm>
              <a:off x="3657600"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9" name="AutoShape 217"/>
            <p:cNvSpPr>
              <a:spLocks noChangeAspect="1" noChangeArrowheads="1"/>
            </p:cNvSpPr>
            <p:nvPr/>
          </p:nvSpPr>
          <p:spPr bwMode="auto">
            <a:xfrm>
              <a:off x="5159586"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0" name="AutoShape 217"/>
            <p:cNvSpPr>
              <a:spLocks noChangeAspect="1" noChangeArrowheads="1"/>
            </p:cNvSpPr>
            <p:nvPr/>
          </p:nvSpPr>
          <p:spPr bwMode="auto">
            <a:xfrm>
              <a:off x="6435067"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1" name="AutoShape 217"/>
            <p:cNvSpPr>
              <a:spLocks noChangeAspect="1" noChangeArrowheads="1"/>
            </p:cNvSpPr>
            <p:nvPr/>
          </p:nvSpPr>
          <p:spPr bwMode="auto">
            <a:xfrm>
              <a:off x="2155825"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4" name="Group 3"/>
          <p:cNvGrpSpPr/>
          <p:nvPr/>
        </p:nvGrpSpPr>
        <p:grpSpPr>
          <a:xfrm>
            <a:off x="2155825" y="3323919"/>
            <a:ext cx="3210136" cy="206375"/>
            <a:chOff x="955822" y="3347367"/>
            <a:chExt cx="3210136" cy="206375"/>
          </a:xfrm>
        </p:grpSpPr>
        <p:sp>
          <p:nvSpPr>
            <p:cNvPr id="73" name="AutoShape 70"/>
            <p:cNvSpPr>
              <a:spLocks noChangeAspect="1" noChangeArrowheads="1"/>
            </p:cNvSpPr>
            <p:nvPr/>
          </p:nvSpPr>
          <p:spPr bwMode="auto">
            <a:xfrm>
              <a:off x="2457597" y="3347367"/>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4" name="AutoShape 217"/>
            <p:cNvSpPr>
              <a:spLocks noChangeAspect="1" noChangeArrowheads="1"/>
            </p:cNvSpPr>
            <p:nvPr/>
          </p:nvSpPr>
          <p:spPr bwMode="auto">
            <a:xfrm>
              <a:off x="3959583" y="3347367"/>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6" name="AutoShape 217"/>
            <p:cNvSpPr>
              <a:spLocks noChangeAspect="1" noChangeArrowheads="1"/>
            </p:cNvSpPr>
            <p:nvPr/>
          </p:nvSpPr>
          <p:spPr bwMode="auto">
            <a:xfrm>
              <a:off x="955822" y="3347367"/>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77" name="Group 76"/>
          <p:cNvGrpSpPr/>
          <p:nvPr/>
        </p:nvGrpSpPr>
        <p:grpSpPr>
          <a:xfrm>
            <a:off x="2155825" y="2314477"/>
            <a:ext cx="4485617" cy="206375"/>
            <a:chOff x="2155825" y="1281579"/>
            <a:chExt cx="4485617" cy="206375"/>
          </a:xfrm>
        </p:grpSpPr>
        <p:sp>
          <p:nvSpPr>
            <p:cNvPr id="78" name="AutoShape 70"/>
            <p:cNvSpPr>
              <a:spLocks noChangeAspect="1" noChangeArrowheads="1"/>
            </p:cNvSpPr>
            <p:nvPr/>
          </p:nvSpPr>
          <p:spPr bwMode="auto">
            <a:xfrm>
              <a:off x="3657600"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9" name="AutoShape 217"/>
            <p:cNvSpPr>
              <a:spLocks noChangeAspect="1" noChangeArrowheads="1"/>
            </p:cNvSpPr>
            <p:nvPr/>
          </p:nvSpPr>
          <p:spPr bwMode="auto">
            <a:xfrm>
              <a:off x="5159586"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0" name="AutoShape 217"/>
            <p:cNvSpPr>
              <a:spLocks noChangeAspect="1" noChangeArrowheads="1"/>
            </p:cNvSpPr>
            <p:nvPr/>
          </p:nvSpPr>
          <p:spPr bwMode="auto">
            <a:xfrm>
              <a:off x="6435067"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1" name="AutoShape 217"/>
            <p:cNvSpPr>
              <a:spLocks noChangeAspect="1" noChangeArrowheads="1"/>
            </p:cNvSpPr>
            <p:nvPr/>
          </p:nvSpPr>
          <p:spPr bwMode="auto">
            <a:xfrm>
              <a:off x="2155825"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82" name="Group 81"/>
          <p:cNvGrpSpPr/>
          <p:nvPr/>
        </p:nvGrpSpPr>
        <p:grpSpPr>
          <a:xfrm>
            <a:off x="2155825" y="2855709"/>
            <a:ext cx="4485617" cy="206375"/>
            <a:chOff x="2155825" y="1281579"/>
            <a:chExt cx="4485617" cy="206375"/>
          </a:xfrm>
        </p:grpSpPr>
        <p:sp>
          <p:nvSpPr>
            <p:cNvPr id="83" name="AutoShape 70"/>
            <p:cNvSpPr>
              <a:spLocks noChangeAspect="1" noChangeArrowheads="1"/>
            </p:cNvSpPr>
            <p:nvPr/>
          </p:nvSpPr>
          <p:spPr bwMode="auto">
            <a:xfrm>
              <a:off x="3657600"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4" name="AutoShape 217"/>
            <p:cNvSpPr>
              <a:spLocks noChangeAspect="1" noChangeArrowheads="1"/>
            </p:cNvSpPr>
            <p:nvPr/>
          </p:nvSpPr>
          <p:spPr bwMode="auto">
            <a:xfrm>
              <a:off x="5159586"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5" name="AutoShape 217"/>
            <p:cNvSpPr>
              <a:spLocks noChangeAspect="1" noChangeArrowheads="1"/>
            </p:cNvSpPr>
            <p:nvPr/>
          </p:nvSpPr>
          <p:spPr bwMode="auto">
            <a:xfrm>
              <a:off x="6435067"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6" name="AutoShape 217"/>
            <p:cNvSpPr>
              <a:spLocks noChangeAspect="1" noChangeArrowheads="1"/>
            </p:cNvSpPr>
            <p:nvPr/>
          </p:nvSpPr>
          <p:spPr bwMode="auto">
            <a:xfrm>
              <a:off x="2155825" y="1281579"/>
              <a:ext cx="206375" cy="206375"/>
            </a:xfrm>
            <a:custGeom>
              <a:avLst/>
              <a:gdLst>
                <a:gd name="T0" fmla="*/ 857239252 w 21600"/>
                <a:gd name="T1" fmla="*/ 0 h 21600"/>
                <a:gd name="T2" fmla="*/ 251063595 w 21600"/>
                <a:gd name="T3" fmla="*/ 251063595 h 21600"/>
                <a:gd name="T4" fmla="*/ 0 w 21600"/>
                <a:gd name="T5" fmla="*/ 857239252 h 21600"/>
                <a:gd name="T6" fmla="*/ 251063595 w 21600"/>
                <a:gd name="T7" fmla="*/ 1463414995 h 21600"/>
                <a:gd name="T8" fmla="*/ 857239252 w 21600"/>
                <a:gd name="T9" fmla="*/ 1714478590 h 21600"/>
                <a:gd name="T10" fmla="*/ 1463414995 w 21600"/>
                <a:gd name="T11" fmla="*/ 1463414995 h 21600"/>
                <a:gd name="T12" fmla="*/ 1714478590 w 21600"/>
                <a:gd name="T13" fmla="*/ 857239252 h 21600"/>
                <a:gd name="T14" fmla="*/ 1463414995 w 21600"/>
                <a:gd name="T15" fmla="*/ 251063595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CC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Tree>
    <p:extLst>
      <p:ext uri="{BB962C8B-B14F-4D97-AF65-F5344CB8AC3E}">
        <p14:creationId xmlns:p14="http://schemas.microsoft.com/office/powerpoint/2010/main" val="2851408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2</a:t>
            </a:fld>
            <a:endParaRPr lang="en-US" dirty="0"/>
          </a:p>
        </p:txBody>
      </p:sp>
      <p:sp>
        <p:nvSpPr>
          <p:cNvPr id="2" name="Content Placeholder 1"/>
          <p:cNvSpPr>
            <a:spLocks noGrp="1"/>
          </p:cNvSpPr>
          <p:nvPr>
            <p:ph sz="quarter" idx="12"/>
          </p:nvPr>
        </p:nvSpPr>
        <p:spPr/>
        <p:txBody>
          <a:bodyPr/>
          <a:lstStyle/>
          <a:p>
            <a:r>
              <a:rPr lang="en-US" dirty="0"/>
              <a:t>Positioning Statements</a:t>
            </a:r>
          </a:p>
          <a:p>
            <a:pPr lvl="1"/>
            <a:r>
              <a:rPr lang="en-US" dirty="0" err="1"/>
              <a:t>EnCase</a:t>
            </a:r>
            <a:r>
              <a:rPr lang="en-US" dirty="0"/>
              <a:t> Enterprise</a:t>
            </a:r>
          </a:p>
          <a:p>
            <a:pPr lvl="1"/>
            <a:r>
              <a:rPr lang="en-US" dirty="0" err="1"/>
              <a:t>EnCase</a:t>
            </a:r>
            <a:r>
              <a:rPr lang="en-US" dirty="0"/>
              <a:t> Forensic to </a:t>
            </a:r>
            <a:r>
              <a:rPr lang="en-US" dirty="0" err="1"/>
              <a:t>EnCase</a:t>
            </a:r>
            <a:r>
              <a:rPr lang="en-US" dirty="0"/>
              <a:t> Enterprise (for business users)</a:t>
            </a:r>
          </a:p>
          <a:p>
            <a:pPr lvl="1"/>
            <a:r>
              <a:rPr lang="en-US" dirty="0" err="1"/>
              <a:t>EnCase</a:t>
            </a:r>
            <a:r>
              <a:rPr lang="en-US" dirty="0"/>
              <a:t> Analytics</a:t>
            </a:r>
          </a:p>
          <a:p>
            <a:pPr lvl="1"/>
            <a:r>
              <a:rPr lang="en-US" dirty="0" err="1"/>
              <a:t>EnCase</a:t>
            </a:r>
            <a:r>
              <a:rPr lang="en-US" dirty="0"/>
              <a:t> Cybersecurity</a:t>
            </a:r>
          </a:p>
          <a:p>
            <a:pPr lvl="1"/>
            <a:r>
              <a:rPr lang="en-US" dirty="0" err="1"/>
              <a:t>EnCase</a:t>
            </a:r>
            <a:r>
              <a:rPr lang="en-US" dirty="0"/>
              <a:t> eDiscovery</a:t>
            </a:r>
          </a:p>
          <a:p>
            <a:r>
              <a:rPr lang="en-US" dirty="0"/>
              <a:t>Use Cases</a:t>
            </a:r>
          </a:p>
          <a:p>
            <a:r>
              <a:rPr lang="en-US" dirty="0"/>
              <a:t>Feature Comparison</a:t>
            </a:r>
          </a:p>
        </p:txBody>
      </p:sp>
      <p:sp>
        <p:nvSpPr>
          <p:cNvPr id="4" name="Title 3"/>
          <p:cNvSpPr>
            <a:spLocks noGrp="1"/>
          </p:cNvSpPr>
          <p:nvPr>
            <p:ph type="title"/>
          </p:nvPr>
        </p:nvSpPr>
        <p:spPr/>
        <p:txBody>
          <a:bodyPr/>
          <a:lstStyle/>
          <a:p>
            <a:r>
              <a:rPr lang="en-US" dirty="0"/>
              <a:t>Topics</a:t>
            </a:r>
          </a:p>
        </p:txBody>
      </p:sp>
    </p:spTree>
    <p:extLst>
      <p:ext uri="{BB962C8B-B14F-4D97-AF65-F5344CB8AC3E}">
        <p14:creationId xmlns:p14="http://schemas.microsoft.com/office/powerpoint/2010/main" val="1350258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r>
              <a:rPr lang="en-US"/>
              <a:t>Page </a:t>
            </a:r>
            <a:fld id="{B9AB1BC5-8244-4997-9202-6D7E7DEA20BF}" type="slidenum">
              <a:rPr lang="en-US" smtClean="0"/>
              <a:pPr/>
              <a:t>20</a:t>
            </a:fld>
            <a:endParaRPr lang="en-US" dirty="0"/>
          </a:p>
        </p:txBody>
      </p:sp>
      <p:sp>
        <p:nvSpPr>
          <p:cNvPr id="5" name="Title 4"/>
          <p:cNvSpPr>
            <a:spLocks noGrp="1"/>
          </p:cNvSpPr>
          <p:nvPr>
            <p:ph type="title"/>
          </p:nvPr>
        </p:nvSpPr>
        <p:spPr/>
        <p:txBody>
          <a:bodyPr/>
          <a:lstStyle/>
          <a:p>
            <a:endParaRPr lang="en-US"/>
          </a:p>
        </p:txBody>
      </p:sp>
      <p:sp>
        <p:nvSpPr>
          <p:cNvPr id="6" name="Text Placeholder 5"/>
          <p:cNvSpPr>
            <a:spLocks noGrp="1"/>
          </p:cNvSpPr>
          <p:nvPr>
            <p:ph type="body" sz="quarter" idx="10"/>
          </p:nvPr>
        </p:nvSpPr>
        <p:spPr/>
        <p:txBody>
          <a:bodyPr/>
          <a:lstStyle/>
          <a:p>
            <a:r>
              <a:rPr lang="en-US" dirty="0"/>
              <a:t>Use Cases</a:t>
            </a:r>
          </a:p>
        </p:txBody>
      </p:sp>
    </p:spTree>
    <p:extLst>
      <p:ext uri="{BB962C8B-B14F-4D97-AF65-F5344CB8AC3E}">
        <p14:creationId xmlns:p14="http://schemas.microsoft.com/office/powerpoint/2010/main" val="2929864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21</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451350248"/>
              </p:ext>
            </p:extLst>
          </p:nvPr>
        </p:nvGraphicFramePr>
        <p:xfrm>
          <a:off x="0" y="590550"/>
          <a:ext cx="9144000" cy="4270983"/>
        </p:xfrm>
        <a:graphic>
          <a:graphicData uri="http://schemas.openxmlformats.org/drawingml/2006/table">
            <a:tbl>
              <a:tblPr firstRow="1" bandRow="1">
                <a:tableStyleId>{BC89EF96-8CEA-46FF-86C4-4CE0E7609802}</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320769">
                <a:tc>
                  <a:txBody>
                    <a:bodyPr/>
                    <a:lstStyle/>
                    <a:p>
                      <a:pPr algn="ctr"/>
                      <a:r>
                        <a:rPr lang="en-US" sz="1400" dirty="0">
                          <a:solidFill>
                            <a:schemeClr val="bg1"/>
                          </a:solidFill>
                        </a:rPr>
                        <a:t>Forensic</a:t>
                      </a:r>
                    </a:p>
                  </a:txBody>
                  <a:tcPr>
                    <a:solidFill>
                      <a:schemeClr val="tx1"/>
                    </a:solidFill>
                  </a:tcPr>
                </a:tc>
                <a:tc>
                  <a:txBody>
                    <a:bodyPr/>
                    <a:lstStyle/>
                    <a:p>
                      <a:pPr algn="ctr"/>
                      <a:r>
                        <a:rPr lang="en-US" sz="1400" dirty="0">
                          <a:solidFill>
                            <a:schemeClr val="bg1"/>
                          </a:solidFill>
                        </a:rPr>
                        <a:t>Enterprise</a:t>
                      </a:r>
                    </a:p>
                  </a:txBody>
                  <a:tcPr>
                    <a:solidFill>
                      <a:schemeClr val="tx1"/>
                    </a:solidFill>
                  </a:tcPr>
                </a:tc>
                <a:tc>
                  <a:txBody>
                    <a:bodyPr/>
                    <a:lstStyle/>
                    <a:p>
                      <a:pPr algn="ctr"/>
                      <a:r>
                        <a:rPr lang="en-US" sz="1400" dirty="0">
                          <a:solidFill>
                            <a:schemeClr val="bg1"/>
                          </a:solidFill>
                        </a:rPr>
                        <a:t>eDiscovery</a:t>
                      </a:r>
                    </a:p>
                  </a:txBody>
                  <a:tcPr>
                    <a:solidFill>
                      <a:schemeClr val="tx1"/>
                    </a:solidFill>
                  </a:tcPr>
                </a:tc>
                <a:tc>
                  <a:txBody>
                    <a:bodyPr/>
                    <a:lstStyle/>
                    <a:p>
                      <a:pPr algn="ctr"/>
                      <a:r>
                        <a:rPr lang="en-US" sz="1400" dirty="0">
                          <a:solidFill>
                            <a:schemeClr val="bg1"/>
                          </a:solidFill>
                        </a:rPr>
                        <a:t>Cybersecurity</a:t>
                      </a:r>
                    </a:p>
                  </a:txBody>
                  <a:tcPr>
                    <a:solidFill>
                      <a:schemeClr val="tx1"/>
                    </a:solidFill>
                  </a:tcPr>
                </a:tc>
                <a:tc>
                  <a:txBody>
                    <a:bodyPr/>
                    <a:lstStyle/>
                    <a:p>
                      <a:pPr algn="ctr"/>
                      <a:r>
                        <a:rPr lang="en-US" sz="1400" dirty="0">
                          <a:solidFill>
                            <a:schemeClr val="bg1"/>
                          </a:solidFill>
                        </a:rPr>
                        <a:t>Analytics</a:t>
                      </a:r>
                    </a:p>
                  </a:txBody>
                  <a:tcPr>
                    <a:solidFill>
                      <a:schemeClr val="tx1"/>
                    </a:solidFill>
                  </a:tcPr>
                </a:tc>
                <a:extLst>
                  <a:ext uri="{0D108BD9-81ED-4DB2-BD59-A6C34878D82A}">
                    <a16:rowId xmlns:a16="http://schemas.microsoft.com/office/drawing/2014/main" val="10000"/>
                  </a:ext>
                </a:extLst>
              </a:tr>
              <a:tr h="1218921">
                <a:tc>
                  <a:txBody>
                    <a:bodyPr/>
                    <a:lstStyle/>
                    <a:p>
                      <a:pPr algn="ctr"/>
                      <a:r>
                        <a:rPr lang="en-US" sz="1400" dirty="0"/>
                        <a:t>Criminal investigations of seized</a:t>
                      </a:r>
                      <a:r>
                        <a:rPr lang="en-US" sz="1400" baseline="0" dirty="0"/>
                        <a:t> computer devices </a:t>
                      </a:r>
                      <a:endParaRPr lang="en-US" sz="1400" dirty="0"/>
                    </a:p>
                  </a:txBody>
                  <a:tcPr anchor="ctr"/>
                </a:tc>
                <a:tc>
                  <a:txBody>
                    <a:bodyPr/>
                    <a:lstStyle/>
                    <a:p>
                      <a:pPr algn="ctr"/>
                      <a:r>
                        <a:rPr lang="en-US" sz="1400" dirty="0"/>
                        <a:t>Internal HR Investigations</a:t>
                      </a:r>
                    </a:p>
                  </a:txBody>
                  <a:tcPr anchor="ctr"/>
                </a:tc>
                <a:tc>
                  <a:txBody>
                    <a:bodyPr/>
                    <a:lstStyle/>
                    <a:p>
                      <a:pPr algn="ctr"/>
                      <a:r>
                        <a:rPr lang="en-US" sz="1400" dirty="0"/>
                        <a:t>Litigation investigation and case management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Real-time and</a:t>
                      </a:r>
                      <a:r>
                        <a:rPr lang="en-US" sz="1400" baseline="0" dirty="0"/>
                        <a:t> on-demand Security Incident Response</a:t>
                      </a:r>
                      <a:endParaRPr lang="en-US" sz="1400" dirty="0"/>
                    </a:p>
                  </a:txBody>
                  <a:tcPr anchor="ctr"/>
                </a:tc>
                <a:tc>
                  <a:txBody>
                    <a:bodyPr/>
                    <a:lstStyle/>
                    <a:p>
                      <a:pPr algn="ctr"/>
                      <a:r>
                        <a:rPr lang="en-US" sz="1400" dirty="0"/>
                        <a:t>Threat Hunting:  Proactive discovery of </a:t>
                      </a:r>
                      <a:r>
                        <a:rPr lang="en-US" sz="1400" baseline="0" dirty="0"/>
                        <a:t>advanced malware</a:t>
                      </a:r>
                      <a:endParaRPr lang="en-US" sz="1400" dirty="0"/>
                    </a:p>
                  </a:txBody>
                  <a:tcPr anchor="ctr"/>
                </a:tc>
                <a:extLst>
                  <a:ext uri="{0D108BD9-81ED-4DB2-BD59-A6C34878D82A}">
                    <a16:rowId xmlns:a16="http://schemas.microsoft.com/office/drawing/2014/main" val="10001"/>
                  </a:ext>
                </a:extLst>
              </a:tr>
              <a:tr h="1051110">
                <a:tc>
                  <a:txBody>
                    <a:bodyPr/>
                    <a:lstStyle/>
                    <a:p>
                      <a:pPr algn="ctr"/>
                      <a:r>
                        <a:rPr lang="en-US" sz="1400" dirty="0"/>
                        <a:t>Enterprise investigations of seized computer devices</a:t>
                      </a:r>
                    </a:p>
                  </a:txBody>
                  <a:tcPr anchor="ctr"/>
                </a:tc>
                <a:tc>
                  <a:txBody>
                    <a:bodyPr/>
                    <a:lstStyle/>
                    <a:p>
                      <a:pPr algn="ctr"/>
                      <a:r>
                        <a:rPr lang="en-US" sz="1400" dirty="0"/>
                        <a:t>Internal</a:t>
                      </a:r>
                      <a:r>
                        <a:rPr lang="en-US" sz="1400" baseline="0" dirty="0"/>
                        <a:t> Computer Misuse Investigations</a:t>
                      </a:r>
                      <a:endParaRPr lang="en-US" sz="1400" dirty="0"/>
                    </a:p>
                  </a:txBody>
                  <a:tcPr anchor="ctr"/>
                </a:tc>
                <a:tc>
                  <a:txBody>
                    <a:bodyPr/>
                    <a:lstStyle/>
                    <a:p>
                      <a:pPr algn="ctr"/>
                      <a:r>
                        <a:rPr lang="en-US" sz="1400" dirty="0"/>
                        <a:t>Regulatory Investigation management</a:t>
                      </a:r>
                    </a:p>
                  </a:txBody>
                  <a:tcPr anchor="ctr"/>
                </a:tc>
                <a:tc>
                  <a:txBody>
                    <a:bodyPr/>
                    <a:lstStyle/>
                    <a:p>
                      <a:pPr algn="ctr"/>
                      <a:r>
                        <a:rPr lang="en-US" sz="1400" dirty="0"/>
                        <a:t>Sensitive Data Discovery</a:t>
                      </a:r>
                    </a:p>
                  </a:txBody>
                  <a:tcPr anchor="ctr"/>
                </a:tc>
                <a:tc>
                  <a:txBody>
                    <a:bodyPr/>
                    <a:lstStyle/>
                    <a:p>
                      <a:pPr algn="ctr"/>
                      <a:r>
                        <a:rPr lang="en-US" sz="1400" dirty="0"/>
                        <a:t>Detection </a:t>
                      </a:r>
                      <a:r>
                        <a:rPr lang="en-US" sz="1400" baseline="0" dirty="0"/>
                        <a:t>of common anomalies on Endpoints for security risks</a:t>
                      </a:r>
                      <a:endParaRPr lang="en-US" sz="1400" dirty="0"/>
                    </a:p>
                  </a:txBody>
                  <a:tcPr anchor="ctr"/>
                </a:tc>
                <a:extLst>
                  <a:ext uri="{0D108BD9-81ED-4DB2-BD59-A6C34878D82A}">
                    <a16:rowId xmlns:a16="http://schemas.microsoft.com/office/drawing/2014/main" val="10002"/>
                  </a:ext>
                </a:extLst>
              </a:tr>
              <a:tr h="685800">
                <a:tc>
                  <a:txBody>
                    <a:bodyPr/>
                    <a:lstStyle/>
                    <a:p>
                      <a:pPr algn="ctr"/>
                      <a:endParaRPr lang="en-US"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Autopsy after a cyber attack</a:t>
                      </a:r>
                    </a:p>
                  </a:txBody>
                  <a:tcPr anchor="ctr"/>
                </a:tc>
                <a:tc>
                  <a:txBody>
                    <a:bodyPr/>
                    <a:lstStyle/>
                    <a:p>
                      <a:pPr algn="ctr"/>
                      <a:endParaRPr lang="en-US" sz="1400" dirty="0"/>
                    </a:p>
                  </a:txBody>
                  <a:tcPr anchor="ctr"/>
                </a:tc>
                <a:tc>
                  <a:txBody>
                    <a:bodyPr/>
                    <a:lstStyle/>
                    <a:p>
                      <a:pPr algn="ctr"/>
                      <a:r>
                        <a:rPr lang="en-US" sz="1400" dirty="0"/>
                        <a:t>Security Incident Remediation</a:t>
                      </a:r>
                    </a:p>
                  </a:txBody>
                  <a:tcPr anchor="ctr"/>
                </a:tc>
                <a:tc>
                  <a:txBody>
                    <a:bodyPr/>
                    <a:lstStyle/>
                    <a:p>
                      <a:pPr algn="ctr"/>
                      <a:r>
                        <a:rPr lang="en-US" sz="1400" dirty="0"/>
                        <a:t>Detection of user </a:t>
                      </a:r>
                      <a:r>
                        <a:rPr lang="en-US" sz="1400" baseline="0" dirty="0"/>
                        <a:t>policy violations </a:t>
                      </a:r>
                      <a:endParaRPr lang="en-US" sz="1400" dirty="0"/>
                    </a:p>
                  </a:txBody>
                  <a:tcPr anchor="ctr"/>
                </a:tc>
                <a:extLst>
                  <a:ext uri="{0D108BD9-81ED-4DB2-BD59-A6C34878D82A}">
                    <a16:rowId xmlns:a16="http://schemas.microsoft.com/office/drawing/2014/main" val="10003"/>
                  </a:ext>
                </a:extLst>
              </a:tr>
              <a:tr h="994383">
                <a:tc>
                  <a:txBody>
                    <a:bodyPr/>
                    <a:lstStyle/>
                    <a:p>
                      <a:pPr algn="ctr"/>
                      <a:endParaRPr lang="en-US" sz="1400" dirty="0"/>
                    </a:p>
                  </a:txBody>
                  <a:tcPr anchor="ctr"/>
                </a:tc>
                <a:tc>
                  <a:txBody>
                    <a:bodyPr/>
                    <a:lstStyle/>
                    <a:p>
                      <a:r>
                        <a:rPr lang="en-US" sz="1400" dirty="0"/>
                        <a:t>Fraud</a:t>
                      </a:r>
                      <a:r>
                        <a:rPr lang="en-US" sz="1400" baseline="0" dirty="0"/>
                        <a:t> and Insider Theft</a:t>
                      </a:r>
                      <a:endParaRPr lang="en-US" sz="1400" dirty="0"/>
                    </a:p>
                  </a:txBody>
                  <a:tcPr anchor="ctr"/>
                </a:tc>
                <a:tc>
                  <a:txBody>
                    <a:bodyPr/>
                    <a:lstStyle/>
                    <a:p>
                      <a:pPr algn="ctr"/>
                      <a:endParaRPr lang="en-US" sz="1400" dirty="0"/>
                    </a:p>
                  </a:txBody>
                  <a:tcPr anchor="ctr"/>
                </a:tc>
                <a:tc>
                  <a:txBody>
                    <a:bodyPr/>
                    <a:lstStyle/>
                    <a:p>
                      <a:pPr algn="ctr"/>
                      <a:endParaRPr lang="en-US" sz="1400" dirty="0"/>
                    </a:p>
                  </a:txBody>
                  <a:tcPr anchor="ctr"/>
                </a:tc>
                <a:tc>
                  <a:txBody>
                    <a:bodyPr/>
                    <a:lstStyle/>
                    <a:p>
                      <a:pPr algn="ctr"/>
                      <a:r>
                        <a:rPr lang="en-US" sz="1400" dirty="0"/>
                        <a:t>Augment log and network</a:t>
                      </a:r>
                      <a:r>
                        <a:rPr lang="en-US" sz="1400" baseline="0" dirty="0"/>
                        <a:t> security analytics with forensic data</a:t>
                      </a:r>
                      <a:endParaRPr lang="en-US" sz="1400" dirty="0"/>
                    </a:p>
                  </a:txBody>
                  <a:tcPr anchor="ctr"/>
                </a:tc>
                <a:extLst>
                  <a:ext uri="{0D108BD9-81ED-4DB2-BD59-A6C34878D82A}">
                    <a16:rowId xmlns:a16="http://schemas.microsoft.com/office/drawing/2014/main" val="10004"/>
                  </a:ext>
                </a:extLst>
              </a:tr>
            </a:tbl>
          </a:graphicData>
        </a:graphic>
      </p:graphicFrame>
      <p:sp>
        <p:nvSpPr>
          <p:cNvPr id="5" name="Title 4"/>
          <p:cNvSpPr>
            <a:spLocks noGrp="1"/>
          </p:cNvSpPr>
          <p:nvPr>
            <p:ph type="title"/>
          </p:nvPr>
        </p:nvSpPr>
        <p:spPr/>
        <p:txBody>
          <a:bodyPr/>
          <a:lstStyle/>
          <a:p>
            <a:r>
              <a:rPr lang="en-US" dirty="0" err="1"/>
              <a:t>EnCase</a:t>
            </a:r>
            <a:r>
              <a:rPr lang="en-US"/>
              <a:t>® Use </a:t>
            </a:r>
            <a:r>
              <a:rPr lang="en-US" dirty="0"/>
              <a:t>Cases</a:t>
            </a:r>
          </a:p>
        </p:txBody>
      </p:sp>
    </p:spTree>
    <p:extLst>
      <p:ext uri="{BB962C8B-B14F-4D97-AF65-F5344CB8AC3E}">
        <p14:creationId xmlns:p14="http://schemas.microsoft.com/office/powerpoint/2010/main" val="1936291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r>
              <a:rPr lang="en-US"/>
              <a:t>Page </a:t>
            </a:r>
            <a:fld id="{B9AB1BC5-8244-4997-9202-6D7E7DEA20BF}" type="slidenum">
              <a:rPr lang="en-US" smtClean="0"/>
              <a:pPr/>
              <a:t>3</a:t>
            </a:fld>
            <a:endParaRPr lang="en-US" dirty="0"/>
          </a:p>
        </p:txBody>
      </p:sp>
      <p:sp>
        <p:nvSpPr>
          <p:cNvPr id="5" name="Title 4"/>
          <p:cNvSpPr>
            <a:spLocks noGrp="1"/>
          </p:cNvSpPr>
          <p:nvPr>
            <p:ph type="title"/>
          </p:nvPr>
        </p:nvSpPr>
        <p:spPr/>
        <p:txBody>
          <a:bodyPr/>
          <a:lstStyle/>
          <a:p>
            <a:endParaRPr lang="en-US"/>
          </a:p>
        </p:txBody>
      </p:sp>
      <p:sp>
        <p:nvSpPr>
          <p:cNvPr id="6" name="Text Placeholder 5"/>
          <p:cNvSpPr>
            <a:spLocks noGrp="1"/>
          </p:cNvSpPr>
          <p:nvPr>
            <p:ph type="body" sz="quarter" idx="10"/>
          </p:nvPr>
        </p:nvSpPr>
        <p:spPr/>
        <p:txBody>
          <a:bodyPr/>
          <a:lstStyle/>
          <a:p>
            <a:r>
              <a:rPr lang="en-US" dirty="0"/>
              <a:t>Positioning Statements</a:t>
            </a:r>
          </a:p>
        </p:txBody>
      </p:sp>
    </p:spTree>
    <p:extLst>
      <p:ext uri="{BB962C8B-B14F-4D97-AF65-F5344CB8AC3E}">
        <p14:creationId xmlns:p14="http://schemas.microsoft.com/office/powerpoint/2010/main" val="3875052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66928" y="666750"/>
            <a:ext cx="4081272" cy="4191000"/>
          </a:xfrm>
        </p:spPr>
        <p:txBody>
          <a:bodyPr>
            <a:noAutofit/>
          </a:bodyPr>
          <a:lstStyle/>
          <a:p>
            <a:r>
              <a:rPr lang="en-US" sz="1200" b="0" i="1" dirty="0"/>
              <a:t>EnCase Enterprise is the market leading IT digital investigative tool. With Encase Enterprise IT users can discreetly, remotely and securely access multiple systems in order to preview and collect digital evidence in a forensically sound manner. </a:t>
            </a:r>
          </a:p>
          <a:p>
            <a:r>
              <a:rPr lang="en-US" sz="1200" dirty="0"/>
              <a:t>Target Customers:  IT Security</a:t>
            </a:r>
          </a:p>
          <a:p>
            <a:r>
              <a:rPr lang="en-US" sz="1200" dirty="0"/>
              <a:t>Pain Points:</a:t>
            </a:r>
          </a:p>
          <a:p>
            <a:pPr lvl="1">
              <a:spcBef>
                <a:spcPts val="300"/>
              </a:spcBef>
            </a:pPr>
            <a:r>
              <a:rPr lang="en-US" sz="1200" dirty="0"/>
              <a:t>An event has triggered the need to perform digital investigations of employee’s computer use. Events include HR violation (ex. sexual harassment, wrongful termination), termination investigation, insider theft (ex. credit card, intellectual property)</a:t>
            </a:r>
          </a:p>
          <a:p>
            <a:pPr lvl="1">
              <a:spcBef>
                <a:spcPts val="300"/>
              </a:spcBef>
            </a:pPr>
            <a:r>
              <a:rPr lang="en-US" sz="1200" dirty="0"/>
              <a:t>Want to control outside consultant costs by bringing investigations in house</a:t>
            </a:r>
          </a:p>
          <a:p>
            <a:pPr lvl="1">
              <a:spcBef>
                <a:spcPts val="300"/>
              </a:spcBef>
            </a:pPr>
            <a:r>
              <a:rPr lang="en-US" sz="1200" dirty="0"/>
              <a:t>Quickly respond to urgent requests</a:t>
            </a:r>
          </a:p>
          <a:p>
            <a:pPr lvl="1">
              <a:spcBef>
                <a:spcPts val="300"/>
              </a:spcBef>
            </a:pPr>
            <a:r>
              <a:rPr lang="en-US" sz="1200" dirty="0"/>
              <a:t>Protect highly sensitive information from external access</a:t>
            </a:r>
          </a:p>
        </p:txBody>
      </p:sp>
      <p:sp>
        <p:nvSpPr>
          <p:cNvPr id="6" name="Content Placeholder 5"/>
          <p:cNvSpPr>
            <a:spLocks noGrp="1"/>
          </p:cNvSpPr>
          <p:nvPr>
            <p:ph sz="half" idx="2"/>
          </p:nvPr>
        </p:nvSpPr>
        <p:spPr>
          <a:xfrm>
            <a:off x="4681728" y="666750"/>
            <a:ext cx="4157472" cy="4343400"/>
          </a:xfrm>
        </p:spPr>
        <p:txBody>
          <a:bodyPr>
            <a:normAutofit/>
          </a:bodyPr>
          <a:lstStyle/>
          <a:p>
            <a:pPr fontAlgn="ctr"/>
            <a:r>
              <a:rPr lang="en-US" sz="1300" dirty="0"/>
              <a:t>Use Cases: EnCase Enterprise is used to handle the preview or collection of data/evidence for any use including Internal HR investigations, internal computer misuse investigations, insider theft, fraud and autopsy after a cyber attack.</a:t>
            </a:r>
          </a:p>
          <a:p>
            <a:r>
              <a:rPr lang="en-US" sz="1300" dirty="0" err="1"/>
              <a:t>EnCase</a:t>
            </a:r>
            <a:r>
              <a:rPr lang="en-US" sz="1300" dirty="0"/>
              <a:t> Enterprise is an Enterprise Customers:</a:t>
            </a:r>
            <a:endParaRPr lang="en-US" dirty="0"/>
          </a:p>
          <a:p>
            <a:pPr lvl="1">
              <a:spcBef>
                <a:spcPts val="300"/>
              </a:spcBef>
            </a:pPr>
            <a:r>
              <a:rPr lang="en-US" sz="1050" b="1" dirty="0"/>
              <a:t>Easy and Effective</a:t>
            </a:r>
            <a:r>
              <a:rPr lang="en-US" sz="1050" dirty="0"/>
              <a:t>:  Easily  collect and analyze forensically sound data on remote machines in memory, running processes, open ports, logged-in users, on disk and in emails</a:t>
            </a:r>
          </a:p>
          <a:p>
            <a:pPr lvl="1">
              <a:spcBef>
                <a:spcPts val="300"/>
              </a:spcBef>
            </a:pPr>
            <a:r>
              <a:rPr lang="en-US" sz="1050" b="1" dirty="0"/>
              <a:t>Multi-Platform</a:t>
            </a:r>
            <a:r>
              <a:rPr lang="en-US" sz="1050" dirty="0"/>
              <a:t>:  Comprehensive collection for a heterogeneous world - across operating systems (Windows, Linux, Mac (OSX 10) as well as other UNIX Operating Systems), mobile devices (Android, Blackberry, iPhone)</a:t>
            </a:r>
          </a:p>
          <a:p>
            <a:pPr lvl="1">
              <a:spcBef>
                <a:spcPts val="300"/>
              </a:spcBef>
            </a:pPr>
            <a:r>
              <a:rPr lang="en-US" sz="1050" b="1" dirty="0"/>
              <a:t>Discreet and Secure</a:t>
            </a:r>
            <a:r>
              <a:rPr lang="en-US" sz="1050" dirty="0"/>
              <a:t>:  Secure centralized access management to endpoint (machines) with audit trail reports. Discreetly, perform digital investigations across multiple machines without disrupting business activity.  Even notify examiners when users have logged off or on the network in order to stop and restart examinations.</a:t>
            </a:r>
            <a:endParaRPr lang="en-US" sz="1200" dirty="0"/>
          </a:p>
          <a:p>
            <a:pPr lvl="1"/>
            <a:endParaRPr lang="en-US" sz="1300" dirty="0"/>
          </a:p>
          <a:p>
            <a:pPr lvl="1"/>
            <a:endParaRPr lang="en-US" sz="1300" dirty="0"/>
          </a:p>
          <a:p>
            <a:pPr lvl="1"/>
            <a:endParaRPr lang="en-US" sz="1300" dirty="0"/>
          </a:p>
          <a:p>
            <a:pPr lvl="1"/>
            <a:endParaRPr lang="en-US" sz="1300" dirty="0"/>
          </a:p>
        </p:txBody>
      </p:sp>
      <p:sp>
        <p:nvSpPr>
          <p:cNvPr id="2" name="Slide Number Placeholder 1"/>
          <p:cNvSpPr>
            <a:spLocks noGrp="1"/>
          </p:cNvSpPr>
          <p:nvPr>
            <p:ph type="sldNum" sz="quarter" idx="4"/>
          </p:nvPr>
        </p:nvSpPr>
        <p:spPr/>
        <p:txBody>
          <a:bodyPr/>
          <a:lstStyle/>
          <a:p>
            <a:r>
              <a:rPr lang="en-US"/>
              <a:t>Page </a:t>
            </a:r>
            <a:fld id="{B9AB1BC5-8244-4997-9202-6D7E7DEA20BF}" type="slidenum">
              <a:rPr lang="en-US" smtClean="0"/>
              <a:pPr/>
              <a:t>4</a:t>
            </a:fld>
            <a:endParaRPr lang="en-US" dirty="0"/>
          </a:p>
        </p:txBody>
      </p:sp>
      <p:sp>
        <p:nvSpPr>
          <p:cNvPr id="5" name="Title 4"/>
          <p:cNvSpPr>
            <a:spLocks noGrp="1"/>
          </p:cNvSpPr>
          <p:nvPr>
            <p:ph type="title"/>
          </p:nvPr>
        </p:nvSpPr>
        <p:spPr/>
        <p:txBody>
          <a:bodyPr/>
          <a:lstStyle/>
          <a:p>
            <a:r>
              <a:rPr lang="en-US" sz="2000" dirty="0"/>
              <a:t>Positioning for EnCase ® Enterprise</a:t>
            </a:r>
          </a:p>
        </p:txBody>
      </p:sp>
    </p:spTree>
    <p:extLst>
      <p:ext uri="{BB962C8B-B14F-4D97-AF65-F5344CB8AC3E}">
        <p14:creationId xmlns:p14="http://schemas.microsoft.com/office/powerpoint/2010/main" val="3760991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5</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2672873703"/>
              </p:ext>
            </p:extLst>
          </p:nvPr>
        </p:nvGraphicFramePr>
        <p:xfrm>
          <a:off x="304800" y="644603"/>
          <a:ext cx="8610600" cy="4136947"/>
        </p:xfrm>
        <a:graphic>
          <a:graphicData uri="http://schemas.openxmlformats.org/drawingml/2006/table">
            <a:tbl>
              <a:tblPr firstRow="1" bandRow="1">
                <a:tableStyleId>{BC89EF96-8CEA-46FF-86C4-4CE0E7609802}</a:tableStyleId>
              </a:tblPr>
              <a:tblGrid>
                <a:gridCol w="2428631">
                  <a:extLst>
                    <a:ext uri="{9D8B030D-6E8A-4147-A177-3AD203B41FA5}">
                      <a16:colId xmlns:a16="http://schemas.microsoft.com/office/drawing/2014/main" val="20000"/>
                    </a:ext>
                  </a:extLst>
                </a:gridCol>
                <a:gridCol w="6181969">
                  <a:extLst>
                    <a:ext uri="{9D8B030D-6E8A-4147-A177-3AD203B41FA5}">
                      <a16:colId xmlns:a16="http://schemas.microsoft.com/office/drawing/2014/main" val="20001"/>
                    </a:ext>
                  </a:extLst>
                </a:gridCol>
              </a:tblGrid>
              <a:tr h="387907">
                <a:tc>
                  <a:txBody>
                    <a:bodyPr/>
                    <a:lstStyle/>
                    <a:p>
                      <a:pPr algn="ctr"/>
                      <a:r>
                        <a:rPr lang="en-US" sz="1400" dirty="0">
                          <a:solidFill>
                            <a:schemeClr val="bg1"/>
                          </a:solidFill>
                        </a:rPr>
                        <a:t>EnCase Enterprise</a:t>
                      </a:r>
                    </a:p>
                  </a:txBody>
                  <a:tcPr>
                    <a:solidFill>
                      <a:schemeClr val="tx1"/>
                    </a:solidFill>
                  </a:tcPr>
                </a:tc>
                <a:tc>
                  <a:txBody>
                    <a:bodyPr/>
                    <a:lstStyle/>
                    <a:p>
                      <a:pPr algn="ctr"/>
                      <a:r>
                        <a:rPr lang="en-US" sz="1400" dirty="0">
                          <a:solidFill>
                            <a:schemeClr val="bg1"/>
                          </a:solidFill>
                        </a:rPr>
                        <a:t>Benefits</a:t>
                      </a:r>
                    </a:p>
                  </a:txBody>
                  <a:tcPr>
                    <a:solidFill>
                      <a:schemeClr val="tx1"/>
                    </a:solidFill>
                  </a:tcPr>
                </a:tc>
                <a:extLst>
                  <a:ext uri="{0D108BD9-81ED-4DB2-BD59-A6C34878D82A}">
                    <a16:rowId xmlns:a16="http://schemas.microsoft.com/office/drawing/2014/main" val="10000"/>
                  </a:ext>
                </a:extLst>
              </a:tr>
              <a:tr h="119149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HR Investigation – Sexual Harassment</a:t>
                      </a:r>
                    </a:p>
                  </a:txBody>
                  <a:tcPr anchor="ctr"/>
                </a:tc>
                <a:tc>
                  <a:txBody>
                    <a:bodyPr/>
                    <a:lstStyle/>
                    <a:p>
                      <a:pPr marL="295275" lvl="1" indent="-171450">
                        <a:buFont typeface="Arial" panose="020B0604020202020204" pitchFamily="34" charset="0"/>
                        <a:buChar char="•"/>
                      </a:pPr>
                      <a:r>
                        <a:rPr lang="en-US" sz="1200" dirty="0"/>
                        <a:t>Perform investigation</a:t>
                      </a:r>
                      <a:r>
                        <a:rPr lang="en-US" sz="1200" baseline="0" dirty="0"/>
                        <a:t> with internal IT and HR resources thereby eliminating costly outside digital forensic investigative services</a:t>
                      </a:r>
                      <a:endParaRPr lang="en-US" sz="1200" dirty="0"/>
                    </a:p>
                    <a:p>
                      <a:pPr marL="295275" lvl="1" indent="-171450">
                        <a:buFont typeface="Arial" panose="020B0604020202020204" pitchFamily="34" charset="0"/>
                        <a:buChar char="•"/>
                      </a:pPr>
                      <a:r>
                        <a:rPr lang="en-US" sz="1200" dirty="0"/>
                        <a:t>Preview and search target machines  remotely in order to quickly locate and preserve evidence </a:t>
                      </a:r>
                    </a:p>
                    <a:p>
                      <a:pPr marL="295275" lvl="1" indent="-171450">
                        <a:buFont typeface="Arial" panose="020B0604020202020204" pitchFamily="34" charset="0"/>
                        <a:buChar char="•"/>
                      </a:pPr>
                      <a:r>
                        <a:rPr lang="en-US" sz="1200" baseline="0" dirty="0"/>
                        <a:t>Handle collection of data in a forensically sound manner without business disruption</a:t>
                      </a:r>
                      <a:endParaRPr lang="en-US" sz="1200" dirty="0"/>
                    </a:p>
                    <a:p>
                      <a:pPr marL="295275" lvl="1" indent="-171450">
                        <a:buFont typeface="Arial" panose="020B0604020202020204" pitchFamily="34" charset="0"/>
                        <a:buChar char="•"/>
                      </a:pPr>
                      <a:r>
                        <a:rPr lang="en-US" sz="1200" dirty="0"/>
                        <a:t>Handle examinations discreetly so that critical evidence is not deleted or otherwise “spoiled” by the suspect or victim</a:t>
                      </a:r>
                    </a:p>
                  </a:txBody>
                  <a:tcPr anchor="ctr"/>
                </a:tc>
                <a:extLst>
                  <a:ext uri="{0D108BD9-81ED-4DB2-BD59-A6C34878D82A}">
                    <a16:rowId xmlns:a16="http://schemas.microsoft.com/office/drawing/2014/main" val="10001"/>
                  </a:ext>
                </a:extLst>
              </a:tr>
              <a:tr h="1011395">
                <a:tc>
                  <a:txBody>
                    <a:bodyPr/>
                    <a:lstStyle/>
                    <a:p>
                      <a:pPr algn="ctr"/>
                      <a:r>
                        <a:rPr lang="en-US" sz="1400" dirty="0"/>
                        <a:t>Insider Theft</a:t>
                      </a:r>
                    </a:p>
                  </a:txBody>
                  <a:tcPr anchor="ctr"/>
                </a:tc>
                <a:tc>
                  <a:txBody>
                    <a:bodyPr/>
                    <a:lstStyle/>
                    <a:p>
                      <a:pPr marL="295275" lvl="1" indent="-171450">
                        <a:buFont typeface="Arial" panose="020B0604020202020204" pitchFamily="34" charset="0"/>
                        <a:buChar char="•"/>
                      </a:pPr>
                      <a:r>
                        <a:rPr lang="en-US" sz="1200" dirty="0"/>
                        <a:t>Protect</a:t>
                      </a:r>
                      <a:r>
                        <a:rPr lang="en-US" sz="1200" baseline="0" dirty="0"/>
                        <a:t> company data and intellectual property by monitoring critical company assets and employee access to those assets</a:t>
                      </a:r>
                      <a:endParaRPr lang="en-US" sz="1200" dirty="0"/>
                    </a:p>
                    <a:p>
                      <a:pPr marL="295275" lvl="1" indent="-171450">
                        <a:buFont typeface="Arial" panose="020B0604020202020204" pitchFamily="34" charset="0"/>
                        <a:buChar char="•"/>
                      </a:pPr>
                      <a:r>
                        <a:rPr lang="en-US" sz="1200" dirty="0"/>
                        <a:t>Investigate insider</a:t>
                      </a:r>
                      <a:r>
                        <a:rPr lang="en-US" sz="1200" baseline="0" dirty="0"/>
                        <a:t> theft incidents remotely and discreetly in order to trace the movement of company assets and identify suspects </a:t>
                      </a:r>
                      <a:endParaRPr lang="en-US" sz="1200" dirty="0"/>
                    </a:p>
                    <a:p>
                      <a:pPr marL="295275" lvl="1" indent="-171450">
                        <a:buFont typeface="Arial" panose="020B0604020202020204" pitchFamily="34" charset="0"/>
                        <a:buChar char="•"/>
                      </a:pPr>
                      <a:r>
                        <a:rPr lang="en-US" sz="1200" dirty="0"/>
                        <a:t>Perform searches of multiple</a:t>
                      </a:r>
                      <a:r>
                        <a:rPr lang="en-US" sz="1200" baseline="0" dirty="0"/>
                        <a:t> employee systems simultaneously to identify suspicious activity or unidentified access to critical systems and data</a:t>
                      </a:r>
                      <a:endParaRPr lang="en-US" sz="1200" dirty="0"/>
                    </a:p>
                  </a:txBody>
                  <a:tcPr anchor="ctr"/>
                </a:tc>
                <a:extLst>
                  <a:ext uri="{0D108BD9-81ED-4DB2-BD59-A6C34878D82A}">
                    <a16:rowId xmlns:a16="http://schemas.microsoft.com/office/drawing/2014/main" val="10002"/>
                  </a:ext>
                </a:extLst>
              </a:tr>
              <a:tr h="1005840">
                <a:tc>
                  <a:txBody>
                    <a:bodyPr/>
                    <a:lstStyle/>
                    <a:p>
                      <a:pPr lvl="0" algn="ctr"/>
                      <a:r>
                        <a:rPr lang="en-US" sz="1400" kern="1200" dirty="0">
                          <a:solidFill>
                            <a:schemeClr val="tx1"/>
                          </a:solidFill>
                          <a:effectLst/>
                          <a:latin typeface="+mn-lt"/>
                          <a:ea typeface="+mn-ea"/>
                          <a:cs typeface="+mn-cs"/>
                        </a:rPr>
                        <a:t>Computer Misuse</a:t>
                      </a:r>
                    </a:p>
                  </a:txBody>
                  <a:tcPr anchor="ctr"/>
                </a:tc>
                <a:tc>
                  <a:txBody>
                    <a:bodyPr/>
                    <a:lstStyle/>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Monitor open</a:t>
                      </a:r>
                      <a:r>
                        <a:rPr lang="en-US" sz="1200" baseline="0" dirty="0"/>
                        <a:t> ports, running processes, and network access to defend against improper use of company equipment and assets.</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Investigate</a:t>
                      </a:r>
                      <a:r>
                        <a:rPr lang="en-US" sz="1200" baseline="0" dirty="0"/>
                        <a:t> suspected computer misuse incidents remotely and discreetly in order to quickly understand the scope and nature of the misuse.</a:t>
                      </a:r>
                      <a:endParaRPr lang="en-US" sz="1200" dirty="0"/>
                    </a:p>
                    <a:p>
                      <a:pPr marL="295275" lvl="1" indent="-171450">
                        <a:buFont typeface="Arial" panose="020B0604020202020204" pitchFamily="34" charset="0"/>
                        <a:buChar char="•"/>
                      </a:pPr>
                      <a:r>
                        <a:rPr lang="en-US" sz="1200" dirty="0"/>
                        <a:t>Perform searches of multiple</a:t>
                      </a:r>
                      <a:r>
                        <a:rPr lang="en-US" sz="1200" baseline="0" dirty="0"/>
                        <a:t> employee systems simultaneously to identify suspicious activity and stop prohibited use of company assets</a:t>
                      </a:r>
                      <a:endParaRPr lang="en-US" sz="1200" dirty="0"/>
                    </a:p>
                  </a:txBody>
                  <a:tcPr anchor="ctr"/>
                </a:tc>
                <a:extLst>
                  <a:ext uri="{0D108BD9-81ED-4DB2-BD59-A6C34878D82A}">
                    <a16:rowId xmlns:a16="http://schemas.microsoft.com/office/drawing/2014/main" val="10003"/>
                  </a:ext>
                </a:extLst>
              </a:tr>
            </a:tbl>
          </a:graphicData>
        </a:graphic>
      </p:graphicFrame>
      <p:sp>
        <p:nvSpPr>
          <p:cNvPr id="5" name="Title 4"/>
          <p:cNvSpPr>
            <a:spLocks noGrp="1"/>
          </p:cNvSpPr>
          <p:nvPr>
            <p:ph type="title"/>
          </p:nvPr>
        </p:nvSpPr>
        <p:spPr/>
        <p:txBody>
          <a:bodyPr/>
          <a:lstStyle/>
          <a:p>
            <a:r>
              <a:rPr lang="en-US" dirty="0"/>
              <a:t>EnCase Enterprise Use Cases &amp; Benefits</a:t>
            </a:r>
          </a:p>
        </p:txBody>
      </p:sp>
    </p:spTree>
    <p:extLst>
      <p:ext uri="{BB962C8B-B14F-4D97-AF65-F5344CB8AC3E}">
        <p14:creationId xmlns:p14="http://schemas.microsoft.com/office/powerpoint/2010/main" val="159154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r>
              <a:rPr lang="en-US"/>
              <a:t>Page </a:t>
            </a:r>
            <a:fld id="{B9AB1BC5-8244-4997-9202-6D7E7DEA20BF}" type="slidenum">
              <a:rPr lang="en-US" smtClean="0"/>
              <a:pPr/>
              <a:t>6</a:t>
            </a:fld>
            <a:endParaRPr lang="en-US" dirty="0"/>
          </a:p>
        </p:txBody>
      </p:sp>
      <p:graphicFrame>
        <p:nvGraphicFramePr>
          <p:cNvPr id="5" name="Content Placeholder 4"/>
          <p:cNvGraphicFramePr>
            <a:graphicFrameLocks noGrp="1"/>
          </p:cNvGraphicFramePr>
          <p:nvPr>
            <p:ph sz="quarter" idx="12"/>
            <p:extLst>
              <p:ext uri="{D42A27DB-BD31-4B8C-83A1-F6EECF244321}">
                <p14:modId xmlns:p14="http://schemas.microsoft.com/office/powerpoint/2010/main" val="2578057531"/>
              </p:ext>
            </p:extLst>
          </p:nvPr>
        </p:nvGraphicFramePr>
        <p:xfrm>
          <a:off x="228599" y="742949"/>
          <a:ext cx="8763000" cy="3825241"/>
        </p:xfrm>
        <a:graphic>
          <a:graphicData uri="http://schemas.openxmlformats.org/drawingml/2006/table">
            <a:tbl>
              <a:tblPr firstRow="1" firstCol="1" bandRow="1"/>
              <a:tblGrid>
                <a:gridCol w="4381500">
                  <a:extLst>
                    <a:ext uri="{9D8B030D-6E8A-4147-A177-3AD203B41FA5}">
                      <a16:colId xmlns:a16="http://schemas.microsoft.com/office/drawing/2014/main" val="20000"/>
                    </a:ext>
                  </a:extLst>
                </a:gridCol>
                <a:gridCol w="4381500">
                  <a:extLst>
                    <a:ext uri="{9D8B030D-6E8A-4147-A177-3AD203B41FA5}">
                      <a16:colId xmlns:a16="http://schemas.microsoft.com/office/drawing/2014/main" val="20001"/>
                    </a:ext>
                  </a:extLst>
                </a:gridCol>
              </a:tblGrid>
              <a:tr h="357142">
                <a:tc>
                  <a:txBody>
                    <a:bodyPr/>
                    <a:lstStyle/>
                    <a:p>
                      <a:pPr marL="0" marR="0">
                        <a:spcBef>
                          <a:spcPts val="0"/>
                        </a:spcBef>
                        <a:spcAft>
                          <a:spcPts val="0"/>
                        </a:spcAft>
                      </a:pPr>
                      <a:r>
                        <a:rPr lang="en-US" sz="1100" b="1" dirty="0" err="1">
                          <a:effectLst/>
                          <a:latin typeface="Calibri"/>
                          <a:ea typeface="Calibri"/>
                          <a:cs typeface="Times New Roman"/>
                        </a:rPr>
                        <a:t>EnCase</a:t>
                      </a:r>
                      <a:r>
                        <a:rPr lang="en-US" sz="1100" b="1" dirty="0">
                          <a:effectLst/>
                          <a:latin typeface="Calibri"/>
                          <a:ea typeface="Calibri"/>
                          <a:cs typeface="Times New Roman"/>
                        </a:rPr>
                        <a:t> Forensic</a:t>
                      </a:r>
                      <a:endParaRPr lang="en-US" sz="700" dirty="0">
                        <a:effectLst/>
                        <a:latin typeface="Calibri"/>
                        <a:ea typeface="Calibri"/>
                        <a:cs typeface="Times New Roman"/>
                      </a:endParaRPr>
                    </a:p>
                  </a:txBody>
                  <a:tcPr marL="40981" marR="409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1100" b="1">
                          <a:effectLst/>
                          <a:latin typeface="Calibri"/>
                          <a:ea typeface="Calibri"/>
                          <a:cs typeface="Times New Roman"/>
                        </a:rPr>
                        <a:t>EnCase Enterprise</a:t>
                      </a:r>
                      <a:endParaRPr lang="en-US" sz="700">
                        <a:effectLst/>
                        <a:latin typeface="Calibri"/>
                        <a:ea typeface="Calibri"/>
                        <a:cs typeface="Times New Roman"/>
                      </a:endParaRPr>
                    </a:p>
                    <a:p>
                      <a:pPr marL="0" marR="0">
                        <a:spcBef>
                          <a:spcPts val="0"/>
                        </a:spcBef>
                        <a:spcAft>
                          <a:spcPts val="0"/>
                        </a:spcAft>
                      </a:pPr>
                      <a:r>
                        <a:rPr lang="en-US" sz="1100" b="1">
                          <a:effectLst/>
                          <a:latin typeface="Calibri"/>
                          <a:ea typeface="Calibri"/>
                          <a:cs typeface="Times New Roman"/>
                        </a:rPr>
                        <a:t> </a:t>
                      </a:r>
                      <a:endParaRPr lang="en-US" sz="700">
                        <a:effectLst/>
                        <a:latin typeface="Calibri"/>
                        <a:ea typeface="Calibri"/>
                        <a:cs typeface="Times New Roman"/>
                      </a:endParaRPr>
                    </a:p>
                  </a:txBody>
                  <a:tcPr marL="40981" marR="409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1090659">
                <a:tc>
                  <a:txBody>
                    <a:bodyPr/>
                    <a:lstStyle/>
                    <a:p>
                      <a:pPr marL="0" marR="0">
                        <a:spcBef>
                          <a:spcPts val="0"/>
                        </a:spcBef>
                        <a:spcAft>
                          <a:spcPts val="0"/>
                        </a:spcAft>
                      </a:pPr>
                      <a:r>
                        <a:rPr lang="en-US" sz="900" b="1" dirty="0">
                          <a:effectLst/>
                          <a:latin typeface="Calibri"/>
                          <a:ea typeface="Calibri"/>
                          <a:cs typeface="Times New Roman"/>
                        </a:rPr>
                        <a:t>Forensic Customer Needs</a:t>
                      </a:r>
                      <a:endParaRPr lang="en-US" sz="900" dirty="0">
                        <a:effectLst/>
                        <a:latin typeface="Calibri"/>
                        <a:ea typeface="Calibri"/>
                        <a:cs typeface="Times New Roman"/>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900" dirty="0">
                          <a:effectLst/>
                          <a:latin typeface="+mn-lt"/>
                          <a:ea typeface="Calibri"/>
                          <a:cs typeface="Times New Roman"/>
                        </a:rPr>
                        <a:t>Perform forensically sound investigations using technology that uncovers the most potential evidence</a:t>
                      </a:r>
                    </a:p>
                    <a:p>
                      <a:pPr marL="342900" marR="0" lvl="0" indent="-342900">
                        <a:spcBef>
                          <a:spcPts val="0"/>
                        </a:spcBef>
                        <a:spcAft>
                          <a:spcPts val="0"/>
                        </a:spcAft>
                        <a:buFont typeface="+mj-lt"/>
                        <a:buAutoNum type="arabicPeriod"/>
                      </a:pPr>
                      <a:r>
                        <a:rPr lang="en-US" sz="900" dirty="0">
                          <a:solidFill>
                            <a:schemeClr val="tx1"/>
                          </a:solidFill>
                          <a:effectLst/>
                          <a:latin typeface="Calibri"/>
                          <a:ea typeface="Calibri"/>
                          <a:cs typeface="Times New Roman"/>
                        </a:rPr>
                        <a:t>Collect data from a variety of devices and technologies</a:t>
                      </a:r>
                    </a:p>
                    <a:p>
                      <a:pPr marL="342900" marR="0" lvl="0" indent="-342900">
                        <a:spcBef>
                          <a:spcPts val="0"/>
                        </a:spcBef>
                        <a:spcAft>
                          <a:spcPts val="0"/>
                        </a:spcAft>
                        <a:buFont typeface="+mj-lt"/>
                        <a:buAutoNum type="arabicPeriod"/>
                      </a:pPr>
                      <a:r>
                        <a:rPr lang="en-US" sz="900" kern="1200" dirty="0">
                          <a:solidFill>
                            <a:schemeClr val="tx1"/>
                          </a:solidFill>
                          <a:effectLst/>
                          <a:latin typeface="+mn-lt"/>
                          <a:ea typeface="Calibri"/>
                          <a:cs typeface="Times New Roman"/>
                        </a:rPr>
                        <a:t>Extensive search capability for evidence that  including that which has been purposely deleted or hidden </a:t>
                      </a:r>
                    </a:p>
                    <a:p>
                      <a:pPr marL="342900" marR="0" lvl="0" indent="-342900">
                        <a:spcBef>
                          <a:spcPts val="0"/>
                        </a:spcBef>
                        <a:spcAft>
                          <a:spcPts val="0"/>
                        </a:spcAft>
                        <a:buFont typeface="+mj-lt"/>
                        <a:buAutoNum type="arabicPeriod"/>
                      </a:pPr>
                      <a:r>
                        <a:rPr lang="en-US" sz="900" kern="1200" dirty="0">
                          <a:solidFill>
                            <a:schemeClr val="tx1"/>
                          </a:solidFill>
                          <a:effectLst/>
                          <a:latin typeface="+mn-lt"/>
                          <a:ea typeface="Calibri"/>
                          <a:cs typeface="Times New Roman"/>
                        </a:rPr>
                        <a:t>Adaptable to the examination case requirements for each case </a:t>
                      </a:r>
                      <a:endParaRPr lang="en-US" sz="900" dirty="0">
                        <a:effectLst/>
                        <a:latin typeface="Calibri"/>
                        <a:ea typeface="Calibri"/>
                        <a:cs typeface="Times New Roman"/>
                      </a:endParaRPr>
                    </a:p>
                    <a:p>
                      <a:pPr marL="0" marR="0">
                        <a:spcBef>
                          <a:spcPts val="0"/>
                        </a:spcBef>
                        <a:spcAft>
                          <a:spcPts val="0"/>
                        </a:spcAft>
                      </a:pPr>
                      <a:r>
                        <a:rPr lang="en-US" sz="900" dirty="0">
                          <a:effectLst/>
                          <a:latin typeface="Calibri"/>
                          <a:ea typeface="Calibri"/>
                          <a:cs typeface="Times New Roman"/>
                        </a:rPr>
                        <a:t> </a:t>
                      </a:r>
                    </a:p>
                  </a:txBody>
                  <a:tcPr marL="40981" marR="409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effectLst/>
                          <a:latin typeface="Calibri"/>
                          <a:ea typeface="Calibri"/>
                          <a:cs typeface="Times New Roman"/>
                        </a:rPr>
                        <a:t>Enterprise Customer Needs</a:t>
                      </a:r>
                      <a:endParaRPr lang="en-US" sz="900" dirty="0">
                        <a:effectLst/>
                        <a:latin typeface="Calibri"/>
                        <a:ea typeface="Calibri"/>
                        <a:cs typeface="Times New Roman"/>
                      </a:endParaRPr>
                    </a:p>
                    <a:p>
                      <a:pPr marL="342900" marR="0" lvl="0" indent="-342900">
                        <a:spcBef>
                          <a:spcPts val="0"/>
                        </a:spcBef>
                        <a:spcAft>
                          <a:spcPts val="0"/>
                        </a:spcAft>
                        <a:buFont typeface="+mj-lt"/>
                        <a:buAutoNum type="arabicPeriod"/>
                      </a:pPr>
                      <a:r>
                        <a:rPr lang="en-US" sz="900" dirty="0">
                          <a:effectLst/>
                          <a:latin typeface="Calibri"/>
                          <a:ea typeface="Calibri"/>
                          <a:cs typeface="Times New Roman"/>
                        </a:rPr>
                        <a:t>Reduce costs of</a:t>
                      </a:r>
                      <a:r>
                        <a:rPr lang="en-US" sz="900" baseline="0" dirty="0">
                          <a:effectLst/>
                          <a:latin typeface="Calibri"/>
                          <a:ea typeface="Calibri"/>
                          <a:cs typeface="Times New Roman"/>
                        </a:rPr>
                        <a:t> external investigative consultants b</a:t>
                      </a:r>
                      <a:r>
                        <a:rPr lang="en-US" sz="900" dirty="0">
                          <a:effectLst/>
                          <a:latin typeface="Calibri"/>
                          <a:ea typeface="Calibri"/>
                          <a:cs typeface="Times New Roman"/>
                        </a:rPr>
                        <a:t>y bringing internal investigations in-house</a:t>
                      </a:r>
                    </a:p>
                    <a:p>
                      <a:pPr marL="342900" marR="0" lvl="0" indent="-342900">
                        <a:spcBef>
                          <a:spcPts val="0"/>
                        </a:spcBef>
                        <a:spcAft>
                          <a:spcPts val="0"/>
                        </a:spcAft>
                        <a:buFont typeface="+mj-lt"/>
                        <a:buAutoNum type="arabicPeriod"/>
                      </a:pPr>
                      <a:r>
                        <a:rPr lang="en-US" sz="900" dirty="0">
                          <a:effectLst/>
                          <a:latin typeface="Calibri"/>
                          <a:ea typeface="Calibri"/>
                          <a:cs typeface="Times New Roman"/>
                        </a:rPr>
                        <a:t>Reduce</a:t>
                      </a:r>
                      <a:r>
                        <a:rPr lang="en-US" sz="900" baseline="0" dirty="0">
                          <a:effectLst/>
                          <a:latin typeface="Calibri"/>
                          <a:ea typeface="Calibri"/>
                          <a:cs typeface="Times New Roman"/>
                        </a:rPr>
                        <a:t> travel costs and business disruptions by being able to perform investigations remotely</a:t>
                      </a:r>
                    </a:p>
                    <a:p>
                      <a:pPr marL="342900" marR="0" lvl="0" indent="-342900">
                        <a:spcBef>
                          <a:spcPts val="0"/>
                        </a:spcBef>
                        <a:spcAft>
                          <a:spcPts val="0"/>
                        </a:spcAft>
                        <a:buFont typeface="+mj-lt"/>
                        <a:buAutoNum type="arabicPeriod"/>
                      </a:pPr>
                      <a:r>
                        <a:rPr lang="en-US" sz="900" dirty="0">
                          <a:effectLst/>
                          <a:latin typeface="Calibri"/>
                          <a:ea typeface="Calibri"/>
                          <a:cs typeface="Times New Roman"/>
                        </a:rPr>
                        <a:t>Maintain</a:t>
                      </a:r>
                      <a:r>
                        <a:rPr lang="en-US" sz="900" baseline="0" dirty="0">
                          <a:effectLst/>
                          <a:latin typeface="Calibri"/>
                          <a:ea typeface="Calibri"/>
                          <a:cs typeface="Times New Roman"/>
                        </a:rPr>
                        <a:t> security by controlling who can perform investigations</a:t>
                      </a:r>
                      <a:endParaRPr lang="en-US" sz="900" dirty="0">
                        <a:effectLst/>
                        <a:latin typeface="Calibri"/>
                        <a:ea typeface="Calibri"/>
                        <a:cs typeface="Times New Roman"/>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900" dirty="0">
                          <a:effectLst/>
                          <a:latin typeface="Calibri"/>
                          <a:ea typeface="Calibri"/>
                          <a:cs typeface="Times New Roman"/>
                        </a:rPr>
                        <a:t>Expedite investigations by being</a:t>
                      </a:r>
                      <a:r>
                        <a:rPr lang="en-US" sz="900" baseline="0" dirty="0">
                          <a:effectLst/>
                          <a:latin typeface="Calibri"/>
                          <a:ea typeface="Calibri"/>
                          <a:cs typeface="Times New Roman"/>
                        </a:rPr>
                        <a:t> able to </a:t>
                      </a:r>
                      <a:r>
                        <a:rPr lang="en-US" sz="900" dirty="0">
                          <a:effectLst/>
                          <a:latin typeface="+mn-lt"/>
                          <a:ea typeface="Calibri"/>
                          <a:cs typeface="Times New Roman"/>
                        </a:rPr>
                        <a:t>search multiple machines</a:t>
                      </a:r>
                      <a:endParaRPr lang="en-US" sz="900" dirty="0">
                        <a:effectLst/>
                        <a:latin typeface="Calibri"/>
                        <a:ea typeface="Calibri"/>
                        <a:cs typeface="Times New Roman"/>
                      </a:endParaRPr>
                    </a:p>
                    <a:p>
                      <a:pPr marL="342900" marR="0" lvl="0" indent="-342900">
                        <a:spcBef>
                          <a:spcPts val="0"/>
                        </a:spcBef>
                        <a:spcAft>
                          <a:spcPts val="0"/>
                        </a:spcAft>
                        <a:buFont typeface="+mj-lt"/>
                        <a:buAutoNum type="arabicPeriod"/>
                      </a:pPr>
                      <a:r>
                        <a:rPr lang="en-US" sz="900" dirty="0">
                          <a:effectLst/>
                          <a:latin typeface="Calibri"/>
                          <a:ea typeface="Calibri"/>
                          <a:cs typeface="Times New Roman"/>
                        </a:rPr>
                        <a:t>Perform deep analysis of potential misuse</a:t>
                      </a:r>
                      <a:r>
                        <a:rPr lang="en-US" sz="900" baseline="0" dirty="0">
                          <a:effectLst/>
                          <a:latin typeface="Calibri"/>
                          <a:ea typeface="Calibri"/>
                          <a:cs typeface="Times New Roman"/>
                        </a:rPr>
                        <a:t> on employee assigned equipment </a:t>
                      </a:r>
                      <a:endParaRPr lang="en-US" sz="900" dirty="0">
                        <a:effectLst/>
                        <a:latin typeface="Calibri"/>
                        <a:ea typeface="Calibri"/>
                        <a:cs typeface="Times New Roman"/>
                      </a:endParaRPr>
                    </a:p>
                  </a:txBody>
                  <a:tcPr marL="40981" marR="409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563099">
                <a:tc>
                  <a:txBody>
                    <a:bodyPr/>
                    <a:lstStyle/>
                    <a:p>
                      <a:pPr marL="0" marR="0">
                        <a:spcBef>
                          <a:spcPts val="0"/>
                        </a:spcBef>
                        <a:spcAft>
                          <a:spcPts val="0"/>
                        </a:spcAft>
                      </a:pPr>
                      <a:r>
                        <a:rPr lang="en-US" sz="900" b="1" dirty="0">
                          <a:effectLst/>
                          <a:latin typeface="Calibri"/>
                          <a:ea typeface="Calibri"/>
                          <a:cs typeface="Times New Roman"/>
                        </a:rPr>
                        <a:t>Forensic Capabilities</a:t>
                      </a:r>
                      <a:endParaRPr lang="en-US" sz="900" dirty="0">
                        <a:effectLst/>
                        <a:latin typeface="Calibri"/>
                        <a:ea typeface="Calibri"/>
                        <a:cs typeface="Times New Roman"/>
                      </a:endParaRPr>
                    </a:p>
                    <a:p>
                      <a:pPr marL="342900" marR="0" lvl="0" indent="-342900">
                        <a:spcBef>
                          <a:spcPts val="0"/>
                        </a:spcBef>
                        <a:spcAft>
                          <a:spcPts val="0"/>
                        </a:spcAft>
                        <a:buFont typeface="+mj-lt"/>
                        <a:buAutoNum type="arabicPeriod"/>
                      </a:pPr>
                      <a:r>
                        <a:rPr lang="en-US" sz="900" dirty="0">
                          <a:effectLst/>
                          <a:latin typeface="Calibri"/>
                          <a:ea typeface="Calibri"/>
                          <a:cs typeface="Times New Roman"/>
                        </a:rPr>
                        <a:t>Seamlessly handles data collection from Smartphones, iPads, PC’s and MAC’s in a forensically sound manner</a:t>
                      </a:r>
                    </a:p>
                    <a:p>
                      <a:pPr marL="342900" marR="0" lvl="0" indent="-342900">
                        <a:spcBef>
                          <a:spcPts val="0"/>
                        </a:spcBef>
                        <a:spcAft>
                          <a:spcPts val="0"/>
                        </a:spcAft>
                        <a:buFont typeface="+mj-lt"/>
                        <a:buAutoNum type="arabicPeriod"/>
                      </a:pPr>
                      <a:r>
                        <a:rPr lang="en-US" sz="900" dirty="0">
                          <a:effectLst/>
                          <a:latin typeface="Calibri"/>
                          <a:ea typeface="Calibri"/>
                          <a:cs typeface="Times New Roman"/>
                        </a:rPr>
                        <a:t>Supports multiple file systems and allows investigators to perform disk level examinations in order to uncover the most evidence</a:t>
                      </a:r>
                    </a:p>
                    <a:p>
                      <a:pPr marL="342900" marR="0" lvl="0" indent="-342900">
                        <a:spcBef>
                          <a:spcPts val="0"/>
                        </a:spcBef>
                        <a:spcAft>
                          <a:spcPts val="0"/>
                        </a:spcAft>
                        <a:buFont typeface="+mj-lt"/>
                        <a:buAutoNum type="arabicPeriod"/>
                      </a:pPr>
                      <a:r>
                        <a:rPr lang="en-US" sz="900" dirty="0">
                          <a:effectLst/>
                          <a:latin typeface="Calibri"/>
                          <a:ea typeface="Calibri"/>
                          <a:cs typeface="Times New Roman"/>
                        </a:rPr>
                        <a:t>Keyword, Index, and GREP search functionality allowing for advanced searches</a:t>
                      </a:r>
                    </a:p>
                    <a:p>
                      <a:pPr marL="342900" marR="0" lvl="0" indent="-342900">
                        <a:spcBef>
                          <a:spcPts val="0"/>
                        </a:spcBef>
                        <a:spcAft>
                          <a:spcPts val="0"/>
                        </a:spcAft>
                        <a:buFont typeface="+mj-lt"/>
                        <a:buAutoNum type="arabicPeriod"/>
                      </a:pPr>
                      <a:r>
                        <a:rPr lang="en-US" sz="900" dirty="0">
                          <a:effectLst/>
                          <a:latin typeface="Calibri"/>
                          <a:ea typeface="Calibri"/>
                          <a:cs typeface="Times New Roman"/>
                        </a:rPr>
                        <a:t>Evidence processor, reporting templates, and case templates provide flexibility for investigators to handle the case according to their needs</a:t>
                      </a:r>
                    </a:p>
                    <a:p>
                      <a:pPr marL="342900" marR="0" lvl="0" indent="-342900">
                        <a:spcBef>
                          <a:spcPts val="0"/>
                        </a:spcBef>
                        <a:spcAft>
                          <a:spcPts val="0"/>
                        </a:spcAft>
                        <a:buFont typeface="+mj-lt"/>
                        <a:buAutoNum type="arabicPeriod"/>
                      </a:pPr>
                      <a:r>
                        <a:rPr lang="en-US" sz="900" dirty="0" err="1">
                          <a:effectLst/>
                          <a:latin typeface="Calibri"/>
                          <a:ea typeface="Calibri"/>
                          <a:cs typeface="Times New Roman"/>
                        </a:rPr>
                        <a:t>EnScripts</a:t>
                      </a:r>
                      <a:r>
                        <a:rPr lang="en-US" sz="900" dirty="0">
                          <a:effectLst/>
                          <a:latin typeface="Calibri"/>
                          <a:ea typeface="Calibri"/>
                          <a:cs typeface="Times New Roman"/>
                        </a:rPr>
                        <a:t> and Apps through App Central add functionality and efficiency to the standard Forensic product</a:t>
                      </a:r>
                    </a:p>
                  </a:txBody>
                  <a:tcPr marL="40981" marR="409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effectLst/>
                          <a:latin typeface="Calibri"/>
                          <a:ea typeface="Calibri"/>
                          <a:cs typeface="Times New Roman"/>
                        </a:rPr>
                        <a:t>Enterprise Capabilities</a:t>
                      </a:r>
                      <a:endParaRPr lang="en-US" sz="900" dirty="0">
                        <a:effectLst/>
                        <a:latin typeface="Calibri"/>
                        <a:ea typeface="Calibri"/>
                        <a:cs typeface="Times New Roman"/>
                      </a:endParaRPr>
                    </a:p>
                    <a:p>
                      <a:pPr marL="342900" marR="0" lvl="0" indent="-342900">
                        <a:spcBef>
                          <a:spcPts val="0"/>
                        </a:spcBef>
                        <a:spcAft>
                          <a:spcPts val="0"/>
                        </a:spcAft>
                        <a:buFont typeface="+mj-lt"/>
                        <a:buAutoNum type="arabicPeriod"/>
                      </a:pPr>
                      <a:r>
                        <a:rPr lang="en-US" sz="900" dirty="0">
                          <a:effectLst/>
                          <a:latin typeface="+mn-lt"/>
                          <a:ea typeface="Calibri"/>
                          <a:cs typeface="Times New Roman"/>
                        </a:rPr>
                        <a:t>Preview and collect data remotely in a forensically sound manner </a:t>
                      </a:r>
                    </a:p>
                    <a:p>
                      <a:pPr marL="342900" marR="0" lvl="0" indent="-342900">
                        <a:spcBef>
                          <a:spcPts val="0"/>
                        </a:spcBef>
                        <a:spcAft>
                          <a:spcPts val="0"/>
                        </a:spcAft>
                        <a:buFont typeface="+mj-lt"/>
                        <a:buAutoNum type="arabicPeriod"/>
                      </a:pPr>
                      <a:r>
                        <a:rPr lang="en-US" sz="900" dirty="0">
                          <a:effectLst/>
                          <a:latin typeface="+mn-lt"/>
                          <a:ea typeface="Calibri"/>
                          <a:cs typeface="Times New Roman"/>
                        </a:rPr>
                        <a:t>Discretely, perform digital investigations across multiple machines without disrupting business activity</a:t>
                      </a:r>
                    </a:p>
                    <a:p>
                      <a:pPr marL="342900" marR="0" lvl="0" indent="-342900">
                        <a:spcBef>
                          <a:spcPts val="0"/>
                        </a:spcBef>
                        <a:spcAft>
                          <a:spcPts val="0"/>
                        </a:spcAft>
                        <a:buFont typeface="+mj-lt"/>
                        <a:buAutoNum type="arabicPeriod"/>
                      </a:pPr>
                      <a:r>
                        <a:rPr lang="en-US" sz="900" dirty="0">
                          <a:effectLst/>
                          <a:latin typeface="+mn-lt"/>
                          <a:ea typeface="Calibri"/>
                          <a:cs typeface="Times New Roman"/>
                        </a:rPr>
                        <a:t>Efficiently collect and analyze evidence in memory, running processes, open ports, logged-in users, and on disk using Enterprise “Sweep” automation capability</a:t>
                      </a:r>
                    </a:p>
                    <a:p>
                      <a:pPr marL="342900" marR="0" lvl="0" indent="-342900">
                        <a:spcBef>
                          <a:spcPts val="0"/>
                        </a:spcBef>
                        <a:spcAft>
                          <a:spcPts val="0"/>
                        </a:spcAft>
                        <a:buFont typeface="+mj-lt"/>
                        <a:buAutoNum type="arabicPeriod"/>
                      </a:pPr>
                      <a:r>
                        <a:rPr lang="en-US" sz="900" dirty="0">
                          <a:effectLst/>
                          <a:latin typeface="+mn-lt"/>
                          <a:ea typeface="Calibri"/>
                          <a:cs typeface="Times New Roman"/>
                        </a:rPr>
                        <a:t>Secure centralized access management to endpoint (machines) with audit trail reports</a:t>
                      </a:r>
                    </a:p>
                    <a:p>
                      <a:pPr marL="342900" marR="0" lvl="0" indent="-342900">
                        <a:spcBef>
                          <a:spcPts val="0"/>
                        </a:spcBef>
                        <a:spcAft>
                          <a:spcPts val="0"/>
                        </a:spcAft>
                        <a:buFont typeface="+mj-lt"/>
                        <a:buAutoNum type="arabicPeriod"/>
                      </a:pPr>
                      <a:r>
                        <a:rPr lang="en-US" sz="900" dirty="0">
                          <a:effectLst/>
                          <a:latin typeface="+mn-lt"/>
                          <a:ea typeface="Calibri"/>
                          <a:cs typeface="Times New Roman"/>
                        </a:rPr>
                        <a:t>Notify examiners when users have logged off or on the network in order to stop and restart examinations using Enterprise “Check-in” Servlet</a:t>
                      </a:r>
                    </a:p>
                  </a:txBody>
                  <a:tcPr marL="40981" marR="409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83614">
                <a:tc gridSpan="2">
                  <a:txBody>
                    <a:bodyPr/>
                    <a:lstStyle/>
                    <a:p>
                      <a:pPr marL="0" marR="0">
                        <a:spcBef>
                          <a:spcPts val="0"/>
                        </a:spcBef>
                        <a:spcAft>
                          <a:spcPts val="0"/>
                        </a:spcAft>
                      </a:pPr>
                      <a:r>
                        <a:rPr lang="en-US" sz="900" b="1" dirty="0">
                          <a:effectLst/>
                          <a:latin typeface="Calibri"/>
                          <a:ea typeface="Calibri"/>
                          <a:cs typeface="Times New Roman"/>
                        </a:rPr>
                        <a:t>Differences between Enterprise and Forensic</a:t>
                      </a:r>
                      <a:endParaRPr lang="en-US" sz="900" dirty="0">
                        <a:effectLst/>
                        <a:latin typeface="Calibri"/>
                        <a:ea typeface="Calibri"/>
                        <a:cs typeface="Times New Roman"/>
                      </a:endParaRPr>
                    </a:p>
                    <a:p>
                      <a:pPr marL="342900" marR="0" lvl="0" indent="-342900">
                        <a:spcBef>
                          <a:spcPts val="0"/>
                        </a:spcBef>
                        <a:spcAft>
                          <a:spcPts val="0"/>
                        </a:spcAft>
                        <a:buFont typeface="+mj-lt"/>
                        <a:buAutoNum type="arabicPeriod"/>
                      </a:pPr>
                      <a:r>
                        <a:rPr lang="en-US" sz="900" dirty="0">
                          <a:effectLst/>
                          <a:latin typeface="Calibri"/>
                          <a:ea typeface="Times New Roman"/>
                          <a:cs typeface="Times New Roman"/>
                        </a:rPr>
                        <a:t>Enterprise can connect and search multiple machines while Forensic can connect to just one at a time.</a:t>
                      </a:r>
                      <a:endParaRPr lang="en-US" sz="900" dirty="0">
                        <a:effectLst/>
                        <a:latin typeface="Calibri"/>
                        <a:ea typeface="Calibri"/>
                        <a:cs typeface="Times New Roman"/>
                      </a:endParaRPr>
                    </a:p>
                    <a:p>
                      <a:pPr marL="342900" marR="0" lvl="0" indent="-342900">
                        <a:spcBef>
                          <a:spcPts val="0"/>
                        </a:spcBef>
                        <a:spcAft>
                          <a:spcPts val="0"/>
                        </a:spcAft>
                        <a:buFont typeface="+mj-lt"/>
                        <a:buAutoNum type="arabicPeriod"/>
                      </a:pPr>
                      <a:r>
                        <a:rPr lang="en-US" sz="900" dirty="0">
                          <a:effectLst/>
                          <a:latin typeface="Calibri"/>
                          <a:ea typeface="Times New Roman"/>
                          <a:cs typeface="Times New Roman"/>
                        </a:rPr>
                        <a:t>Enterprise has a feature called Sweep Enterprise that allows examiners to easily execute and manage searches across multiple machines.</a:t>
                      </a:r>
                      <a:endParaRPr lang="en-US" sz="900" dirty="0">
                        <a:effectLst/>
                        <a:latin typeface="Calibri"/>
                        <a:ea typeface="Calibri"/>
                        <a:cs typeface="Times New Roman"/>
                      </a:endParaRPr>
                    </a:p>
                    <a:p>
                      <a:pPr marL="342900" marR="0" lvl="0" indent="-342900">
                        <a:spcBef>
                          <a:spcPts val="0"/>
                        </a:spcBef>
                        <a:spcAft>
                          <a:spcPts val="0"/>
                        </a:spcAft>
                        <a:buFont typeface="+mj-lt"/>
                        <a:buAutoNum type="arabicPeriod"/>
                      </a:pPr>
                      <a:r>
                        <a:rPr lang="en-US" sz="900" dirty="0">
                          <a:effectLst/>
                          <a:latin typeface="Calibri"/>
                          <a:ea typeface="Times New Roman"/>
                          <a:cs typeface="Times New Roman"/>
                        </a:rPr>
                        <a:t>Enterprise requires authorizations</a:t>
                      </a:r>
                      <a:r>
                        <a:rPr lang="en-US" sz="900" baseline="0" dirty="0">
                          <a:effectLst/>
                          <a:latin typeface="Calibri"/>
                          <a:ea typeface="Times New Roman"/>
                          <a:cs typeface="Times New Roman"/>
                        </a:rPr>
                        <a:t> of investigators using </a:t>
                      </a:r>
                      <a:r>
                        <a:rPr lang="en-US" sz="900" dirty="0">
                          <a:effectLst/>
                          <a:latin typeface="Calibri"/>
                          <a:ea typeface="Times New Roman"/>
                          <a:cs typeface="Times New Roman"/>
                        </a:rPr>
                        <a:t>SAFE (server) so that investigator access and activities can be managed and recorded.</a:t>
                      </a:r>
                      <a:endParaRPr lang="en-US" sz="900" dirty="0">
                        <a:effectLst/>
                        <a:latin typeface="Calibri"/>
                        <a:ea typeface="Calibri"/>
                        <a:cs typeface="Times New Roman"/>
                      </a:endParaRPr>
                    </a:p>
                    <a:p>
                      <a:pPr marL="342900" marR="0" lvl="0" indent="-342900">
                        <a:spcBef>
                          <a:spcPts val="0"/>
                        </a:spcBef>
                        <a:spcAft>
                          <a:spcPts val="0"/>
                        </a:spcAft>
                        <a:buFont typeface="+mj-lt"/>
                        <a:buAutoNum type="arabicPeriod"/>
                      </a:pPr>
                      <a:r>
                        <a:rPr lang="en-US" sz="900" dirty="0">
                          <a:effectLst/>
                          <a:latin typeface="Calibri"/>
                          <a:ea typeface="Times New Roman"/>
                          <a:cs typeface="Times New Roman"/>
                        </a:rPr>
                        <a:t>Enterprise has Check-in Servlet’s which notifies examiners when users have logged off or on the network in </a:t>
                      </a:r>
                      <a:r>
                        <a:rPr lang="en-US" sz="800" dirty="0">
                          <a:effectLst/>
                          <a:latin typeface="Calibri"/>
                          <a:ea typeface="Times New Roman"/>
                          <a:cs typeface="Times New Roman"/>
                        </a:rPr>
                        <a:t>order to stop and restart examinations when the connection is restored.</a:t>
                      </a:r>
                      <a:endParaRPr lang="en-US" sz="800" dirty="0">
                        <a:effectLst/>
                        <a:latin typeface="Calibri"/>
                        <a:ea typeface="Calibri"/>
                        <a:cs typeface="Times New Roman"/>
                      </a:endParaRPr>
                    </a:p>
                    <a:p>
                      <a:pPr marL="0" marR="0">
                        <a:spcBef>
                          <a:spcPts val="0"/>
                        </a:spcBef>
                        <a:spcAft>
                          <a:spcPts val="0"/>
                        </a:spcAft>
                      </a:pPr>
                      <a:r>
                        <a:rPr lang="en-US" sz="800" dirty="0">
                          <a:effectLst/>
                          <a:latin typeface="Calibri"/>
                          <a:ea typeface="Calibri"/>
                          <a:cs typeface="Times New Roman"/>
                        </a:rPr>
                        <a:t> </a:t>
                      </a:r>
                    </a:p>
                  </a:txBody>
                  <a:tcPr marL="40981" marR="409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4" name="Title 3"/>
          <p:cNvSpPr>
            <a:spLocks noGrp="1"/>
          </p:cNvSpPr>
          <p:nvPr>
            <p:ph type="title"/>
          </p:nvPr>
        </p:nvSpPr>
        <p:spPr>
          <a:xfrm>
            <a:off x="0" y="133350"/>
            <a:ext cx="8229600" cy="285750"/>
          </a:xfrm>
        </p:spPr>
        <p:txBody>
          <a:bodyPr/>
          <a:lstStyle/>
          <a:p>
            <a:r>
              <a:rPr lang="en-US" dirty="0"/>
              <a:t>Comparison of </a:t>
            </a:r>
            <a:r>
              <a:rPr lang="en-US" dirty="0" err="1"/>
              <a:t>EnCase</a:t>
            </a:r>
            <a:r>
              <a:rPr lang="en-US" dirty="0"/>
              <a:t> Forensic and </a:t>
            </a:r>
            <a:r>
              <a:rPr lang="en-US" dirty="0" err="1"/>
              <a:t>EnCase</a:t>
            </a:r>
            <a:r>
              <a:rPr lang="en-US" dirty="0"/>
              <a:t> Enterprise </a:t>
            </a:r>
          </a:p>
        </p:txBody>
      </p:sp>
    </p:spTree>
    <p:extLst>
      <p:ext uri="{BB962C8B-B14F-4D97-AF65-F5344CB8AC3E}">
        <p14:creationId xmlns:p14="http://schemas.microsoft.com/office/powerpoint/2010/main" val="344953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66928" y="666750"/>
            <a:ext cx="4081272" cy="4191000"/>
          </a:xfrm>
        </p:spPr>
        <p:txBody>
          <a:bodyPr>
            <a:noAutofit/>
          </a:bodyPr>
          <a:lstStyle/>
          <a:p>
            <a:r>
              <a:rPr lang="en-US" sz="1200" b="0" i="1" dirty="0"/>
              <a:t>EnCase Forensic is the leading digital forensic tool for comprehensive investigation of onsite computer devices.</a:t>
            </a:r>
          </a:p>
          <a:p>
            <a:r>
              <a:rPr lang="en-US" sz="1200" dirty="0"/>
              <a:t>However when you are experiencing </a:t>
            </a:r>
            <a:endParaRPr lang="en-US" sz="1200" dirty="0">
              <a:solidFill>
                <a:srgbClr val="7030A0"/>
              </a:solidFill>
            </a:endParaRPr>
          </a:p>
          <a:p>
            <a:pPr lvl="1"/>
            <a:r>
              <a:rPr lang="en-US" sz="1200" dirty="0"/>
              <a:t>The need to perform investigations on remote machines due to time and travel constraints</a:t>
            </a:r>
          </a:p>
          <a:p>
            <a:pPr lvl="1">
              <a:spcBef>
                <a:spcPts val="300"/>
              </a:spcBef>
            </a:pPr>
            <a:r>
              <a:rPr lang="en-US" sz="1200" dirty="0"/>
              <a:t>The need to search for data/evidence across multiple machines at one time</a:t>
            </a:r>
          </a:p>
          <a:p>
            <a:pPr lvl="1">
              <a:spcBef>
                <a:spcPts val="300"/>
              </a:spcBef>
            </a:pPr>
            <a:r>
              <a:rPr lang="en-US" sz="1200" dirty="0"/>
              <a:t>Perform an investigation discretely and without disruption to business activities (EF V7)</a:t>
            </a:r>
          </a:p>
          <a:p>
            <a:pPr lvl="1">
              <a:spcBef>
                <a:spcPts val="300"/>
              </a:spcBef>
            </a:pPr>
            <a:r>
              <a:rPr lang="en-US" sz="1200" dirty="0"/>
              <a:t>Control, monitor and secure access to corporate systems</a:t>
            </a:r>
          </a:p>
          <a:p>
            <a:pPr marL="368935" lvl="1" indent="0">
              <a:spcBef>
                <a:spcPts val="300"/>
              </a:spcBef>
              <a:buNone/>
            </a:pPr>
            <a:endParaRPr lang="en-US" sz="1200" dirty="0"/>
          </a:p>
          <a:p>
            <a:pPr marL="117475" indent="0">
              <a:spcBef>
                <a:spcPts val="300"/>
              </a:spcBef>
              <a:buNone/>
            </a:pPr>
            <a:r>
              <a:rPr lang="en-US" sz="1200" dirty="0"/>
              <a:t>Then You Need EnCase Enterprise!</a:t>
            </a:r>
            <a:br>
              <a:rPr lang="en-US" sz="1200" dirty="0"/>
            </a:br>
            <a:r>
              <a:rPr lang="en-US" sz="1200" b="0" i="1" dirty="0" err="1"/>
              <a:t>EnCase</a:t>
            </a:r>
            <a:r>
              <a:rPr lang="en-US" sz="1200" b="0" i="1" dirty="0"/>
              <a:t> Enterprise is the market leading application for enterprise IT to discreetly, remotely and securely access multiple systems in order to preview and collect digital evidence for internal investigations in a forensically sound manner.</a:t>
            </a:r>
          </a:p>
        </p:txBody>
      </p:sp>
      <p:sp>
        <p:nvSpPr>
          <p:cNvPr id="6" name="Content Placeholder 5"/>
          <p:cNvSpPr>
            <a:spLocks noGrp="1"/>
          </p:cNvSpPr>
          <p:nvPr>
            <p:ph sz="half" idx="2"/>
          </p:nvPr>
        </p:nvSpPr>
        <p:spPr>
          <a:xfrm>
            <a:off x="4681728" y="666750"/>
            <a:ext cx="3886200" cy="3733834"/>
          </a:xfrm>
        </p:spPr>
        <p:txBody>
          <a:bodyPr>
            <a:normAutofit fontScale="77500" lnSpcReduction="20000"/>
          </a:bodyPr>
          <a:lstStyle/>
          <a:p>
            <a:pPr fontAlgn="ctr"/>
            <a:r>
              <a:rPr lang="en-US" sz="1300" dirty="0"/>
              <a:t>Use Cases: EnCase Enterprise is used to handle the preview or collection of data and potential evidence for use in Internal HR Investigations, Internal Computer Misuse Investigations, Autopsy after a cyber attack, and Fraud/Insider Theft.</a:t>
            </a:r>
          </a:p>
          <a:p>
            <a:r>
              <a:rPr lang="en-US" sz="1300" dirty="0"/>
              <a:t>In addition to the features of EnCase Forensic, EnCase Enterprise has no learning curve  (same familiar interface) and in addition supports:</a:t>
            </a:r>
            <a:endParaRPr lang="en-US" dirty="0"/>
          </a:p>
          <a:p>
            <a:pPr lvl="1"/>
            <a:r>
              <a:rPr lang="en-US" sz="1300" b="1" dirty="0"/>
              <a:t>Multiple Machines, Quickly</a:t>
            </a:r>
            <a:r>
              <a:rPr lang="en-US" sz="1300" dirty="0"/>
              <a:t>:  (More concurrent connections):  You don’t have the time to perform keyword searches for data/evidence across multiple remote machines, with </a:t>
            </a:r>
            <a:r>
              <a:rPr lang="en-US" sz="1300" dirty="0" err="1"/>
              <a:t>EnCase</a:t>
            </a:r>
            <a:r>
              <a:rPr lang="en-US" sz="1300" dirty="0"/>
              <a:t> Enterprise you can simultaneously automate the search, collection and analysis of multiple machines (Linear performance improvement based on the number of nodes </a:t>
            </a:r>
            <a:r>
              <a:rPr lang="en-US" sz="1300" dirty="0" err="1"/>
              <a:t>EnCase</a:t>
            </a:r>
            <a:r>
              <a:rPr lang="en-US" sz="1300" dirty="0"/>
              <a:t> Forensic)</a:t>
            </a:r>
          </a:p>
          <a:p>
            <a:pPr lvl="1"/>
            <a:r>
              <a:rPr lang="en-US" sz="1300" b="1" dirty="0"/>
              <a:t>Automate Investigations on Multiple Machine</a:t>
            </a:r>
            <a:r>
              <a:rPr lang="en-US" sz="1300" dirty="0"/>
              <a:t>:  Perform an investigation quickly, discreetly and without disruption to business activities, with </a:t>
            </a:r>
            <a:r>
              <a:rPr lang="en-US" sz="1300" dirty="0" err="1"/>
              <a:t>EnCase</a:t>
            </a:r>
            <a:r>
              <a:rPr lang="en-US" sz="1300" dirty="0"/>
              <a:t> Enterprise you can run Servlets without knowledge of the remote worker and disruption to his activities  (add </a:t>
            </a:r>
          </a:p>
          <a:p>
            <a:pPr lvl="1"/>
            <a:r>
              <a:rPr lang="en-US" sz="1300" b="1" dirty="0"/>
              <a:t>Secure</a:t>
            </a:r>
            <a:r>
              <a:rPr lang="en-US" sz="1300" dirty="0"/>
              <a:t>:  You have a need to ensure the security and discretion of your IT team, with </a:t>
            </a:r>
            <a:r>
              <a:rPr lang="en-US" sz="1300" dirty="0" err="1"/>
              <a:t>EnCase</a:t>
            </a:r>
            <a:r>
              <a:rPr lang="en-US" sz="1300" dirty="0"/>
              <a:t> Enterprise you can establish role-based access control, authorization and logging of activities</a:t>
            </a:r>
          </a:p>
        </p:txBody>
      </p:sp>
      <p:sp>
        <p:nvSpPr>
          <p:cNvPr id="2" name="Slide Number Placeholder 1"/>
          <p:cNvSpPr>
            <a:spLocks noGrp="1"/>
          </p:cNvSpPr>
          <p:nvPr>
            <p:ph type="sldNum" sz="quarter" idx="4"/>
          </p:nvPr>
        </p:nvSpPr>
        <p:spPr/>
        <p:txBody>
          <a:bodyPr/>
          <a:lstStyle/>
          <a:p>
            <a:r>
              <a:rPr lang="en-US"/>
              <a:t>Page </a:t>
            </a:r>
            <a:fld id="{B9AB1BC5-8244-4997-9202-6D7E7DEA20BF}" type="slidenum">
              <a:rPr lang="en-US" smtClean="0"/>
              <a:pPr/>
              <a:t>7</a:t>
            </a:fld>
            <a:endParaRPr lang="en-US" dirty="0"/>
          </a:p>
        </p:txBody>
      </p:sp>
      <p:sp>
        <p:nvSpPr>
          <p:cNvPr id="5" name="Title 4"/>
          <p:cNvSpPr>
            <a:spLocks noGrp="1"/>
          </p:cNvSpPr>
          <p:nvPr>
            <p:ph type="title"/>
          </p:nvPr>
        </p:nvSpPr>
        <p:spPr/>
        <p:txBody>
          <a:bodyPr/>
          <a:lstStyle/>
          <a:p>
            <a:r>
              <a:rPr lang="en-US" sz="2000" dirty="0"/>
              <a:t>Positioning for EnCase® Forensic Business User to EnCase® Enterprise</a:t>
            </a:r>
          </a:p>
        </p:txBody>
      </p:sp>
    </p:spTree>
    <p:extLst>
      <p:ext uri="{BB962C8B-B14F-4D97-AF65-F5344CB8AC3E}">
        <p14:creationId xmlns:p14="http://schemas.microsoft.com/office/powerpoint/2010/main" val="3196724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666750"/>
            <a:ext cx="4800600" cy="4191000"/>
          </a:xfrm>
        </p:spPr>
        <p:txBody>
          <a:bodyPr>
            <a:noAutofit/>
          </a:bodyPr>
          <a:lstStyle/>
          <a:p>
            <a:pPr marL="166688" indent="-166688">
              <a:buSzPct val="100000"/>
              <a:buFont typeface="Arial" panose="020B0604020202020204" pitchFamily="34" charset="0"/>
              <a:buChar char="•"/>
            </a:pPr>
            <a:r>
              <a:rPr lang="en-US" sz="1100" dirty="0"/>
              <a:t>EnCase Enterprise is the leading enterprise digital forensic tool for performing (1) internal investigation regarding HR or computer misuse or compliance, (2) autopsy after a cyber attack, (3) small-scale E-Discovery</a:t>
            </a:r>
          </a:p>
          <a:p>
            <a:pPr marL="171450" indent="-171450">
              <a:buSzPct val="100000"/>
              <a:buFont typeface="Arial" panose="020B0604020202020204" pitchFamily="34" charset="0"/>
              <a:buChar char="•"/>
            </a:pPr>
            <a:r>
              <a:rPr lang="en-US" sz="1100" dirty="0"/>
              <a:t>However, if you are:</a:t>
            </a:r>
          </a:p>
          <a:p>
            <a:pPr marL="517525" lvl="1">
              <a:spcBef>
                <a:spcPts val="200"/>
              </a:spcBef>
              <a:buSzPct val="100000"/>
            </a:pPr>
            <a:r>
              <a:rPr lang="en-US" sz="1100" dirty="0"/>
              <a:t>Relying on perimeter security (SIEM, firewalls anti-virus software…) to alert you of incoming threats, yet you are still getting breached</a:t>
            </a:r>
          </a:p>
          <a:p>
            <a:pPr marL="517525" lvl="1">
              <a:spcBef>
                <a:spcPts val="200"/>
              </a:spcBef>
              <a:buSzPct val="100000"/>
            </a:pPr>
            <a:r>
              <a:rPr lang="en-US" sz="1100" dirty="0"/>
              <a:t>Concerned about insider threats and unauthorized activity by members of the organization—which detection tools can’t stop</a:t>
            </a:r>
          </a:p>
          <a:p>
            <a:pPr marL="517525" lvl="1">
              <a:spcBef>
                <a:spcPts val="200"/>
              </a:spcBef>
              <a:buSzPct val="100000"/>
            </a:pPr>
            <a:r>
              <a:rPr lang="en-US" sz="1100" dirty="0"/>
              <a:t>Powerless against advanced threats like APTs and polymorphic malware</a:t>
            </a:r>
          </a:p>
          <a:p>
            <a:pPr marL="517525" lvl="1">
              <a:spcBef>
                <a:spcPts val="200"/>
              </a:spcBef>
              <a:buSzPct val="100000"/>
            </a:pPr>
            <a:r>
              <a:rPr lang="en-US" sz="1100" dirty="0"/>
              <a:t>Unaware of where security risk lies across your enterprise</a:t>
            </a:r>
          </a:p>
          <a:p>
            <a:pPr marL="171450" lvl="1" indent="-171450">
              <a:buSzPct val="100000"/>
            </a:pPr>
            <a:r>
              <a:rPr lang="en-US" sz="1100" b="1" dirty="0"/>
              <a:t>Then You Need EnCase Analytics</a:t>
            </a:r>
            <a:br>
              <a:rPr lang="en-US" sz="1100" dirty="0"/>
            </a:br>
            <a:r>
              <a:rPr lang="en-US" sz="1100" i="1" dirty="0"/>
              <a:t>EnCase Analytics is the security intelligence solution designed to derive insights from the data generated by endpoint activity. Leveraging kernel-level access for endpoint data collection, EnCase Analytics provides a repository of the most reliable data for insights into undetected risks and threats. It also enables users to quickly visualize endpoint data from multiple dimensions, regardless of how large or disparate the data sets may be. Through its interactive visual interface, EnCase Analytics exposes suspicious patterns, commonalities, and anomalies, allowing for on-the-fly adjustments to zero in on the threats.</a:t>
            </a:r>
          </a:p>
        </p:txBody>
      </p:sp>
      <p:sp>
        <p:nvSpPr>
          <p:cNvPr id="6" name="Content Placeholder 5"/>
          <p:cNvSpPr>
            <a:spLocks noGrp="1"/>
          </p:cNvSpPr>
          <p:nvPr>
            <p:ph sz="half" idx="2"/>
          </p:nvPr>
        </p:nvSpPr>
        <p:spPr>
          <a:xfrm>
            <a:off x="5181600" y="666750"/>
            <a:ext cx="3657600" cy="4114800"/>
          </a:xfrm>
        </p:spPr>
        <p:txBody>
          <a:bodyPr>
            <a:noAutofit/>
          </a:bodyPr>
          <a:lstStyle/>
          <a:p>
            <a:pPr marL="171450" lvl="1" indent="-171450">
              <a:spcBef>
                <a:spcPts val="0"/>
              </a:spcBef>
              <a:buClrTx/>
              <a:buSzPct val="100000"/>
            </a:pPr>
            <a:r>
              <a:rPr lang="en-US" sz="1100" b="1" dirty="0"/>
              <a:t>Use Cases: </a:t>
            </a:r>
            <a:r>
              <a:rPr lang="en-US" sz="1100" dirty="0"/>
              <a:t>EnCase Analytics is used for threat hunting and the proactive discovery of advanced malware, for the detection of common anomalies and user policy violations, and to augment log and network security analytics tools with forensic data.</a:t>
            </a:r>
          </a:p>
          <a:p>
            <a:pPr marL="171450" indent="-171450">
              <a:spcBef>
                <a:spcPts val="600"/>
              </a:spcBef>
              <a:buSzPct val="100000"/>
              <a:buFont typeface="Arial" panose="020B0604020202020204" pitchFamily="34" charset="0"/>
              <a:buChar char="•"/>
            </a:pPr>
            <a:r>
              <a:rPr lang="en-US" sz="1100" dirty="0"/>
              <a:t>Leveraging the same forensic foundation and endpoint data access that you have in EnCase Enterprise, EnCase Analytics features:</a:t>
            </a:r>
          </a:p>
          <a:p>
            <a:pPr marL="400050" lvl="1" indent="-146050">
              <a:spcBef>
                <a:spcPts val="200"/>
              </a:spcBef>
              <a:buSzPct val="100000"/>
            </a:pPr>
            <a:r>
              <a:rPr lang="en-US" sz="1100" b="1" dirty="0"/>
              <a:t>Fast Enterprise-wide Data Collection </a:t>
            </a:r>
            <a:r>
              <a:rPr lang="en-US" sz="1100" dirty="0"/>
              <a:t>– EnCase Analytics can collect snapshot data from tens to hundreds of thousands of nodes in a day</a:t>
            </a:r>
          </a:p>
          <a:p>
            <a:pPr marL="400050" lvl="1" indent="-146050">
              <a:spcBef>
                <a:spcPts val="200"/>
              </a:spcBef>
              <a:buSzPct val="100000"/>
            </a:pPr>
            <a:r>
              <a:rPr lang="en-US" sz="1100" b="1" dirty="0"/>
              <a:t>Historical Data &amp; Baseline Analysis – </a:t>
            </a:r>
            <a:r>
              <a:rPr lang="en-US" sz="1100" dirty="0"/>
              <a:t>Collected data is normalized and stored for fast querying and to provide for baseline analysis of activity over time</a:t>
            </a:r>
          </a:p>
          <a:p>
            <a:pPr marL="400050" lvl="1" indent="-146050">
              <a:spcBef>
                <a:spcPts val="200"/>
              </a:spcBef>
              <a:buSzPct val="100000"/>
            </a:pPr>
            <a:r>
              <a:rPr lang="en-US" sz="1100" b="1" dirty="0"/>
              <a:t>Data Querying </a:t>
            </a:r>
            <a:r>
              <a:rPr lang="en-US" sz="1100" dirty="0"/>
              <a:t>– Out-of-the-box or custom-built querying capabilities let you look for and focus on the data that is most relevant to your organization</a:t>
            </a:r>
            <a:endParaRPr lang="en-US" sz="1100" b="1" dirty="0"/>
          </a:p>
          <a:p>
            <a:pPr marL="400050" lvl="1" indent="-146050">
              <a:spcBef>
                <a:spcPts val="200"/>
              </a:spcBef>
              <a:buSzPct val="100000"/>
            </a:pPr>
            <a:r>
              <a:rPr lang="en-US" sz="1100" b="1" dirty="0"/>
              <a:t>Interactive Visual Interface</a:t>
            </a:r>
            <a:r>
              <a:rPr lang="en-US" sz="1100" dirty="0"/>
              <a:t> – Allows for on-the-fly adjustments as you zero in on a threat</a:t>
            </a:r>
          </a:p>
          <a:p>
            <a:pPr marL="400050" lvl="1" indent="-146050">
              <a:spcBef>
                <a:spcPts val="200"/>
              </a:spcBef>
              <a:buSzPct val="100000"/>
            </a:pPr>
            <a:r>
              <a:rPr lang="en-US" sz="1100" b="1" dirty="0"/>
              <a:t>Reports </a:t>
            </a:r>
            <a:r>
              <a:rPr lang="en-US" sz="1100" dirty="0"/>
              <a:t>– Visualizations provide for easy-to-understand reports that can be shared with technical and non-technical stakeholders</a:t>
            </a:r>
            <a:endParaRPr lang="en-US" sz="1100" b="1" dirty="0"/>
          </a:p>
        </p:txBody>
      </p:sp>
      <p:sp>
        <p:nvSpPr>
          <p:cNvPr id="2" name="Slide Number Placeholder 1"/>
          <p:cNvSpPr>
            <a:spLocks noGrp="1"/>
          </p:cNvSpPr>
          <p:nvPr>
            <p:ph type="sldNum" sz="quarter" idx="4"/>
          </p:nvPr>
        </p:nvSpPr>
        <p:spPr/>
        <p:txBody>
          <a:bodyPr/>
          <a:lstStyle/>
          <a:p>
            <a:r>
              <a:rPr lang="en-US" dirty="0"/>
              <a:t>Page </a:t>
            </a:r>
            <a:fld id="{B9AB1BC5-8244-4997-9202-6D7E7DEA20BF}" type="slidenum">
              <a:rPr lang="en-US" smtClean="0"/>
              <a:pPr/>
              <a:t>8</a:t>
            </a:fld>
            <a:endParaRPr lang="en-US" dirty="0"/>
          </a:p>
        </p:txBody>
      </p:sp>
      <p:sp>
        <p:nvSpPr>
          <p:cNvPr id="5" name="Title 4"/>
          <p:cNvSpPr>
            <a:spLocks noGrp="1"/>
          </p:cNvSpPr>
          <p:nvPr>
            <p:ph type="title"/>
          </p:nvPr>
        </p:nvSpPr>
        <p:spPr/>
        <p:txBody>
          <a:bodyPr/>
          <a:lstStyle/>
          <a:p>
            <a:r>
              <a:rPr lang="en-US" sz="2000" dirty="0"/>
              <a:t>Positioning for EnCase® Enterprise to EnCase</a:t>
            </a:r>
            <a:r>
              <a:rPr lang="en-US" sz="2000" baseline="30000" dirty="0"/>
              <a:t>®</a:t>
            </a:r>
            <a:r>
              <a:rPr lang="en-US" sz="2000" dirty="0"/>
              <a:t> Analytics</a:t>
            </a:r>
          </a:p>
        </p:txBody>
      </p:sp>
    </p:spTree>
    <p:extLst>
      <p:ext uri="{BB962C8B-B14F-4D97-AF65-F5344CB8AC3E}">
        <p14:creationId xmlns:p14="http://schemas.microsoft.com/office/powerpoint/2010/main" val="544987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a:t>Page </a:t>
            </a:r>
            <a:fld id="{B9AB1BC5-8244-4997-9202-6D7E7DEA20BF}" type="slidenum">
              <a:rPr lang="en-US" smtClean="0"/>
              <a:pPr/>
              <a:t>9</a:t>
            </a:fld>
            <a:endParaRPr lang="en-US" dirty="0"/>
          </a:p>
        </p:txBody>
      </p:sp>
      <p:graphicFrame>
        <p:nvGraphicFramePr>
          <p:cNvPr id="7" name="Content Placeholder 6"/>
          <p:cNvGraphicFramePr>
            <a:graphicFrameLocks noGrp="1"/>
          </p:cNvGraphicFramePr>
          <p:nvPr>
            <p:ph sz="quarter" idx="12"/>
            <p:extLst>
              <p:ext uri="{D42A27DB-BD31-4B8C-83A1-F6EECF244321}">
                <p14:modId xmlns:p14="http://schemas.microsoft.com/office/powerpoint/2010/main" val="4009604276"/>
              </p:ext>
            </p:extLst>
          </p:nvPr>
        </p:nvGraphicFramePr>
        <p:xfrm>
          <a:off x="152400" y="666750"/>
          <a:ext cx="8839200" cy="3997059"/>
        </p:xfrm>
        <a:graphic>
          <a:graphicData uri="http://schemas.openxmlformats.org/drawingml/2006/table">
            <a:tbl>
              <a:tblPr firstRow="1" bandRow="1">
                <a:tableStyleId>{BC89EF96-8CEA-46FF-86C4-4CE0E7609802}</a:tableStyleId>
              </a:tblPr>
              <a:tblGrid>
                <a:gridCol w="2190245">
                  <a:extLst>
                    <a:ext uri="{9D8B030D-6E8A-4147-A177-3AD203B41FA5}">
                      <a16:colId xmlns:a16="http://schemas.microsoft.com/office/drawing/2014/main" val="20000"/>
                    </a:ext>
                  </a:extLst>
                </a:gridCol>
                <a:gridCol w="6648955">
                  <a:extLst>
                    <a:ext uri="{9D8B030D-6E8A-4147-A177-3AD203B41FA5}">
                      <a16:colId xmlns:a16="http://schemas.microsoft.com/office/drawing/2014/main" val="20001"/>
                    </a:ext>
                  </a:extLst>
                </a:gridCol>
              </a:tblGrid>
              <a:tr h="272879">
                <a:tc>
                  <a:txBody>
                    <a:bodyPr/>
                    <a:lstStyle/>
                    <a:p>
                      <a:pPr algn="ctr"/>
                      <a:r>
                        <a:rPr lang="en-US" sz="1400" dirty="0">
                          <a:solidFill>
                            <a:schemeClr val="bg1"/>
                          </a:solidFill>
                        </a:rPr>
                        <a:t>EnCase Analytics</a:t>
                      </a:r>
                    </a:p>
                  </a:txBody>
                  <a:tcPr>
                    <a:solidFill>
                      <a:schemeClr val="tx1"/>
                    </a:solidFill>
                  </a:tcPr>
                </a:tc>
                <a:tc>
                  <a:txBody>
                    <a:bodyPr/>
                    <a:lstStyle/>
                    <a:p>
                      <a:pPr algn="ctr"/>
                      <a:r>
                        <a:rPr lang="en-US" sz="1400" dirty="0">
                          <a:solidFill>
                            <a:schemeClr val="bg1"/>
                          </a:solidFill>
                        </a:rPr>
                        <a:t>Benefits</a:t>
                      </a:r>
                    </a:p>
                  </a:txBody>
                  <a:tcPr>
                    <a:solidFill>
                      <a:schemeClr val="tx1"/>
                    </a:solidFill>
                  </a:tcPr>
                </a:tc>
                <a:extLst>
                  <a:ext uri="{0D108BD9-81ED-4DB2-BD59-A6C34878D82A}">
                    <a16:rowId xmlns:a16="http://schemas.microsoft.com/office/drawing/2014/main" val="10000"/>
                  </a:ext>
                </a:extLst>
              </a:tr>
              <a:tr h="896714">
                <a:tc>
                  <a:txBody>
                    <a:bodyPr/>
                    <a:lstStyle/>
                    <a:p>
                      <a:pPr algn="ctr"/>
                      <a:r>
                        <a:rPr lang="en-US" sz="1400" dirty="0"/>
                        <a:t>Threat Hunting:  Proactive discovery of </a:t>
                      </a:r>
                      <a:r>
                        <a:rPr lang="en-US" sz="1400" baseline="0" dirty="0"/>
                        <a:t>advanced malware</a:t>
                      </a:r>
                      <a:endParaRPr lang="en-US" sz="1400" dirty="0"/>
                    </a:p>
                  </a:txBody>
                  <a:tcPr anchor="ctr"/>
                </a:tc>
                <a:tc>
                  <a:txBody>
                    <a:bodyPr/>
                    <a:lstStyle/>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Detect</a:t>
                      </a:r>
                      <a:r>
                        <a:rPr lang="en-US" sz="1200" baseline="0" dirty="0"/>
                        <a:t> early signs of intrusion, before greater damage can be done</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Spot</a:t>
                      </a:r>
                      <a:r>
                        <a:rPr lang="en-US" sz="1200" baseline="0" dirty="0"/>
                        <a:t> anomalous activity that evades perimeter security and signature-based detection,</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a:t>Leverage historical data to quickly and thoroughly investigate the source of an incident</a:t>
                      </a:r>
                    </a:p>
                    <a:p>
                      <a:pPr marL="295275" lvl="1" indent="-171450">
                        <a:buFont typeface="Arial" panose="020B0604020202020204" pitchFamily="34" charset="0"/>
                        <a:buChar char="•"/>
                      </a:pPr>
                      <a:r>
                        <a:rPr lang="en-US" sz="1200" baseline="0" dirty="0"/>
                        <a:t>Determine the most effective response action for an incident</a:t>
                      </a:r>
                    </a:p>
                    <a:p>
                      <a:pPr marL="295275" lvl="1" indent="-171450">
                        <a:buFont typeface="Arial" panose="020B0604020202020204" pitchFamily="34" charset="0"/>
                        <a:buChar char="•"/>
                      </a:pPr>
                      <a:r>
                        <a:rPr lang="en-US" sz="1200" baseline="0" dirty="0"/>
                        <a:t>Easy-to-navigate interactive interface lets you leverage existing Tier-1 analysts</a:t>
                      </a:r>
                    </a:p>
                  </a:txBody>
                  <a:tcPr anchor="ctr"/>
                </a:tc>
                <a:extLst>
                  <a:ext uri="{0D108BD9-81ED-4DB2-BD59-A6C34878D82A}">
                    <a16:rowId xmlns:a16="http://schemas.microsoft.com/office/drawing/2014/main" val="10001"/>
                  </a:ext>
                </a:extLst>
              </a:tr>
              <a:tr h="896714">
                <a:tc>
                  <a:txBody>
                    <a:bodyPr/>
                    <a:lstStyle/>
                    <a:p>
                      <a:pPr algn="ctr"/>
                      <a:r>
                        <a:rPr lang="en-US" sz="1400" dirty="0"/>
                        <a:t>Detection </a:t>
                      </a:r>
                      <a:r>
                        <a:rPr lang="en-US" sz="1400" baseline="0" dirty="0"/>
                        <a:t>of common anomalies on endpoints for security risks*</a:t>
                      </a:r>
                      <a:endParaRPr lang="en-US" sz="1400" dirty="0"/>
                    </a:p>
                  </a:txBody>
                  <a:tcPr anchor="ctr"/>
                </a:tc>
                <a:tc>
                  <a:txBody>
                    <a:bodyPr/>
                    <a:lstStyle/>
                    <a:p>
                      <a:pPr marL="295275" lvl="1" indent="-171450">
                        <a:buFont typeface="Arial" panose="020B0604020202020204" pitchFamily="34" charset="0"/>
                        <a:buChar char="•"/>
                      </a:pPr>
                      <a:r>
                        <a:rPr lang="en-US" sz="1200" dirty="0"/>
                        <a:t>Get</a:t>
                      </a:r>
                      <a:r>
                        <a:rPr lang="en-US" sz="1200" baseline="0" dirty="0"/>
                        <a:t> a bird’s-eye view of endpoint risk in your enterprise</a:t>
                      </a:r>
                    </a:p>
                    <a:p>
                      <a:pPr marL="295275" lvl="1" indent="-171450">
                        <a:buFont typeface="Arial" panose="020B0604020202020204" pitchFamily="34" charset="0"/>
                        <a:buChar char="•"/>
                      </a:pPr>
                      <a:r>
                        <a:rPr lang="en-US" sz="1200" dirty="0"/>
                        <a:t>Quickly  find if any</a:t>
                      </a:r>
                      <a:r>
                        <a:rPr lang="en-US" sz="1200" baseline="0" dirty="0"/>
                        <a:t> </a:t>
                      </a:r>
                      <a:r>
                        <a:rPr lang="en-US" sz="1200" dirty="0"/>
                        <a:t>threats in the threat-intelligence</a:t>
                      </a:r>
                      <a:r>
                        <a:rPr lang="en-US" sz="1200" baseline="0" dirty="0"/>
                        <a:t> database </a:t>
                      </a:r>
                      <a:r>
                        <a:rPr lang="en-US" sz="1200" dirty="0"/>
                        <a:t>are present on any machine*</a:t>
                      </a:r>
                    </a:p>
                    <a:p>
                      <a:pPr marL="295275" lvl="1" indent="-171450">
                        <a:buFont typeface="Arial" panose="020B0604020202020204" pitchFamily="34" charset="0"/>
                        <a:buChar char="•"/>
                      </a:pPr>
                      <a:r>
                        <a:rPr lang="en-US" sz="1200" dirty="0"/>
                        <a:t>Keep the application updated with intelligence from previous security incidents to blacklist known malicious</a:t>
                      </a:r>
                      <a:r>
                        <a:rPr lang="en-US" sz="1200" baseline="0" dirty="0"/>
                        <a:t> processes</a:t>
                      </a:r>
                      <a:endParaRPr lang="en-US" sz="1200" dirty="0"/>
                    </a:p>
                    <a:p>
                      <a:pPr marL="295275" lvl="1" indent="-171450">
                        <a:buFont typeface="Arial" panose="020B0604020202020204" pitchFamily="34" charset="0"/>
                        <a:buChar char="•"/>
                      </a:pPr>
                      <a:r>
                        <a:rPr lang="en-US" sz="1200" dirty="0"/>
                        <a:t>Filter out whitelisted</a:t>
                      </a:r>
                      <a:r>
                        <a:rPr lang="en-US" sz="1200" baseline="0" dirty="0"/>
                        <a:t> processes to focus on the items that could present risk</a:t>
                      </a:r>
                      <a:endParaRPr lang="en-US" sz="1200" dirty="0"/>
                    </a:p>
                  </a:txBody>
                  <a:tcPr anchor="ctr"/>
                </a:tc>
                <a:extLst>
                  <a:ext uri="{0D108BD9-81ED-4DB2-BD59-A6C34878D82A}">
                    <a16:rowId xmlns:a16="http://schemas.microsoft.com/office/drawing/2014/main" val="10002"/>
                  </a:ext>
                </a:extLst>
              </a:tr>
              <a:tr h="733675">
                <a:tc>
                  <a:txBody>
                    <a:bodyPr/>
                    <a:lstStyle/>
                    <a:p>
                      <a:pPr algn="ctr"/>
                      <a:r>
                        <a:rPr lang="en-US" sz="1400" dirty="0"/>
                        <a:t>Detection of user </a:t>
                      </a:r>
                      <a:r>
                        <a:rPr lang="en-US" sz="1400" baseline="0" dirty="0"/>
                        <a:t>policy violations </a:t>
                      </a:r>
                      <a:endParaRPr lang="en-US" sz="1400" dirty="0"/>
                    </a:p>
                  </a:txBody>
                  <a:tcPr anchor="ctr"/>
                </a:tc>
                <a:tc>
                  <a:txBody>
                    <a:bodyPr/>
                    <a:lstStyle/>
                    <a:p>
                      <a:pPr marL="295275" lvl="1" indent="-171450">
                        <a:buFont typeface="Arial" panose="020B0604020202020204" pitchFamily="34" charset="0"/>
                        <a:buChar char="•"/>
                      </a:pPr>
                      <a:r>
                        <a:rPr lang="en-US" sz="1200" dirty="0"/>
                        <a:t>Spot</a:t>
                      </a:r>
                      <a:r>
                        <a:rPr lang="en-US" sz="1200" baseline="0" dirty="0"/>
                        <a:t> misuse of credentials by insider users, which perimeter security tools can’t detect</a:t>
                      </a:r>
                    </a:p>
                    <a:p>
                      <a:pPr marL="295275" lvl="1" indent="-171450">
                        <a:buFont typeface="Arial" panose="020B0604020202020204" pitchFamily="34" charset="0"/>
                        <a:buChar char="•"/>
                      </a:pPr>
                      <a:r>
                        <a:rPr lang="en-US" sz="1200" dirty="0"/>
                        <a:t>Identify unauthorized activity by members of</a:t>
                      </a:r>
                      <a:r>
                        <a:rPr lang="en-US" sz="1200" baseline="0" dirty="0"/>
                        <a:t> the organization</a:t>
                      </a:r>
                      <a:r>
                        <a:rPr lang="en-US" sz="1200" dirty="0"/>
                        <a:t> </a:t>
                      </a:r>
                      <a:r>
                        <a:rPr lang="en-US" sz="1200" baseline="0" dirty="0"/>
                        <a:t> </a:t>
                      </a:r>
                    </a:p>
                    <a:p>
                      <a:pPr marL="295275" lvl="1" indent="-171450">
                        <a:buFont typeface="Arial" panose="020B0604020202020204" pitchFamily="34" charset="0"/>
                        <a:buChar char="•"/>
                      </a:pPr>
                      <a:r>
                        <a:rPr lang="en-US" sz="1200" baseline="0" dirty="0"/>
                        <a:t>Limit  the risk of policy non-compliance associated with user error or unauthorized insider access to regulated data</a:t>
                      </a:r>
                      <a:endParaRPr lang="en-US" sz="1200" dirty="0"/>
                    </a:p>
                  </a:txBody>
                  <a:tcPr anchor="ctr"/>
                </a:tc>
                <a:extLst>
                  <a:ext uri="{0D108BD9-81ED-4DB2-BD59-A6C34878D82A}">
                    <a16:rowId xmlns:a16="http://schemas.microsoft.com/office/drawing/2014/main" val="10003"/>
                  </a:ext>
                </a:extLst>
              </a:tr>
              <a:tr h="857619">
                <a:tc>
                  <a:txBody>
                    <a:bodyPr/>
                    <a:lstStyle/>
                    <a:p>
                      <a:pPr algn="ctr"/>
                      <a:r>
                        <a:rPr lang="en-US" sz="1400" dirty="0"/>
                        <a:t>Augment log and network</a:t>
                      </a:r>
                      <a:r>
                        <a:rPr lang="en-US" sz="1400" baseline="0" dirty="0"/>
                        <a:t> security analytics with forensic data</a:t>
                      </a:r>
                      <a:endParaRPr lang="en-US" sz="1400" dirty="0"/>
                    </a:p>
                  </a:txBody>
                  <a:tcPr anchor="ctr"/>
                </a:tc>
                <a:tc>
                  <a:txBody>
                    <a:bodyPr/>
                    <a:lstStyle/>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Get</a:t>
                      </a:r>
                      <a:r>
                        <a:rPr lang="en-US" sz="1200" baseline="0" dirty="0"/>
                        <a:t> a more comprehensive view of security risk in your enterprise</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a:t>Forensic data is the most reliable source of information on endpoint activity, where threats ultimately hide</a:t>
                      </a:r>
                    </a:p>
                    <a:p>
                      <a:pPr marL="295275"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a:t>Fill in the gaps in your security viewpoint</a:t>
                      </a:r>
                    </a:p>
                  </a:txBody>
                  <a:tcPr anchor="ctr"/>
                </a:tc>
                <a:extLst>
                  <a:ext uri="{0D108BD9-81ED-4DB2-BD59-A6C34878D82A}">
                    <a16:rowId xmlns:a16="http://schemas.microsoft.com/office/drawing/2014/main" val="10004"/>
                  </a:ext>
                </a:extLst>
              </a:tr>
            </a:tbl>
          </a:graphicData>
        </a:graphic>
      </p:graphicFrame>
      <p:sp>
        <p:nvSpPr>
          <p:cNvPr id="5" name="Title 4"/>
          <p:cNvSpPr>
            <a:spLocks noGrp="1"/>
          </p:cNvSpPr>
          <p:nvPr>
            <p:ph type="title"/>
          </p:nvPr>
        </p:nvSpPr>
        <p:spPr/>
        <p:txBody>
          <a:bodyPr/>
          <a:lstStyle/>
          <a:p>
            <a:r>
              <a:rPr lang="en-US" dirty="0"/>
              <a:t>EnCase Analytics Use Cases &amp; Benefits</a:t>
            </a:r>
          </a:p>
        </p:txBody>
      </p:sp>
      <p:sp>
        <p:nvSpPr>
          <p:cNvPr id="6" name="TextBox 5"/>
          <p:cNvSpPr txBox="1"/>
          <p:nvPr/>
        </p:nvSpPr>
        <p:spPr>
          <a:xfrm>
            <a:off x="3837480" y="4703862"/>
            <a:ext cx="5031827" cy="153888"/>
          </a:xfrm>
          <a:prstGeom prst="rect">
            <a:avLst/>
          </a:prstGeom>
        </p:spPr>
        <p:txBody>
          <a:bodyPr wrap="none" lIns="0" tIns="0" rIns="0" bIns="0" rtlCol="0" anchor="t">
            <a:spAutoFit/>
          </a:bodyPr>
          <a:lstStyle/>
          <a:p>
            <a:pPr algn="r"/>
            <a:r>
              <a:rPr lang="en-US" sz="1000" i="1" dirty="0">
                <a:solidFill>
                  <a:srgbClr val="005288"/>
                </a:solidFill>
                <a:latin typeface="Arial" pitchFamily="34" charset="0"/>
                <a:cs typeface="Arial" pitchFamily="34" charset="0"/>
              </a:rPr>
              <a:t>*Based on integration with threat intelligence databases, to become available by Q2 2014</a:t>
            </a:r>
          </a:p>
        </p:txBody>
      </p:sp>
    </p:spTree>
    <p:extLst>
      <p:ext uri="{BB962C8B-B14F-4D97-AF65-F5344CB8AC3E}">
        <p14:creationId xmlns:p14="http://schemas.microsoft.com/office/powerpoint/2010/main" val="2737623338"/>
      </p:ext>
    </p:extLst>
  </p:cSld>
  <p:clrMapOvr>
    <a:masterClrMapping/>
  </p:clrMapOvr>
</p:sld>
</file>

<file path=ppt/theme/theme1.xml><?xml version="1.0" encoding="utf-8"?>
<a:theme xmlns:a="http://schemas.openxmlformats.org/drawingml/2006/main" name="EnCase-Deck-Wide">
  <a:themeElements>
    <a:clrScheme name="Custom 2">
      <a:dk1>
        <a:srgbClr val="065389"/>
      </a:dk1>
      <a:lt1>
        <a:srgbClr val="FFFFFF"/>
      </a:lt1>
      <a:dk2>
        <a:srgbClr val="065389"/>
      </a:dk2>
      <a:lt2>
        <a:srgbClr val="FFFFFF"/>
      </a:lt2>
      <a:accent1>
        <a:srgbClr val="065389"/>
      </a:accent1>
      <a:accent2>
        <a:srgbClr val="7F7F7F"/>
      </a:accent2>
      <a:accent3>
        <a:srgbClr val="005288"/>
      </a:accent3>
      <a:accent4>
        <a:srgbClr val="7F7F7F"/>
      </a:accent4>
      <a:accent5>
        <a:srgbClr val="005288"/>
      </a:accent5>
      <a:accent6>
        <a:srgbClr val="7F7F7F"/>
      </a:accent6>
      <a:hlink>
        <a:srgbClr val="0985D9"/>
      </a:hlink>
      <a:folHlink>
        <a:srgbClr val="0985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wrap="square" lIns="0" tIns="0" rIns="0" bIns="0" rtlCol="0" anchor="t">
        <a:spAutoFit/>
      </a:bodyPr>
      <a:lstStyle>
        <a:defPPr>
          <a:defRPr sz="2200" b="1" dirty="0" err="1" smtClean="0">
            <a:solidFill>
              <a:srgbClr val="005288"/>
            </a:solidFill>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0A9FFB9CB8064AA9B636408C3C1716" ma:contentTypeVersion="0" ma:contentTypeDescription="Create a new document." ma:contentTypeScope="" ma:versionID="97bf404fabf61cba72e2fadbe8148bac">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460F5A8-25AE-4260-BD8E-866F5DC06F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57CBB720-6F5F-400D-9547-2A0CC4750658}">
  <ds:schemaRefs>
    <ds:schemaRef ds:uri="http://schemas.microsoft.com/sharepoint/v3/contenttype/forms"/>
  </ds:schemaRefs>
</ds:datastoreItem>
</file>

<file path=customXml/itemProps3.xml><?xml version="1.0" encoding="utf-8"?>
<ds:datastoreItem xmlns:ds="http://schemas.openxmlformats.org/officeDocument/2006/customXml" ds:itemID="{F52C7A67-864C-4DF1-B626-C02162CDB428}">
  <ds:schemaRefs>
    <ds:schemaRef ds:uri="http://www.w3.org/XML/1998/namespace"/>
    <ds:schemaRef ds:uri="http://schemas.microsoft.com/office/2006/documentManagement/types"/>
    <ds:schemaRef ds:uri="http://purl.org/dc/elements/1.1/"/>
    <ds:schemaRef ds:uri="http://purl.org/dc/dcmitype/"/>
    <ds:schemaRef ds:uri="http://purl.org/dc/terms/"/>
    <ds:schemaRef ds:uri="http://schemas.microsoft.com/office/2006/metadata/properti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718</TotalTime>
  <Words>3381</Words>
  <Application>Microsoft Office PowerPoint</Application>
  <PresentationFormat>On-screen Show (16:9)</PresentationFormat>
  <Paragraphs>361</Paragraphs>
  <Slides>21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Wingdings</vt:lpstr>
      <vt:lpstr>EnCase-Deck-Wide</vt:lpstr>
      <vt:lpstr>Guidance Software  Intra-Product Positioning</vt:lpstr>
      <vt:lpstr>Topics</vt:lpstr>
      <vt:lpstr>PowerPoint Presentation</vt:lpstr>
      <vt:lpstr>Positioning for EnCase ® Enterprise</vt:lpstr>
      <vt:lpstr>EnCase Enterprise Use Cases &amp; Benefits</vt:lpstr>
      <vt:lpstr>Comparison of EnCase Forensic and EnCase Enterprise </vt:lpstr>
      <vt:lpstr>Positioning for EnCase® Forensic Business User to EnCase® Enterprise</vt:lpstr>
      <vt:lpstr>Positioning for EnCase® Enterprise to EnCase® Analytics</vt:lpstr>
      <vt:lpstr>EnCase Analytics Use Cases &amp; Benefits</vt:lpstr>
      <vt:lpstr>Positioning for EnCase® Enterprise to EnCase® Cybersecurity</vt:lpstr>
      <vt:lpstr>EnCase Cybersecurity Use Cases &amp; Benefits</vt:lpstr>
      <vt:lpstr>Positioning for EnCase® Enterprise to EnCase® eDiscovery</vt:lpstr>
      <vt:lpstr>EnCase eDiscovery Use Cases &amp; Benefits</vt:lpstr>
      <vt:lpstr>EnCase eDiscovery Use Cases &amp; Benefits</vt:lpstr>
      <vt:lpstr>PowerPoint Presentation</vt:lpstr>
      <vt:lpstr>Product Comparison (Slide 1 of 3)</vt:lpstr>
      <vt:lpstr>Product Comparison (Slide 2 of 3)</vt:lpstr>
      <vt:lpstr>Product Comparison</vt:lpstr>
      <vt:lpstr>Product Comparison (Slide 3 of 3)</vt:lpstr>
      <vt:lpstr>PowerPoint Presentation</vt:lpstr>
      <vt:lpstr>EnCase® Use Cases</vt:lpstr>
    </vt:vector>
  </TitlesOfParts>
  <Company>Guidance Software,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Wray, Mark</dc:creator>
  <cp:lastModifiedBy>Robert Bond</cp:lastModifiedBy>
  <cp:revision>98</cp:revision>
  <cp:lastPrinted>2013-12-27T21:55:21Z</cp:lastPrinted>
  <dcterms:created xsi:type="dcterms:W3CDTF">2012-08-30T16:18:59Z</dcterms:created>
  <dcterms:modified xsi:type="dcterms:W3CDTF">2020-07-11T14:31:28Z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0x010100250A9FFB9CB8064AA9B636408C3C1716</vt:lpwstr>
  </property>
</Properties>
</file>